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sldIdLst>
    <p:sldId id="291"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7" r:id="rId17"/>
    <p:sldId id="308" r:id="rId18"/>
    <p:sldId id="309" r:id="rId19"/>
    <p:sldId id="310" r:id="rId20"/>
    <p:sldId id="311" r:id="rId21"/>
    <p:sldId id="461" r:id="rId22"/>
    <p:sldId id="462" r:id="rId23"/>
    <p:sldId id="463" r:id="rId24"/>
    <p:sldId id="464" r:id="rId25"/>
    <p:sldId id="313" r:id="rId26"/>
    <p:sldId id="314" r:id="rId27"/>
    <p:sldId id="333" r:id="rId28"/>
    <p:sldId id="452" r:id="rId29"/>
    <p:sldId id="442" r:id="rId30"/>
    <p:sldId id="448" r:id="rId31"/>
    <p:sldId id="334" r:id="rId32"/>
    <p:sldId id="335" r:id="rId33"/>
    <p:sldId id="336" r:id="rId34"/>
    <p:sldId id="355" r:id="rId35"/>
    <p:sldId id="356" r:id="rId36"/>
    <p:sldId id="357" r:id="rId37"/>
    <p:sldId id="359" r:id="rId38"/>
    <p:sldId id="360" r:id="rId39"/>
    <p:sldId id="361" r:id="rId40"/>
    <p:sldId id="362" r:id="rId41"/>
    <p:sldId id="363" r:id="rId42"/>
    <p:sldId id="458" r:id="rId43"/>
    <p:sldId id="459" r:id="rId44"/>
    <p:sldId id="46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4660"/>
  </p:normalViewPr>
  <p:slideViewPr>
    <p:cSldViewPr>
      <p:cViewPr>
        <p:scale>
          <a:sx n="70" d="100"/>
          <a:sy n="70" d="100"/>
        </p:scale>
        <p:origin x="-1182" y="-7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905824D-F32E-4B1C-A962-19B876613360}" type="datetimeFigureOut">
              <a:rPr lang="en-US" smtClean="0"/>
              <a:pPr/>
              <a:t>4/19/2016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52B2039-38C8-4910-87A8-86F940EA15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647272" y="6407944"/>
            <a:ext cx="365760" cy="365125"/>
          </a:xfrm>
          <a:prstGeom prst="rect">
            <a:avLst/>
          </a:prstGeom>
          <a:ln/>
        </p:spPr>
        <p:txBody>
          <a:bodyPr/>
          <a:lstStyle>
            <a:lvl1pPr>
              <a:defRPr/>
            </a:lvl1pPr>
          </a:lstStyle>
          <a:p>
            <a:pPr>
              <a:defRPr/>
            </a:pPr>
            <a:fld id="{4046E981-DA0C-46F6-944B-2256A4B5C293}"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8647272" y="6407944"/>
            <a:ext cx="365760" cy="365125"/>
          </a:xfrm>
          <a:prstGeom prst="rect">
            <a:avLst/>
          </a:prstGeom>
          <a:ln/>
        </p:spPr>
        <p:txBody>
          <a:bodyPr/>
          <a:lstStyle>
            <a:lvl1pPr>
              <a:defRPr/>
            </a:lvl1pPr>
          </a:lstStyle>
          <a:p>
            <a:pPr>
              <a:defRPr/>
            </a:pPr>
            <a:fld id="{A9617B8D-9A94-4D9A-89DA-3DF19A4C55AA}"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4/19/2016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4/19/2016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4/19/2016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4/19/2016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4/19/2016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4/19/2016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4/19/2016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905824D-F32E-4B1C-A962-19B876613360}" type="datetimeFigureOut">
              <a:rPr lang="en-US" smtClean="0"/>
              <a:pPr/>
              <a:t>4/19/2016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52B2039-38C8-4910-87A8-86F940EA15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gif"/><Relationship Id="rId1" Type="http://schemas.openxmlformats.org/officeDocument/2006/relationships/slideLayout" Target="../slideLayouts/slideLayout13.xml"/><Relationship Id="rId5" Type="http://schemas.openxmlformats.org/officeDocument/2006/relationships/image" Target="../media/image64.gif"/><Relationship Id="rId4" Type="http://schemas.openxmlformats.org/officeDocument/2006/relationships/image" Target="../media/image63.gi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0"/>
            <a:ext cx="8229600" cy="13716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ارتفاع دودكشها</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68313" y="981075"/>
            <a:ext cx="8291512" cy="38862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در صورت نصب چند دستگاه گازسوز در يك محيط بايد ارتفاع دودكش ها يكسان باشد تا از فشار معكوس روي هر يك از آنها جلوگيري شود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5219700" y="2924175"/>
            <a:ext cx="3924300" cy="2657475"/>
          </a:xfrm>
          <a:prstGeom prst="rect">
            <a:avLst/>
          </a:prstGeom>
        </p:spPr>
      </p:pic>
      <p:pic>
        <p:nvPicPr>
          <p:cNvPr id="5" name="Picture 5"/>
          <p:cNvPicPr>
            <a:picLocks noChangeAspect="1" noChangeArrowheads="1"/>
          </p:cNvPicPr>
          <p:nvPr/>
        </p:nvPicPr>
        <p:blipFill>
          <a:blip r:embed="rId3" cstate="print"/>
          <a:srcRect/>
          <a:stretch>
            <a:fillRect/>
          </a:stretch>
        </p:blipFill>
        <p:spPr>
          <a:xfrm>
            <a:off x="0" y="2708275"/>
            <a:ext cx="4643438" cy="2847975"/>
          </a:xfrm>
          <a:prstGeom prst="rect">
            <a:avLst/>
          </a:prstGeom>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0"/>
            <a:ext cx="8229600" cy="6477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chemeClr val="tx1"/>
                </a:solidFill>
                <a:effectLst/>
                <a:uLnTx/>
                <a:uFillTx/>
                <a:latin typeface="+mj-lt"/>
                <a:ea typeface="+mj-ea"/>
                <a:cs typeface="Titr" pitchFamily="2" charset="-78"/>
              </a:rPr>
              <a:t>نكات مهم در استفاده از رابط انعطاف‌پذير</a:t>
            </a:r>
            <a:endParaRPr kumimoji="0" lang="fi-FI" sz="3200" b="1" i="0" u="none" strike="noStrike" kern="1200" cap="none" spc="0" normalizeH="0" baseline="0" noProof="0" dirty="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381000" y="762000"/>
            <a:ext cx="8085137" cy="5329237"/>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7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عدم عبور از ديوار، سقف، كف و سقف كاذب</a:t>
            </a:r>
          </a:p>
          <a:p>
            <a:pPr marL="0" marR="0" lvl="0" indent="0" algn="r" defTabSz="914400" rtl="1" eaLnBrk="1" fontAlgn="auto" latinLnBrk="0" hangingPunct="1">
              <a:lnSpc>
                <a:spcPct val="120000"/>
              </a:lnSpc>
              <a:spcBef>
                <a:spcPct val="7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حداقل فاصله 5/2 سانتيمتر تا مواد قابل اشتعال</a:t>
            </a:r>
          </a:p>
          <a:p>
            <a:pPr marL="0" marR="0" lvl="0" indent="0" algn="r" defTabSz="914400" rtl="1" eaLnBrk="1" fontAlgn="auto" latinLnBrk="0" hangingPunct="1">
              <a:lnSpc>
                <a:spcPct val="120000"/>
              </a:lnSpc>
              <a:spcBef>
                <a:spcPct val="7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پرهيز از خمهاي غير ضروري و خمهاي با زاويه بيشتر از 90 درجه و ايجاد خمهاي نرم و بدون شكست</a:t>
            </a:r>
          </a:p>
          <a:p>
            <a:pPr marL="0" marR="0" lvl="0" indent="0" algn="r" defTabSz="914400" rtl="1" eaLnBrk="1" fontAlgn="auto" latinLnBrk="0" hangingPunct="1">
              <a:lnSpc>
                <a:spcPct val="120000"/>
              </a:lnSpc>
              <a:spcBef>
                <a:spcPct val="7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از جنس آلومينيوم و حداقل ضخامت 3/0 ميليمتر </a:t>
            </a:r>
          </a:p>
          <a:p>
            <a:pPr marL="0" marR="0" lvl="0" indent="0" algn="r" defTabSz="914400" rtl="1" eaLnBrk="1" fontAlgn="auto" latinLnBrk="0" hangingPunct="1">
              <a:lnSpc>
                <a:spcPct val="120000"/>
              </a:lnSpc>
              <a:spcBef>
                <a:spcPct val="7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اتصال توسط پيچ يا پرچ به خروجي وسايل گازسوز</a:t>
            </a:r>
            <a:endParaRPr kumimoji="0" lang="en-US" b="1" i="0" u="none" strike="noStrike" kern="1200" cap="none" spc="0" normalizeH="0" baseline="0" noProof="0" dirty="0">
              <a:ln>
                <a:noFill/>
              </a:ln>
              <a:effectLst/>
              <a:uLnTx/>
              <a:uFillTx/>
              <a:latin typeface="Tahoma" pitchFamily="34" charset="0"/>
              <a:cs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116013" y="1916113"/>
            <a:ext cx="6769100" cy="2303462"/>
          </a:xfrm>
          <a:prstGeom prst="horizontalScroll">
            <a:avLst>
              <a:gd name="adj" fmla="val 12500"/>
            </a:avLst>
          </a:prstGeom>
          <a:solidFill>
            <a:schemeClr val="bg1"/>
          </a:solidFill>
          <a:ln w="9525">
            <a:solidFill>
              <a:schemeClr val="tx1"/>
            </a:solidFill>
            <a:round/>
            <a:headEnd/>
            <a:tailEnd/>
          </a:ln>
          <a:effectLst/>
        </p:spPr>
        <p:txBody>
          <a:bodyPr wrap="none" anchor="ctr"/>
          <a:lstStyle/>
          <a:p>
            <a:endParaRPr lang="en-US"/>
          </a:p>
        </p:txBody>
      </p:sp>
      <p:sp>
        <p:nvSpPr>
          <p:cNvPr id="3" name="Rectangle 3"/>
          <p:cNvSpPr txBox="1">
            <a:spLocks noChangeArrowheads="1"/>
          </p:cNvSpPr>
          <p:nvPr/>
        </p:nvSpPr>
        <p:spPr>
          <a:xfrm>
            <a:off x="539750" y="2349500"/>
            <a:ext cx="8229600" cy="1371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3600" b="0" i="1" u="none" strike="noStrike" kern="1200" cap="none" spc="0" normalizeH="0" baseline="0" noProof="0" smtClean="0">
                <a:ln>
                  <a:noFill/>
                </a:ln>
                <a:solidFill>
                  <a:schemeClr val="tx1"/>
                </a:solidFill>
                <a:effectLst/>
                <a:uLnTx/>
                <a:uFillTx/>
                <a:latin typeface="+mj-lt"/>
                <a:ea typeface="+mj-ea"/>
                <a:cs typeface="Titr" pitchFamily="2" charset="-78"/>
              </a:rPr>
              <a:t>دودكش وسايل گازسوز فن دار</a:t>
            </a:r>
            <a:endParaRPr kumimoji="0" lang="en-US" sz="3600" b="0" i="1" u="none" strike="noStrike" kern="1200" cap="none" spc="0" normalizeH="0" baseline="0" noProof="0">
              <a:ln>
                <a:noFill/>
              </a:ln>
              <a:solidFill>
                <a:schemeClr val="tx1"/>
              </a:solidFill>
              <a:effectLst/>
              <a:uLnTx/>
              <a:uFillTx/>
              <a:latin typeface="+mj-lt"/>
              <a:ea typeface="+mj-ea"/>
              <a:cs typeface="Titr"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0"/>
            <a:ext cx="8229600" cy="73977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dirty="0" smtClean="0">
                <a:ln>
                  <a:noFill/>
                </a:ln>
                <a:solidFill>
                  <a:schemeClr val="tx1"/>
                </a:solidFill>
                <a:effectLst/>
                <a:uLnTx/>
                <a:uFillTx/>
                <a:latin typeface="+mj-lt"/>
                <a:ea typeface="+mj-ea"/>
                <a:cs typeface="Titr" pitchFamily="2" charset="-78"/>
              </a:rPr>
              <a:t>انواع دودكش فشار مثبت</a:t>
            </a:r>
            <a:endParaRPr kumimoji="0" lang="en-US" sz="3600" b="0" i="0" u="none" strike="noStrike" kern="1200" cap="none" spc="0" normalizeH="0" baseline="0" noProof="0" dirty="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097338" y="1066800"/>
            <a:ext cx="5046662" cy="4535487"/>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دودكش تك جداره</a:t>
            </a:r>
          </a:p>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براي مصارف خانگي</a:t>
            </a:r>
          </a:p>
          <a:p>
            <a:pPr marL="0" marR="0" lvl="0" indent="0" algn="r" defTabSz="914400" rtl="0" eaLnBrk="1" fontAlgn="auto" latinLnBrk="0" hangingPunct="1">
              <a:lnSpc>
                <a:spcPct val="10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0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0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دودكش دوجداره</a:t>
            </a:r>
          </a:p>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براي مصارف صنعتي و تجاري</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 </a:t>
            </a:r>
            <a:endParaRPr kumimoji="0" lang="fi-FI" b="0"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descr="pipe_large"/>
          <p:cNvPicPr>
            <a:picLocks noChangeAspect="1" noChangeArrowheads="1"/>
          </p:cNvPicPr>
          <p:nvPr/>
        </p:nvPicPr>
        <p:blipFill>
          <a:blip r:embed="rId2" cstate="print"/>
          <a:srcRect/>
          <a:stretch>
            <a:fillRect/>
          </a:stretch>
        </p:blipFill>
        <p:spPr>
          <a:xfrm>
            <a:off x="1295400" y="457200"/>
            <a:ext cx="3671888"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descr="W2"/>
          <p:cNvPicPr>
            <a:picLocks noChangeAspect="1" noChangeArrowheads="1"/>
          </p:cNvPicPr>
          <p:nvPr/>
        </p:nvPicPr>
        <p:blipFill>
          <a:blip r:embed="rId3" cstate="print"/>
          <a:srcRect/>
          <a:stretch>
            <a:fillRect/>
          </a:stretch>
        </p:blipFill>
        <p:spPr>
          <a:xfrm>
            <a:off x="2209800" y="3429000"/>
            <a:ext cx="2879725" cy="2476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8313" y="473075"/>
            <a:ext cx="8135937" cy="523220"/>
          </a:xfrm>
          <a:prstGeom prst="rect">
            <a:avLst/>
          </a:prstGeom>
          <a:noFill/>
          <a:ln w="9525">
            <a:noFill/>
            <a:miter lim="800000"/>
            <a:headEnd/>
            <a:tailEnd/>
          </a:ln>
          <a:effectLst/>
        </p:spPr>
        <p:txBody>
          <a:bodyPr>
            <a:spAutoFit/>
          </a:bodyPr>
          <a:lstStyle/>
          <a:p>
            <a:pPr algn="r" eaLnBrk="0" hangingPunct="0">
              <a:spcBef>
                <a:spcPct val="50000"/>
              </a:spcBef>
            </a:pPr>
            <a:r>
              <a:rPr lang="fa-IR" sz="2800" dirty="0">
                <a:latin typeface="Arial" charset="0"/>
                <a:cs typeface="Titr" pitchFamily="2" charset="-78"/>
              </a:rPr>
              <a:t>شرائط دودكش </a:t>
            </a:r>
            <a:r>
              <a:rPr lang="fa-IR" sz="2800" dirty="0" smtClean="0">
                <a:latin typeface="Arial" charset="0"/>
                <a:cs typeface="Titr" pitchFamily="2" charset="-78"/>
              </a:rPr>
              <a:t>شوفاژ</a:t>
            </a:r>
            <a:endParaRPr lang="en-US" sz="3200" b="1" dirty="0">
              <a:cs typeface="Nazanin" pitchFamily="2" charset="-78"/>
            </a:endParaRPr>
          </a:p>
        </p:txBody>
      </p:sp>
      <p:sp>
        <p:nvSpPr>
          <p:cNvPr id="3" name="Text Box 3"/>
          <p:cNvSpPr txBox="1">
            <a:spLocks noChangeArrowheads="1"/>
          </p:cNvSpPr>
          <p:nvPr/>
        </p:nvSpPr>
        <p:spPr bwMode="auto">
          <a:xfrm>
            <a:off x="457200" y="914400"/>
            <a:ext cx="8458200" cy="1671227"/>
          </a:xfrm>
          <a:prstGeom prst="rect">
            <a:avLst/>
          </a:prstGeom>
          <a:noFill/>
          <a:ln w="9525">
            <a:noFill/>
            <a:miter lim="800000"/>
            <a:headEnd/>
            <a:tailEnd/>
          </a:ln>
          <a:effectLst/>
        </p:spPr>
        <p:txBody>
          <a:bodyPr>
            <a:spAutoFit/>
          </a:bodyPr>
          <a:lstStyle/>
          <a:p>
            <a:pPr marL="457200" indent="-457200" algn="r" rtl="1" eaLnBrk="0" hangingPunct="0">
              <a:lnSpc>
                <a:spcPct val="90000"/>
              </a:lnSpc>
              <a:spcBef>
                <a:spcPct val="50000"/>
              </a:spcBef>
            </a:pPr>
            <a:r>
              <a:rPr lang="fa-IR" dirty="0">
                <a:cs typeface="Nazanin" pitchFamily="2" charset="-78"/>
              </a:rPr>
              <a:t>اين شوفاژها را مي توان به سه طريق نصب كرد:</a:t>
            </a:r>
          </a:p>
          <a:p>
            <a:pPr marL="457200" indent="-457200" algn="r" rtl="1" eaLnBrk="0" hangingPunct="0">
              <a:lnSpc>
                <a:spcPct val="110000"/>
              </a:lnSpc>
              <a:spcBef>
                <a:spcPct val="50000"/>
              </a:spcBef>
              <a:buFontTx/>
              <a:buAutoNum type="arabicPeriod"/>
            </a:pPr>
            <a:r>
              <a:rPr lang="fa-IR" dirty="0">
                <a:cs typeface="Nazanin" pitchFamily="2" charset="-78"/>
              </a:rPr>
              <a:t>نصب به روش </a:t>
            </a:r>
            <a:r>
              <a:rPr lang="en-US" dirty="0">
                <a:cs typeface="Nazanin" pitchFamily="2" charset="-78"/>
              </a:rPr>
              <a:t>C -Type </a:t>
            </a:r>
            <a:r>
              <a:rPr lang="fa-IR" dirty="0">
                <a:cs typeface="Nazanin" pitchFamily="2" charset="-78"/>
              </a:rPr>
              <a:t> با دودكش/هواكش يكپارچه</a:t>
            </a:r>
          </a:p>
          <a:p>
            <a:pPr marL="457200" indent="-457200" algn="r" rtl="1" eaLnBrk="0" hangingPunct="0">
              <a:lnSpc>
                <a:spcPct val="110000"/>
              </a:lnSpc>
              <a:spcBef>
                <a:spcPct val="50000"/>
              </a:spcBef>
              <a:buFontTx/>
              <a:buAutoNum type="arabicPeriod"/>
            </a:pPr>
            <a:r>
              <a:rPr lang="fa-IR" dirty="0">
                <a:cs typeface="Nazanin" pitchFamily="2" charset="-78"/>
              </a:rPr>
              <a:t>نصب به روش </a:t>
            </a:r>
            <a:r>
              <a:rPr lang="en-US" dirty="0">
                <a:cs typeface="Nazanin" pitchFamily="2" charset="-78"/>
              </a:rPr>
              <a:t>C – Type</a:t>
            </a:r>
            <a:r>
              <a:rPr lang="fa-IR" dirty="0">
                <a:cs typeface="Nazanin" pitchFamily="2" charset="-78"/>
              </a:rPr>
              <a:t> با دودكش/هواكش جداگانه</a:t>
            </a:r>
            <a:endParaRPr lang="en-US" dirty="0">
              <a:cs typeface="Nazanin" pitchFamily="2" charset="-78"/>
            </a:endParaRPr>
          </a:p>
          <a:p>
            <a:pPr marL="457200" indent="-457200" algn="r" rtl="1" eaLnBrk="0" hangingPunct="0">
              <a:lnSpc>
                <a:spcPct val="110000"/>
              </a:lnSpc>
              <a:spcBef>
                <a:spcPct val="50000"/>
              </a:spcBef>
              <a:buFontTx/>
              <a:buAutoNum type="arabicPeriod"/>
            </a:pPr>
            <a:r>
              <a:rPr lang="fa-IR" dirty="0">
                <a:cs typeface="Nazanin" pitchFamily="2" charset="-78"/>
              </a:rPr>
              <a:t>نصب به روش</a:t>
            </a:r>
            <a:r>
              <a:rPr lang="en-US" dirty="0">
                <a:cs typeface="Nazanin" pitchFamily="2" charset="-78"/>
              </a:rPr>
              <a:t>-Type</a:t>
            </a:r>
            <a:r>
              <a:rPr lang="fa-IR" dirty="0">
                <a:cs typeface="Nazanin" pitchFamily="2" charset="-78"/>
              </a:rPr>
              <a:t> </a:t>
            </a:r>
            <a:r>
              <a:rPr lang="en-US" dirty="0">
                <a:cs typeface="Nazanin" pitchFamily="2" charset="-78"/>
              </a:rPr>
              <a:t>B</a:t>
            </a:r>
            <a:r>
              <a:rPr lang="en-US" sz="1400" dirty="0">
                <a:cs typeface="Nazanin" pitchFamily="2" charset="-78"/>
              </a:rPr>
              <a:t>22</a:t>
            </a:r>
            <a:endParaRPr lang="fa-IR" sz="1400" dirty="0">
              <a:cs typeface="Nazanin" pitchFamily="2" charset="-78"/>
            </a:endParaRPr>
          </a:p>
        </p:txBody>
      </p:sp>
      <p:pic>
        <p:nvPicPr>
          <p:cNvPr id="4" name="Picture 4" descr="clip_image002"/>
          <p:cNvPicPr>
            <a:picLocks noChangeAspect="1" noChangeArrowheads="1"/>
          </p:cNvPicPr>
          <p:nvPr/>
        </p:nvPicPr>
        <p:blipFill>
          <a:blip r:embed="rId3" cstate="print"/>
          <a:srcRect/>
          <a:stretch>
            <a:fillRect/>
          </a:stretch>
        </p:blipFill>
        <p:spPr bwMode="auto">
          <a:xfrm>
            <a:off x="5580063" y="3500438"/>
            <a:ext cx="2438400" cy="3124200"/>
          </a:xfrm>
          <a:prstGeom prst="rect">
            <a:avLst/>
          </a:prstGeom>
          <a:noFill/>
          <a:ln w="9525">
            <a:noFill/>
            <a:miter lim="800000"/>
            <a:headEnd/>
            <a:tailEnd/>
          </a:ln>
        </p:spPr>
      </p:pic>
      <p:sp>
        <p:nvSpPr>
          <p:cNvPr id="5" name="Rectangle 5"/>
          <p:cNvSpPr>
            <a:spLocks noChangeArrowheads="1"/>
          </p:cNvSpPr>
          <p:nvPr/>
        </p:nvSpPr>
        <p:spPr bwMode="auto">
          <a:xfrm>
            <a:off x="8959269" y="1148834"/>
            <a:ext cx="184731" cy="369332"/>
          </a:xfrm>
          <a:prstGeom prst="rect">
            <a:avLst/>
          </a:prstGeom>
          <a:noFill/>
          <a:ln w="9525">
            <a:noFill/>
            <a:miter lim="800000"/>
            <a:headEnd/>
            <a:tailEnd/>
          </a:ln>
          <a:effectLst/>
        </p:spPr>
        <p:txBody>
          <a:bodyPr wrap="none" anchor="ctr">
            <a:spAutoFit/>
          </a:bodyPr>
          <a:lstStyle/>
          <a:p>
            <a:pPr algn="r"/>
            <a:endParaRPr lang="en-US"/>
          </a:p>
        </p:txBody>
      </p:sp>
      <p:graphicFrame>
        <p:nvGraphicFramePr>
          <p:cNvPr id="6" name="Object 6"/>
          <p:cNvGraphicFramePr>
            <a:graphicFrameLocks noChangeAspect="1"/>
          </p:cNvGraphicFramePr>
          <p:nvPr/>
        </p:nvGraphicFramePr>
        <p:xfrm>
          <a:off x="323850" y="2708275"/>
          <a:ext cx="4343400" cy="4002088"/>
        </p:xfrm>
        <a:graphic>
          <a:graphicData uri="http://schemas.openxmlformats.org/presentationml/2006/ole">
            <p:oleObj spid="_x0000_s8194" name="Photo Editor Photo" r:id="rId4" imgW="11038095" imgH="11860280" progId="">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8313" y="473075"/>
            <a:ext cx="8280400" cy="579438"/>
          </a:xfrm>
          <a:prstGeom prst="rect">
            <a:avLst/>
          </a:prstGeom>
          <a:noFill/>
          <a:ln w="9525">
            <a:noFill/>
            <a:miter lim="800000"/>
            <a:headEnd/>
            <a:tailEnd/>
          </a:ln>
          <a:effectLst/>
        </p:spPr>
        <p:txBody>
          <a:bodyPr>
            <a:spAutoFit/>
          </a:bodyPr>
          <a:lstStyle/>
          <a:p>
            <a:pPr algn="r" rtl="1" eaLnBrk="0" hangingPunct="0">
              <a:spcBef>
                <a:spcPct val="50000"/>
              </a:spcBef>
            </a:pPr>
            <a:r>
              <a:rPr lang="fa-IR" sz="3200" b="1">
                <a:cs typeface="Nazanin" pitchFamily="2" charset="-78"/>
              </a:rPr>
              <a:t>دودكش افقي هم محور </a:t>
            </a:r>
            <a:r>
              <a:rPr lang="fa-IR" sz="3200" b="1">
                <a:cs typeface="Times New Roman" pitchFamily="18" charset="0"/>
              </a:rPr>
              <a:t>( 100+60</a:t>
            </a:r>
            <a:r>
              <a:rPr lang="en-US" sz="3200" b="1">
                <a:cs typeface="Times New Roman" pitchFamily="18" charset="0"/>
                <a:sym typeface="Symbol" pitchFamily="18" charset="2"/>
              </a:rPr>
              <a:t></a:t>
            </a:r>
            <a:r>
              <a:rPr lang="fa-IR" sz="3200" b="1">
                <a:cs typeface="Times New Roman" pitchFamily="18" charset="0"/>
              </a:rPr>
              <a:t>)</a:t>
            </a:r>
            <a:endParaRPr lang="en-US" sz="3200" b="1">
              <a:cs typeface="Times New Roman" pitchFamily="18" charset="0"/>
            </a:endParaRPr>
          </a:p>
        </p:txBody>
      </p:sp>
      <p:sp>
        <p:nvSpPr>
          <p:cNvPr id="3" name="Rectangle 3"/>
          <p:cNvSpPr>
            <a:spLocks noChangeArrowheads="1"/>
          </p:cNvSpPr>
          <p:nvPr/>
        </p:nvSpPr>
        <p:spPr bwMode="auto">
          <a:xfrm>
            <a:off x="323850" y="1240909"/>
            <a:ext cx="8445500" cy="369332"/>
          </a:xfrm>
          <a:prstGeom prst="rect">
            <a:avLst/>
          </a:prstGeom>
          <a:noFill/>
          <a:ln w="9525">
            <a:noFill/>
            <a:miter lim="800000"/>
            <a:headEnd/>
            <a:tailEnd/>
          </a:ln>
          <a:effectLst/>
        </p:spPr>
        <p:txBody>
          <a:bodyPr anchor="ctr">
            <a:spAutoFit/>
          </a:bodyPr>
          <a:lstStyle/>
          <a:p>
            <a:pPr algn="r" rtl="1"/>
            <a:r>
              <a:rPr lang="fa-IR">
                <a:solidFill>
                  <a:schemeClr val="accent2"/>
                </a:solidFill>
                <a:ea typeface="Times New Roman" pitchFamily="18" charset="0"/>
                <a:cs typeface="Nazanin" pitchFamily="2" charset="-78"/>
              </a:rPr>
              <a:t>ا</a:t>
            </a:r>
            <a:r>
              <a:rPr lang="ar-SA">
                <a:solidFill>
                  <a:schemeClr val="accent2"/>
                </a:solidFill>
                <a:ea typeface="Times New Roman" pitchFamily="18" charset="0"/>
                <a:cs typeface="Nazanin" pitchFamily="2" charset="-78"/>
              </a:rPr>
              <a:t>ندازه هاي مرجع براي طول دودكش</a:t>
            </a:r>
            <a:endParaRPr lang="en-US">
              <a:solidFill>
                <a:schemeClr val="accent2"/>
              </a:solidFill>
              <a:ea typeface="Times New Roman" pitchFamily="18" charset="0"/>
              <a:cs typeface="Nazanin" pitchFamily="2" charset="-78"/>
            </a:endParaRPr>
          </a:p>
        </p:txBody>
      </p:sp>
      <p:graphicFrame>
        <p:nvGraphicFramePr>
          <p:cNvPr id="4" name="Group 4"/>
          <p:cNvGraphicFramePr>
            <a:graphicFrameLocks noGrp="1"/>
          </p:cNvGraphicFramePr>
          <p:nvPr/>
        </p:nvGraphicFramePr>
        <p:xfrm>
          <a:off x="323850" y="1700213"/>
          <a:ext cx="8534400" cy="2390400"/>
        </p:xfrm>
        <a:graphic>
          <a:graphicData uri="http://schemas.openxmlformats.org/drawingml/2006/table">
            <a:tbl>
              <a:tblPr rtl="1"/>
              <a:tblGrid>
                <a:gridCol w="1420812"/>
                <a:gridCol w="1422400"/>
                <a:gridCol w="2840038"/>
                <a:gridCol w="2851150"/>
              </a:tblGrid>
              <a:tr h="287338">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افت بار متناظر هر خم </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قطر فلنج دود</a:t>
                      </a:r>
                      <a:r>
                        <a:rPr kumimoji="0" lang="fi-FI"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 </a:t>
                      </a: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 </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 (</a:t>
                      </a: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mm</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طول دودكش (متر)</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90</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45 </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3127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85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50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44</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كمتر از 1</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cs typeface="Times New Roman" pitchFamily="18" charset="0"/>
                        </a:rPr>
                        <a:t>“</a:t>
                      </a: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46</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1 تا 2</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49</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2 تا 3</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نصب نشده</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3 تا 25/4</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 name="Object 38"/>
          <p:cNvGraphicFramePr>
            <a:graphicFrameLocks noChangeAspect="1"/>
          </p:cNvGraphicFramePr>
          <p:nvPr/>
        </p:nvGraphicFramePr>
        <p:xfrm>
          <a:off x="179388" y="4797425"/>
          <a:ext cx="2808287" cy="1722438"/>
        </p:xfrm>
        <a:graphic>
          <a:graphicData uri="http://schemas.openxmlformats.org/presentationml/2006/ole">
            <p:oleObj spid="_x0000_s9218" name="Bitmap Image" r:id="rId3" imgW="2019048" imgH="1238423" progId="PBrush">
              <p:embed/>
            </p:oleObj>
          </a:graphicData>
        </a:graphic>
      </p:graphicFrame>
      <p:graphicFrame>
        <p:nvGraphicFramePr>
          <p:cNvPr id="6" name="Object 39"/>
          <p:cNvGraphicFramePr>
            <a:graphicFrameLocks noChangeAspect="1"/>
          </p:cNvGraphicFramePr>
          <p:nvPr/>
        </p:nvGraphicFramePr>
        <p:xfrm>
          <a:off x="6300788" y="4292600"/>
          <a:ext cx="2343150" cy="2390775"/>
        </p:xfrm>
        <a:graphic>
          <a:graphicData uri="http://schemas.openxmlformats.org/presentationml/2006/ole">
            <p:oleObj spid="_x0000_s9219" name="Bitmap Image" r:id="rId4" imgW="2343477" imgH="2390476" progId="PBrush">
              <p:embed/>
            </p:oleObj>
          </a:graphicData>
        </a:graphic>
      </p:graphicFrame>
      <p:graphicFrame>
        <p:nvGraphicFramePr>
          <p:cNvPr id="7" name="Object 40"/>
          <p:cNvGraphicFramePr>
            <a:graphicFrameLocks noChangeAspect="1"/>
          </p:cNvGraphicFramePr>
          <p:nvPr/>
        </p:nvGraphicFramePr>
        <p:xfrm>
          <a:off x="3276600" y="4333875"/>
          <a:ext cx="2695575" cy="2524125"/>
        </p:xfrm>
        <a:graphic>
          <a:graphicData uri="http://schemas.openxmlformats.org/presentationml/2006/ole">
            <p:oleObj spid="_x0000_s9220" name="Bitmap Image" r:id="rId5" imgW="2695951" imgH="2523810" progId="PBrush">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39750" y="401638"/>
            <a:ext cx="8135938" cy="579437"/>
          </a:xfrm>
          <a:prstGeom prst="rect">
            <a:avLst/>
          </a:prstGeom>
          <a:noFill/>
          <a:ln w="9525">
            <a:noFill/>
            <a:miter lim="800000"/>
            <a:headEnd/>
            <a:tailEnd/>
          </a:ln>
          <a:effectLst/>
        </p:spPr>
        <p:txBody>
          <a:bodyPr>
            <a:spAutoFit/>
          </a:bodyPr>
          <a:lstStyle/>
          <a:p>
            <a:pPr algn="r" rtl="1" eaLnBrk="0" hangingPunct="0">
              <a:spcBef>
                <a:spcPct val="50000"/>
              </a:spcBef>
            </a:pPr>
            <a:r>
              <a:rPr lang="fa-IR" sz="3200" b="1">
                <a:cs typeface="Nazanin" pitchFamily="2" charset="-78"/>
              </a:rPr>
              <a:t>دودكش / هواكش مجزا ( 80+80</a:t>
            </a:r>
            <a:r>
              <a:rPr lang="en-US" sz="3200" b="1">
                <a:cs typeface="Nazanin" pitchFamily="2" charset="-78"/>
                <a:sym typeface="Symbol" pitchFamily="18" charset="2"/>
              </a:rPr>
              <a:t></a:t>
            </a:r>
            <a:r>
              <a:rPr lang="fa-IR" sz="3200" b="1">
                <a:cs typeface="Nazanin" pitchFamily="2" charset="-78"/>
              </a:rPr>
              <a:t>)</a:t>
            </a:r>
            <a:endParaRPr lang="en-US" sz="3200" b="1">
              <a:cs typeface="Nazanin" pitchFamily="2" charset="-78"/>
            </a:endParaRPr>
          </a:p>
        </p:txBody>
      </p:sp>
      <p:sp>
        <p:nvSpPr>
          <p:cNvPr id="3" name="Rectangle 3"/>
          <p:cNvSpPr>
            <a:spLocks noChangeArrowheads="1"/>
          </p:cNvSpPr>
          <p:nvPr/>
        </p:nvSpPr>
        <p:spPr bwMode="auto">
          <a:xfrm>
            <a:off x="323850" y="1096447"/>
            <a:ext cx="8445500" cy="369332"/>
          </a:xfrm>
          <a:prstGeom prst="rect">
            <a:avLst/>
          </a:prstGeom>
          <a:noFill/>
          <a:ln w="9525">
            <a:noFill/>
            <a:miter lim="800000"/>
            <a:headEnd/>
            <a:tailEnd/>
          </a:ln>
          <a:effectLst/>
        </p:spPr>
        <p:txBody>
          <a:bodyPr anchor="ctr">
            <a:spAutoFit/>
          </a:bodyPr>
          <a:lstStyle/>
          <a:p>
            <a:pPr algn="r" rtl="1"/>
            <a:r>
              <a:rPr lang="fa-IR">
                <a:solidFill>
                  <a:srgbClr val="008000"/>
                </a:solidFill>
                <a:ea typeface="Times New Roman" pitchFamily="18" charset="0"/>
                <a:cs typeface="Nazanin" pitchFamily="2" charset="-78"/>
              </a:rPr>
              <a:t>ا</a:t>
            </a:r>
            <a:r>
              <a:rPr lang="ar-SA">
                <a:solidFill>
                  <a:srgbClr val="008000"/>
                </a:solidFill>
                <a:ea typeface="Times New Roman" pitchFamily="18" charset="0"/>
                <a:cs typeface="Nazanin" pitchFamily="2" charset="-78"/>
              </a:rPr>
              <a:t>ندازه هاي مرجع براي طول دودكش</a:t>
            </a:r>
            <a:endParaRPr lang="en-US">
              <a:solidFill>
                <a:srgbClr val="008000"/>
              </a:solidFill>
              <a:ea typeface="Times New Roman" pitchFamily="18" charset="0"/>
              <a:cs typeface="Nazanin" pitchFamily="2" charset="-78"/>
            </a:endParaRPr>
          </a:p>
        </p:txBody>
      </p:sp>
      <p:graphicFrame>
        <p:nvGraphicFramePr>
          <p:cNvPr id="4" name="Group 4"/>
          <p:cNvGraphicFramePr>
            <a:graphicFrameLocks noGrp="1"/>
          </p:cNvGraphicFramePr>
          <p:nvPr/>
        </p:nvGraphicFramePr>
        <p:xfrm>
          <a:off x="323850" y="1557338"/>
          <a:ext cx="8534400" cy="2390400"/>
        </p:xfrm>
        <a:graphic>
          <a:graphicData uri="http://schemas.openxmlformats.org/drawingml/2006/table">
            <a:tbl>
              <a:tblPr rtl="1"/>
              <a:tblGrid>
                <a:gridCol w="1420812"/>
                <a:gridCol w="1422400"/>
                <a:gridCol w="2840038"/>
                <a:gridCol w="2851150"/>
              </a:tblGrid>
              <a:tr h="298450">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افت بار متناظر هر خم </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قطر فلنج دود</a:t>
                      </a: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 </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 (</a:t>
                      </a: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mm</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طول دودكش (متر)</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90</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45 </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3111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85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50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44</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5+5</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cs typeface="Times New Roman" pitchFamily="18" charset="0"/>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46</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5+5 تا 10+10</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49</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10+10 تا 15+15</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نصب نشده</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15+15 تا 20+20</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 name="Object 38"/>
          <p:cNvGraphicFramePr>
            <a:graphicFrameLocks noChangeAspect="1"/>
          </p:cNvGraphicFramePr>
          <p:nvPr/>
        </p:nvGraphicFramePr>
        <p:xfrm>
          <a:off x="179388" y="4292600"/>
          <a:ext cx="4752975" cy="2317750"/>
        </p:xfrm>
        <a:graphic>
          <a:graphicData uri="http://schemas.openxmlformats.org/presentationml/2006/ole">
            <p:oleObj spid="_x0000_s10242" name="Bitmap Image" r:id="rId3" imgW="3400900" imgH="1657581" progId="PBrush">
              <p:embed/>
            </p:oleObj>
          </a:graphicData>
        </a:graphic>
      </p:graphicFrame>
      <p:graphicFrame>
        <p:nvGraphicFramePr>
          <p:cNvPr id="6" name="Object 39"/>
          <p:cNvGraphicFramePr>
            <a:graphicFrameLocks noChangeAspect="1"/>
          </p:cNvGraphicFramePr>
          <p:nvPr/>
        </p:nvGraphicFramePr>
        <p:xfrm>
          <a:off x="5003800" y="4144963"/>
          <a:ext cx="3744913" cy="2713037"/>
        </p:xfrm>
        <a:graphic>
          <a:graphicData uri="http://schemas.openxmlformats.org/presentationml/2006/ole">
            <p:oleObj spid="_x0000_s10243" name="Bitmap Image" r:id="rId4" imgW="3905795" imgH="2828571" progId="PBrush">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8313" y="473075"/>
            <a:ext cx="8280400" cy="579438"/>
          </a:xfrm>
          <a:prstGeom prst="rect">
            <a:avLst/>
          </a:prstGeom>
          <a:noFill/>
          <a:ln w="9525">
            <a:noFill/>
            <a:miter lim="800000"/>
            <a:headEnd/>
            <a:tailEnd/>
          </a:ln>
          <a:effectLst/>
        </p:spPr>
        <p:txBody>
          <a:bodyPr>
            <a:spAutoFit/>
          </a:bodyPr>
          <a:lstStyle/>
          <a:p>
            <a:pPr algn="r" rtl="1" eaLnBrk="0" hangingPunct="0">
              <a:spcBef>
                <a:spcPct val="50000"/>
              </a:spcBef>
            </a:pPr>
            <a:r>
              <a:rPr lang="fa-IR" sz="3200" b="1">
                <a:cs typeface="Nazanin" pitchFamily="2" charset="-78"/>
              </a:rPr>
              <a:t>نصب به روش باز يا </a:t>
            </a:r>
            <a:r>
              <a:rPr lang="en-US" sz="3200" b="1">
                <a:cs typeface="Nazanin" pitchFamily="2" charset="-78"/>
              </a:rPr>
              <a:t>B</a:t>
            </a:r>
            <a:r>
              <a:rPr lang="en-US" sz="2000" b="1">
                <a:cs typeface="Nazanin" pitchFamily="2" charset="-78"/>
              </a:rPr>
              <a:t>22</a:t>
            </a:r>
          </a:p>
        </p:txBody>
      </p:sp>
      <p:sp>
        <p:nvSpPr>
          <p:cNvPr id="3" name="Rectangle 3"/>
          <p:cNvSpPr>
            <a:spLocks noChangeArrowheads="1"/>
          </p:cNvSpPr>
          <p:nvPr/>
        </p:nvSpPr>
        <p:spPr bwMode="auto">
          <a:xfrm>
            <a:off x="323850" y="1339334"/>
            <a:ext cx="8496300" cy="369332"/>
          </a:xfrm>
          <a:prstGeom prst="rect">
            <a:avLst/>
          </a:prstGeom>
          <a:noFill/>
          <a:ln w="9525">
            <a:noFill/>
            <a:miter lim="800000"/>
            <a:headEnd/>
            <a:tailEnd/>
          </a:ln>
          <a:effectLst/>
        </p:spPr>
        <p:txBody>
          <a:bodyPr anchor="ctr">
            <a:spAutoFit/>
          </a:bodyPr>
          <a:lstStyle/>
          <a:p>
            <a:pPr algn="r" rtl="1"/>
            <a:r>
              <a:rPr lang="fa-IR">
                <a:solidFill>
                  <a:srgbClr val="008000"/>
                </a:solidFill>
                <a:ea typeface="Times New Roman" pitchFamily="18" charset="0"/>
                <a:cs typeface="Nazanin" pitchFamily="2" charset="-78"/>
              </a:rPr>
              <a:t>ا</a:t>
            </a:r>
            <a:r>
              <a:rPr lang="ar-SA">
                <a:solidFill>
                  <a:srgbClr val="008000"/>
                </a:solidFill>
                <a:ea typeface="Times New Roman" pitchFamily="18" charset="0"/>
                <a:cs typeface="Nazanin" pitchFamily="2" charset="-78"/>
              </a:rPr>
              <a:t>ندازه هاي مرجع براي طول دودكش</a:t>
            </a:r>
            <a:endParaRPr lang="en-US">
              <a:solidFill>
                <a:srgbClr val="008000"/>
              </a:solidFill>
              <a:ea typeface="Times New Roman" pitchFamily="18" charset="0"/>
              <a:cs typeface="Nazanin" pitchFamily="2" charset="-78"/>
            </a:endParaRPr>
          </a:p>
        </p:txBody>
      </p:sp>
      <p:graphicFrame>
        <p:nvGraphicFramePr>
          <p:cNvPr id="4" name="Group 4"/>
          <p:cNvGraphicFramePr>
            <a:graphicFrameLocks noGrp="1"/>
          </p:cNvGraphicFramePr>
          <p:nvPr/>
        </p:nvGraphicFramePr>
        <p:xfrm>
          <a:off x="323850" y="1844675"/>
          <a:ext cx="8534400" cy="1584960"/>
        </p:xfrm>
        <a:graphic>
          <a:graphicData uri="http://schemas.openxmlformats.org/drawingml/2006/table">
            <a:tbl>
              <a:tblPr rtl="1"/>
              <a:tblGrid>
                <a:gridCol w="1420812"/>
                <a:gridCol w="1422400"/>
                <a:gridCol w="2840038"/>
                <a:gridCol w="2851150"/>
              </a:tblGrid>
              <a:tr h="268288">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افت بار متناظر هر خم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قطر فلنج دود</a:t>
                      </a:r>
                      <a:r>
                        <a:rPr kumimoji="0" lang="en-US"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 </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 (</a:t>
                      </a: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mm</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طول  دودكش (متر)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90</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a:t>
                      </a: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 45 </a:t>
                      </a:r>
                      <a:endParaRPr kumimoji="0" lang="en-GB"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2889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85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Traffic" pitchFamily="2" charset="-78"/>
                        </a:rPr>
                        <a:t>50 سانتيمتر</a:t>
                      </a:r>
                      <a:endParaRPr kumimoji="0" lang="en-US" sz="2000" b="1" i="0" u="none" strike="noStrike" cap="none" normalizeH="0" baseline="0" smtClean="0">
                        <a:ln>
                          <a:noFill/>
                        </a:ln>
                        <a:solidFill>
                          <a:schemeClr val="tx1"/>
                        </a:solidFill>
                        <a:effectLst/>
                        <a:latin typeface="Times New Roman" pitchFamily="18" charset="0"/>
                        <a:cs typeface="Traffic" pitchFamily="2" charset="-7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44</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تا 7</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a:cs typeface="Arial" charset="0"/>
                        </a:rPr>
                        <a:t>“</a:t>
                      </a:r>
                      <a:endParaRPr kumimoji="0" lang="en-US" sz="2000" b="1"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rPr>
                        <a:t>نصب نشده</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rPr>
                        <a:t>7 تا 25</a:t>
                      </a:r>
                      <a:endParaRPr kumimoji="0" lang="ar-SA" sz="2000" b="1" i="0" u="none" strike="noStrike" cap="none" normalizeH="0" baseline="0" smtClean="0">
                        <a:ln>
                          <a:noFill/>
                        </a:ln>
                        <a:solidFill>
                          <a:schemeClr val="tx1"/>
                        </a:solidFill>
                        <a:effectLst/>
                        <a:latin typeface="Times New Roman" pitchFamily="18" charset="0"/>
                        <a:ea typeface="Times New Roman" pitchFamily="18" charset="0"/>
                        <a:cs typeface="Traffic" pitchFamily="2" charset="-78"/>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 name="Picture 28" descr="11"/>
          <p:cNvPicPr>
            <a:picLocks noChangeAspect="1" noChangeArrowheads="1"/>
          </p:cNvPicPr>
          <p:nvPr/>
        </p:nvPicPr>
        <p:blipFill>
          <a:blip r:embed="rId2" cstate="print"/>
          <a:srcRect/>
          <a:stretch>
            <a:fillRect/>
          </a:stretch>
        </p:blipFill>
        <p:spPr bwMode="auto">
          <a:xfrm>
            <a:off x="4716463" y="3789363"/>
            <a:ext cx="4181475" cy="2743200"/>
          </a:xfrm>
          <a:prstGeom prst="rect">
            <a:avLst/>
          </a:prstGeom>
          <a:noFill/>
          <a:ln w="9525">
            <a:noFill/>
            <a:miter lim="800000"/>
            <a:headEnd/>
            <a:tailEnd/>
          </a:ln>
        </p:spPr>
      </p:pic>
      <p:pic>
        <p:nvPicPr>
          <p:cNvPr id="6" name="Picture 29" descr="10"/>
          <p:cNvPicPr>
            <a:picLocks noChangeAspect="1" noChangeArrowheads="1"/>
          </p:cNvPicPr>
          <p:nvPr/>
        </p:nvPicPr>
        <p:blipFill>
          <a:blip r:embed="rId3" cstate="print"/>
          <a:srcRect/>
          <a:stretch>
            <a:fillRect/>
          </a:stretch>
        </p:blipFill>
        <p:spPr bwMode="auto">
          <a:xfrm>
            <a:off x="179388" y="3789363"/>
            <a:ext cx="4429125" cy="27527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11188" y="3573463"/>
            <a:ext cx="8137525" cy="1754326"/>
          </a:xfrm>
          <a:prstGeom prst="rect">
            <a:avLst/>
          </a:prstGeom>
          <a:noFill/>
          <a:ln w="9525">
            <a:noFill/>
            <a:miter lim="800000"/>
            <a:headEnd/>
            <a:tailEnd/>
          </a:ln>
          <a:effectLst/>
        </p:spPr>
        <p:txBody>
          <a:bodyPr>
            <a:spAutoFit/>
          </a:bodyPr>
          <a:lstStyle/>
          <a:p>
            <a:pPr marL="457200" indent="-457200" algn="r" rtl="1">
              <a:lnSpc>
                <a:spcPct val="150000"/>
              </a:lnSpc>
              <a:buSzPct val="120000"/>
              <a:buFontTx/>
              <a:buChar char="•"/>
            </a:pPr>
            <a:r>
              <a:rPr lang="ar-SA" dirty="0">
                <a:latin typeface="Tahoma" pitchFamily="34" charset="0"/>
                <a:cs typeface="Tahoma" pitchFamily="34" charset="0"/>
              </a:rPr>
              <a:t>استفاده از قطر 60 </a:t>
            </a:r>
            <a:r>
              <a:rPr lang="fa-IR" dirty="0">
                <a:latin typeface="Tahoma" pitchFamily="34" charset="0"/>
                <a:cs typeface="Tahoma" pitchFamily="34" charset="0"/>
              </a:rPr>
              <a:t>دودكش انعطاف پذير ارائه شده توسط شركت صنعتي بوتان</a:t>
            </a:r>
            <a:endParaRPr lang="ar-SA" dirty="0">
              <a:latin typeface="Tahoma" pitchFamily="34" charset="0"/>
              <a:cs typeface="Tahoma" pitchFamily="34" charset="0"/>
            </a:endParaRPr>
          </a:p>
          <a:p>
            <a:pPr marL="457200" indent="-457200" algn="r" rtl="1">
              <a:lnSpc>
                <a:spcPct val="150000"/>
              </a:lnSpc>
              <a:buSzPct val="120000"/>
              <a:buFontTx/>
              <a:buChar char="•"/>
            </a:pPr>
            <a:endParaRPr lang="en-US" dirty="0">
              <a:latin typeface="Tahoma" pitchFamily="34" charset="0"/>
              <a:cs typeface="Tahoma" pitchFamily="34" charset="0"/>
            </a:endParaRPr>
          </a:p>
          <a:p>
            <a:pPr marL="457200" indent="-457200" algn="r" rtl="1">
              <a:lnSpc>
                <a:spcPct val="150000"/>
              </a:lnSpc>
              <a:buSzPct val="120000"/>
              <a:buFontTx/>
              <a:buChar char="•"/>
            </a:pPr>
            <a:endParaRPr lang="en-US" dirty="0">
              <a:latin typeface="Tahoma" pitchFamily="34" charset="0"/>
              <a:cs typeface="Tahoma" pitchFamily="34" charset="0"/>
            </a:endParaRPr>
          </a:p>
          <a:p>
            <a:pPr marL="457200" indent="-457200" algn="r" rtl="1">
              <a:lnSpc>
                <a:spcPct val="150000"/>
              </a:lnSpc>
              <a:buSzPct val="120000"/>
              <a:buFontTx/>
              <a:buChar char="•"/>
            </a:pPr>
            <a:r>
              <a:rPr lang="ar-SA" dirty="0">
                <a:latin typeface="Tahoma" pitchFamily="34" charset="0"/>
                <a:cs typeface="Tahoma" pitchFamily="34" charset="0"/>
              </a:rPr>
              <a:t>دو سر دودكش با</a:t>
            </a:r>
            <a:r>
              <a:rPr lang="fa-IR" dirty="0">
                <a:latin typeface="Tahoma" pitchFamily="34" charset="0"/>
                <a:cs typeface="Tahoma" pitchFamily="34" charset="0"/>
              </a:rPr>
              <a:t>ي</a:t>
            </a:r>
            <a:r>
              <a:rPr lang="ar-SA" dirty="0">
                <a:latin typeface="Tahoma" pitchFamily="34" charset="0"/>
                <a:cs typeface="Tahoma" pitchFamily="34" charset="0"/>
              </a:rPr>
              <a:t>د </a:t>
            </a:r>
            <a:r>
              <a:rPr lang="fa-IR" dirty="0">
                <a:latin typeface="Tahoma" pitchFamily="34" charset="0"/>
                <a:cs typeface="Tahoma" pitchFamily="34" charset="0"/>
              </a:rPr>
              <a:t>مجهز به </a:t>
            </a:r>
            <a:r>
              <a:rPr lang="ar-SA" dirty="0">
                <a:latin typeface="Tahoma" pitchFamily="34" charset="0"/>
                <a:cs typeface="Tahoma" pitchFamily="34" charset="0"/>
              </a:rPr>
              <a:t>رينگ استيل كه توسط سازنده نصب شده</a:t>
            </a:r>
            <a:r>
              <a:rPr lang="fa-IR" dirty="0">
                <a:latin typeface="Tahoma" pitchFamily="34" charset="0"/>
                <a:cs typeface="Tahoma" pitchFamily="34" charset="0"/>
              </a:rPr>
              <a:t>،</a:t>
            </a:r>
            <a:r>
              <a:rPr lang="ar-SA" dirty="0">
                <a:latin typeface="Tahoma" pitchFamily="34" charset="0"/>
                <a:cs typeface="Tahoma" pitchFamily="34" charset="0"/>
              </a:rPr>
              <a:t> باشد</a:t>
            </a:r>
            <a:r>
              <a:rPr lang="fa-IR" dirty="0">
                <a:latin typeface="Tahoma" pitchFamily="34" charset="0"/>
                <a:cs typeface="Tahoma" pitchFamily="34" charset="0"/>
              </a:rPr>
              <a:t> </a:t>
            </a:r>
          </a:p>
        </p:txBody>
      </p:sp>
      <p:pic>
        <p:nvPicPr>
          <p:cNvPr id="3" name="Picture 3" descr="17"/>
          <p:cNvPicPr>
            <a:picLocks noChangeAspect="1" noChangeArrowheads="1"/>
          </p:cNvPicPr>
          <p:nvPr/>
        </p:nvPicPr>
        <p:blipFill>
          <a:blip r:embed="rId2" cstate="print"/>
          <a:srcRect/>
          <a:stretch>
            <a:fillRect/>
          </a:stretch>
        </p:blipFill>
        <p:spPr bwMode="auto">
          <a:xfrm>
            <a:off x="2819400" y="990600"/>
            <a:ext cx="38100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4" descr="2"/>
          <p:cNvPicPr>
            <a:picLocks noChangeAspect="1" noChangeArrowheads="1"/>
          </p:cNvPicPr>
          <p:nvPr/>
        </p:nvPicPr>
        <p:blipFill>
          <a:blip r:embed="rId3" cstate="print"/>
          <a:srcRect/>
          <a:stretch>
            <a:fillRect/>
          </a:stretch>
        </p:blipFill>
        <p:spPr bwMode="auto">
          <a:xfrm>
            <a:off x="2286000" y="4191000"/>
            <a:ext cx="462915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descr="1"/>
          <p:cNvPicPr>
            <a:picLocks noChangeAspect="1" noChangeArrowheads="1"/>
          </p:cNvPicPr>
          <p:nvPr/>
        </p:nvPicPr>
        <p:blipFill>
          <a:blip r:embed="rId4" cstate="print"/>
          <a:srcRect/>
          <a:stretch>
            <a:fillRect/>
          </a:stretch>
        </p:blipFill>
        <p:spPr bwMode="auto">
          <a:xfrm>
            <a:off x="3851275" y="5734050"/>
            <a:ext cx="1552575" cy="981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Box 6"/>
          <p:cNvSpPr txBox="1">
            <a:spLocks noChangeArrowheads="1"/>
          </p:cNvSpPr>
          <p:nvPr/>
        </p:nvSpPr>
        <p:spPr bwMode="auto">
          <a:xfrm>
            <a:off x="468313" y="473075"/>
            <a:ext cx="8280400" cy="519113"/>
          </a:xfrm>
          <a:prstGeom prst="rect">
            <a:avLst/>
          </a:prstGeom>
          <a:noFill/>
          <a:ln w="9525">
            <a:noFill/>
            <a:miter lim="800000"/>
            <a:headEnd/>
            <a:tailEnd/>
          </a:ln>
          <a:effectLst/>
        </p:spPr>
        <p:txBody>
          <a:bodyPr>
            <a:spAutoFit/>
          </a:bodyPr>
          <a:lstStyle/>
          <a:p>
            <a:pPr algn="r" rtl="1" eaLnBrk="0" hangingPunct="0">
              <a:spcBef>
                <a:spcPct val="50000"/>
              </a:spcBef>
            </a:pPr>
            <a:r>
              <a:rPr lang="fa-IR" sz="2800">
                <a:latin typeface="Arial" charset="0"/>
                <a:cs typeface="Titr" pitchFamily="2" charset="-78"/>
              </a:rPr>
              <a:t>شرايط استفاده از دودكش انعطاف‌پذير</a:t>
            </a:r>
            <a:endParaRPr lang="en-US" sz="2800">
              <a:latin typeface="Arial" charset="0"/>
              <a:cs typeface="Titr"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692150"/>
            <a:ext cx="8839200" cy="3000821"/>
          </a:xfrm>
          <a:prstGeom prst="rect">
            <a:avLst/>
          </a:prstGeom>
          <a:noFill/>
          <a:ln w="9525">
            <a:noFill/>
            <a:miter lim="800000"/>
            <a:headEnd/>
            <a:tailEnd/>
          </a:ln>
          <a:effectLst/>
        </p:spPr>
        <p:txBody>
          <a:bodyPr wrap="square">
            <a:spAutoFit/>
          </a:bodyPr>
          <a:lstStyle/>
          <a:p>
            <a:pPr marL="457200" indent="-457200" algn="r" rtl="1">
              <a:lnSpc>
                <a:spcPct val="150000"/>
              </a:lnSpc>
              <a:buSzPct val="120000"/>
              <a:buFontTx/>
              <a:buChar char="•"/>
            </a:pPr>
            <a:r>
              <a:rPr lang="fa-IR" dirty="0">
                <a:latin typeface="Tahoma" pitchFamily="34" charset="0"/>
                <a:cs typeface="Tahoma" pitchFamily="34" charset="0"/>
              </a:rPr>
              <a:t>حداكثر طول بازشده 5/1 متر و بصورت يكپارچه و تنها يكعدد مي‌باشد</a:t>
            </a: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r>
              <a:rPr lang="fa-IR" dirty="0">
                <a:latin typeface="Tahoma" pitchFamily="34" charset="0"/>
                <a:cs typeface="Tahoma" pitchFamily="34" charset="0"/>
              </a:rPr>
              <a:t>كليه اتصالات و قطعات بيروني دودكش بايد توسط پيچ يا پرچ جهت حصول اطمينان از عدم جداشدگي و ايجاد شكاف و نفوذ محصولات احتراق بهم ثابت گردند     </a:t>
            </a:r>
          </a:p>
        </p:txBody>
      </p:sp>
      <p:pic>
        <p:nvPicPr>
          <p:cNvPr id="3" name="Picture 3" descr="3"/>
          <p:cNvPicPr>
            <a:picLocks noChangeAspect="1" noChangeArrowheads="1"/>
          </p:cNvPicPr>
          <p:nvPr/>
        </p:nvPicPr>
        <p:blipFill>
          <a:blip r:embed="rId2" cstate="print"/>
          <a:srcRect/>
          <a:stretch>
            <a:fillRect/>
          </a:stretch>
        </p:blipFill>
        <p:spPr bwMode="auto">
          <a:xfrm>
            <a:off x="762000" y="1371600"/>
            <a:ext cx="2297113" cy="1422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4" descr="18"/>
          <p:cNvPicPr>
            <a:picLocks noChangeAspect="1" noChangeArrowheads="1"/>
          </p:cNvPicPr>
          <p:nvPr/>
        </p:nvPicPr>
        <p:blipFill>
          <a:blip r:embed="rId3" cstate="print"/>
          <a:srcRect/>
          <a:stretch>
            <a:fillRect/>
          </a:stretch>
        </p:blipFill>
        <p:spPr bwMode="auto">
          <a:xfrm>
            <a:off x="5257800" y="4648200"/>
            <a:ext cx="3019425"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descr="19"/>
          <p:cNvPicPr>
            <a:picLocks noChangeAspect="1" noChangeArrowheads="1"/>
          </p:cNvPicPr>
          <p:nvPr/>
        </p:nvPicPr>
        <p:blipFill>
          <a:blip r:embed="rId4" cstate="print"/>
          <a:srcRect/>
          <a:stretch>
            <a:fillRect/>
          </a:stretch>
        </p:blipFill>
        <p:spPr bwMode="auto">
          <a:xfrm>
            <a:off x="1042988" y="4652963"/>
            <a:ext cx="3095625"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1143000"/>
            <a:ext cx="8443913" cy="4212692"/>
          </a:xfrm>
          <a:prstGeom prst="rect">
            <a:avLst/>
          </a:prstGeom>
          <a:noFill/>
          <a:ln w="9525">
            <a:noFill/>
            <a:miter lim="800000"/>
            <a:headEnd/>
            <a:tailEnd/>
          </a:ln>
          <a:effectLst/>
        </p:spPr>
        <p:txBody>
          <a:bodyPr>
            <a:spAutoFit/>
          </a:bodyPr>
          <a:lstStyle/>
          <a:p>
            <a:pPr marL="457200" indent="-457200" algn="r" rtl="1">
              <a:lnSpc>
                <a:spcPct val="150000"/>
              </a:lnSpc>
              <a:buSzPct val="120000"/>
              <a:buFontTx/>
              <a:buChar char="•"/>
            </a:pPr>
            <a:r>
              <a:rPr lang="fa-IR" dirty="0">
                <a:latin typeface="Tahoma" pitchFamily="34" charset="0"/>
                <a:cs typeface="Tahoma" pitchFamily="34" charset="0"/>
              </a:rPr>
              <a:t>اطمينان از عدم تغييردودكش بويژه بخش انعطاف‌پذير آن توسط مشتري در آينده    </a:t>
            </a:r>
          </a:p>
          <a:p>
            <a:pPr marL="457200" indent="-457200" algn="r" rtl="1">
              <a:lnSpc>
                <a:spcPct val="150000"/>
              </a:lnSpc>
              <a:buSzPct val="120000"/>
              <a:buFontTx/>
              <a:buChar char="•"/>
            </a:pPr>
            <a:r>
              <a:rPr lang="fa-IR" dirty="0">
                <a:latin typeface="Tahoma" pitchFamily="34" charset="0"/>
                <a:cs typeface="Tahoma" pitchFamily="34" charset="0"/>
              </a:rPr>
              <a:t>انجام تست نشتي با كف صابون پس از انجام كار براي كليه درزها و اتصالات</a:t>
            </a:r>
          </a:p>
          <a:p>
            <a:pPr marL="457200" indent="-457200" algn="r" rtl="1">
              <a:lnSpc>
                <a:spcPct val="150000"/>
              </a:lnSpc>
              <a:buSzPct val="120000"/>
              <a:buFontTx/>
              <a:buChar char="•"/>
            </a:pPr>
            <a:r>
              <a:rPr lang="fa-IR" dirty="0">
                <a:latin typeface="Tahoma" pitchFamily="34" charset="0"/>
                <a:cs typeface="Tahoma" pitchFamily="34" charset="0"/>
              </a:rPr>
              <a:t>اتصال به دودكش ساختمان با اوريفيس 60 ميليمتر</a:t>
            </a: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endParaRPr lang="fa-IR" dirty="0">
              <a:latin typeface="Tahoma" pitchFamily="34" charset="0"/>
              <a:cs typeface="Tahoma" pitchFamily="34" charset="0"/>
            </a:endParaRPr>
          </a:p>
          <a:p>
            <a:pPr marL="457200" indent="-457200" algn="r" rtl="1">
              <a:lnSpc>
                <a:spcPct val="150000"/>
              </a:lnSpc>
              <a:buSzPct val="120000"/>
              <a:buFontTx/>
              <a:buChar char="•"/>
            </a:pPr>
            <a:r>
              <a:rPr lang="fa-IR" dirty="0">
                <a:latin typeface="Tahoma" pitchFamily="34" charset="0"/>
                <a:cs typeface="Tahoma" pitchFamily="34" charset="0"/>
              </a:rPr>
              <a:t>گچ كاري و درزبندي كامل محل اتصال دودكش بيروني به دريچه دودكش ساختمان</a:t>
            </a:r>
          </a:p>
          <a:p>
            <a:pPr marL="457200" indent="-457200" algn="r" rtl="1">
              <a:lnSpc>
                <a:spcPct val="150000"/>
              </a:lnSpc>
              <a:buFontTx/>
              <a:buChar char="•"/>
            </a:pPr>
            <a:endParaRPr lang="fa-IR" dirty="0">
              <a:latin typeface="Tahoma" pitchFamily="34" charset="0"/>
              <a:cs typeface="Tahoma" pitchFamily="34" charset="0"/>
            </a:endParaRPr>
          </a:p>
        </p:txBody>
      </p:sp>
      <p:pic>
        <p:nvPicPr>
          <p:cNvPr id="3" name="Picture 3" descr="chimney_liner_closureplate"/>
          <p:cNvPicPr>
            <a:picLocks noChangeAspect="1" noChangeArrowheads="1"/>
          </p:cNvPicPr>
          <p:nvPr/>
        </p:nvPicPr>
        <p:blipFill>
          <a:blip r:embed="rId2" cstate="print"/>
          <a:srcRect/>
          <a:stretch>
            <a:fillRect/>
          </a:stretch>
        </p:blipFill>
        <p:spPr bwMode="auto">
          <a:xfrm>
            <a:off x="1219200" y="2590800"/>
            <a:ext cx="19812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4" descr="16"/>
          <p:cNvPicPr>
            <a:picLocks noChangeAspect="1" noChangeArrowheads="1"/>
          </p:cNvPicPr>
          <p:nvPr/>
        </p:nvPicPr>
        <p:blipFill>
          <a:blip r:embed="rId3" cstate="print"/>
          <a:srcRect/>
          <a:stretch>
            <a:fillRect/>
          </a:stretch>
        </p:blipFill>
        <p:spPr bwMode="auto">
          <a:xfrm>
            <a:off x="3962400" y="2590800"/>
            <a:ext cx="1990725" cy="1876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750" y="0"/>
            <a:ext cx="8229600" cy="13716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تاثيرات باد</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323850" y="1052513"/>
            <a:ext cx="8435975" cy="38862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تاثيرات باد بر جريان دودكش اجتناب ناپذير است . بنابراين در نصب دستگاههاي گازسوز بايد اين تاثيرات در نظر  گرفته شود . به عنوان مثال در صورت نصب دريچة تهويه در طرفي كه باد غالب مي وزد بدليل ايجاد فشار مثبت در داخل مشكلي ايجاد نمي شود ولي در صورتيكه دريچة تهويه در جهت ديگر باشد بدليل ايجاد پديدة جدايش جريان و ايجاد ناحية كم فشار عملا ونت تهويه ، محل خروج هوا از داخل محيط شده و در دودكش برگشت جريان را داريم .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0" y="3500438"/>
            <a:ext cx="5076825" cy="2547937"/>
          </a:xfrm>
          <a:prstGeom prst="rect">
            <a:avLst/>
          </a:prstGeom>
          <a:noFill/>
          <a:ln/>
        </p:spPr>
      </p:pic>
      <p:pic>
        <p:nvPicPr>
          <p:cNvPr id="5" name="Picture 5"/>
          <p:cNvPicPr>
            <a:picLocks noChangeAspect="1" noChangeArrowheads="1"/>
          </p:cNvPicPr>
          <p:nvPr/>
        </p:nvPicPr>
        <p:blipFill>
          <a:blip r:embed="rId3" cstate="print"/>
          <a:srcRect/>
          <a:stretch>
            <a:fillRect/>
          </a:stretch>
        </p:blipFill>
        <p:spPr>
          <a:xfrm>
            <a:off x="4356100" y="3573463"/>
            <a:ext cx="4787900" cy="2397125"/>
          </a:xfrm>
          <a:prstGeom prst="rect">
            <a:avLst/>
          </a:prstGeom>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 y="3581400"/>
            <a:ext cx="8520113" cy="2031325"/>
          </a:xfrm>
          <a:prstGeom prst="rect">
            <a:avLst/>
          </a:prstGeom>
          <a:noFill/>
          <a:ln w="9525">
            <a:noFill/>
            <a:miter lim="800000"/>
            <a:headEnd/>
            <a:tailEnd/>
          </a:ln>
          <a:effectLst/>
        </p:spPr>
        <p:txBody>
          <a:bodyPr anchor="ctr">
            <a:spAutoFit/>
          </a:bodyPr>
          <a:lstStyle/>
          <a:p>
            <a:pPr algn="r" rtl="1"/>
            <a:endParaRPr lang="ar-SA" dirty="0">
              <a:latin typeface="Tahoma" pitchFamily="34" charset="0"/>
              <a:cs typeface="Tahoma" pitchFamily="34" charset="0"/>
            </a:endParaRPr>
          </a:p>
          <a:p>
            <a:pPr algn="r" rtl="1">
              <a:lnSpc>
                <a:spcPct val="150000"/>
              </a:lnSpc>
              <a:buSzPct val="120000"/>
              <a:buFontTx/>
              <a:buChar char="•"/>
            </a:pPr>
            <a:r>
              <a:rPr lang="fa-IR" dirty="0">
                <a:latin typeface="Tahoma" pitchFamily="34" charset="0"/>
                <a:cs typeface="Tahoma" pitchFamily="34" charset="0"/>
              </a:rPr>
              <a:t>     </a:t>
            </a:r>
            <a:r>
              <a:rPr lang="ar-SA" dirty="0">
                <a:latin typeface="Tahoma" pitchFamily="34" charset="0"/>
                <a:cs typeface="Tahoma" pitchFamily="34" charset="0"/>
              </a:rPr>
              <a:t> اطمينان از باز بودن مسير دودكش ساختمان و ايجاد مكش طبيعي در آن</a:t>
            </a:r>
          </a:p>
          <a:p>
            <a:pPr algn="r" rtl="1">
              <a:lnSpc>
                <a:spcPct val="150000"/>
              </a:lnSpc>
              <a:buSzPct val="120000"/>
              <a:buFontTx/>
              <a:buChar char="•"/>
            </a:pPr>
            <a:r>
              <a:rPr lang="fa-IR" dirty="0">
                <a:latin typeface="Tahoma" pitchFamily="34" charset="0"/>
                <a:cs typeface="Tahoma" pitchFamily="34" charset="0"/>
              </a:rPr>
              <a:t>     </a:t>
            </a:r>
            <a:r>
              <a:rPr lang="ar-SA" dirty="0">
                <a:latin typeface="Tahoma" pitchFamily="34" charset="0"/>
                <a:cs typeface="Tahoma" pitchFamily="34" charset="0"/>
              </a:rPr>
              <a:t>عدم اجراي خمهاي بالاتر از 90 درجه </a:t>
            </a:r>
          </a:p>
          <a:p>
            <a:pPr algn="r" rtl="1">
              <a:lnSpc>
                <a:spcPct val="150000"/>
              </a:lnSpc>
              <a:buSzPct val="120000"/>
              <a:buFontTx/>
              <a:buChar char="•"/>
            </a:pPr>
            <a:r>
              <a:rPr lang="fa-IR" dirty="0">
                <a:latin typeface="Tahoma" pitchFamily="34" charset="0"/>
                <a:cs typeface="Tahoma" pitchFamily="34" charset="0"/>
              </a:rPr>
              <a:t>      </a:t>
            </a:r>
            <a:r>
              <a:rPr lang="ar-SA" dirty="0">
                <a:latin typeface="Tahoma" pitchFamily="34" charset="0"/>
                <a:cs typeface="Tahoma" pitchFamily="34" charset="0"/>
              </a:rPr>
              <a:t>اجراي خمهاي نرم و بدون شكست و اجتناب از خمهاي اضافي </a:t>
            </a:r>
            <a:endParaRPr lang="en-US" dirty="0">
              <a:latin typeface="Tahoma" pitchFamily="34" charset="0"/>
              <a:cs typeface="Tahoma" pitchFamily="34" charset="0"/>
            </a:endParaRPr>
          </a:p>
          <a:p>
            <a:pPr algn="r" rtl="1" eaLnBrk="0" hangingPunct="0">
              <a:lnSpc>
                <a:spcPct val="150000"/>
              </a:lnSpc>
              <a:buFontTx/>
              <a:buChar char="•"/>
            </a:pPr>
            <a:endParaRPr lang="en-US" dirty="0">
              <a:latin typeface="Tahoma" pitchFamily="34" charset="0"/>
              <a:cs typeface="Tahoma" pitchFamily="34" charset="0"/>
            </a:endParaRPr>
          </a:p>
        </p:txBody>
      </p:sp>
      <p:pic>
        <p:nvPicPr>
          <p:cNvPr id="3" name="Picture 3" descr="20"/>
          <p:cNvPicPr>
            <a:picLocks noChangeAspect="1" noChangeArrowheads="1"/>
          </p:cNvPicPr>
          <p:nvPr/>
        </p:nvPicPr>
        <p:blipFill>
          <a:blip r:embed="rId2" cstate="print"/>
          <a:srcRect/>
          <a:stretch>
            <a:fillRect/>
          </a:stretch>
        </p:blipFill>
        <p:spPr bwMode="auto">
          <a:xfrm>
            <a:off x="0" y="1524000"/>
            <a:ext cx="2800350" cy="2476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4"/>
          <p:cNvSpPr>
            <a:spLocks noChangeArrowheads="1"/>
          </p:cNvSpPr>
          <p:nvPr/>
        </p:nvSpPr>
        <p:spPr bwMode="auto">
          <a:xfrm>
            <a:off x="468313" y="914400"/>
            <a:ext cx="8280400" cy="1477328"/>
          </a:xfrm>
          <a:prstGeom prst="rect">
            <a:avLst/>
          </a:prstGeom>
          <a:noFill/>
          <a:ln w="9525">
            <a:noFill/>
            <a:miter lim="800000"/>
            <a:headEnd/>
            <a:tailEnd/>
          </a:ln>
          <a:effectLst/>
        </p:spPr>
        <p:txBody>
          <a:bodyPr>
            <a:spAutoFit/>
          </a:bodyPr>
          <a:lstStyle/>
          <a:p>
            <a:pPr algn="r" rtl="1">
              <a:lnSpc>
                <a:spcPct val="150000"/>
              </a:lnSpc>
              <a:spcBef>
                <a:spcPct val="50000"/>
              </a:spcBef>
              <a:buSzPct val="120000"/>
              <a:buFontTx/>
              <a:buChar char="•"/>
            </a:pPr>
            <a:r>
              <a:rPr lang="fa-IR" dirty="0">
                <a:latin typeface="Tahoma" pitchFamily="34" charset="0"/>
                <a:cs typeface="Tahoma" pitchFamily="34" charset="0"/>
              </a:rPr>
              <a:t>      </a:t>
            </a:r>
            <a:r>
              <a:rPr lang="ar-SA" dirty="0">
                <a:latin typeface="Tahoma" pitchFamily="34" charset="0"/>
                <a:cs typeface="Tahoma" pitchFamily="34" charset="0"/>
              </a:rPr>
              <a:t>عدم عبور از خلال سقفهاي كاذب و جدار ديوارها و همچنين پرهيز از عبور</a:t>
            </a:r>
            <a:r>
              <a:rPr lang="fa-IR" dirty="0">
                <a:latin typeface="Tahoma" pitchFamily="34" charset="0"/>
                <a:cs typeface="Tahoma" pitchFamily="34" charset="0"/>
              </a:rPr>
              <a:t>دادن</a:t>
            </a:r>
            <a:r>
              <a:rPr lang="ar-SA" dirty="0">
                <a:latin typeface="Tahoma" pitchFamily="34" charset="0"/>
                <a:cs typeface="Tahoma" pitchFamily="34" charset="0"/>
              </a:rPr>
              <a:t> از </a:t>
            </a:r>
            <a:r>
              <a:rPr lang="fa-IR" dirty="0">
                <a:latin typeface="Tahoma" pitchFamily="34" charset="0"/>
                <a:cs typeface="Tahoma" pitchFamily="34" charset="0"/>
              </a:rPr>
              <a:t>  </a:t>
            </a:r>
            <a:r>
              <a:rPr lang="ar-SA" dirty="0">
                <a:latin typeface="Tahoma" pitchFamily="34" charset="0"/>
                <a:cs typeface="Tahoma" pitchFamily="34" charset="0"/>
              </a:rPr>
              <a:t>اجسام تيز نظير شيشه</a:t>
            </a:r>
            <a:endParaRPr lang="fa-IR" dirty="0">
              <a:latin typeface="Tahoma" pitchFamily="34" charset="0"/>
              <a:cs typeface="Tahoma" pitchFamily="34" charset="0"/>
            </a:endParaRPr>
          </a:p>
          <a:p>
            <a:pPr algn="r" rtl="1">
              <a:lnSpc>
                <a:spcPct val="150000"/>
              </a:lnSpc>
              <a:spcBef>
                <a:spcPct val="50000"/>
              </a:spcBef>
              <a:buFontTx/>
              <a:buChar char="•"/>
            </a:pPr>
            <a:endParaRPr lang="fa-IR" dirty="0">
              <a:latin typeface="Tahoma" pitchFamily="34" charset="0"/>
              <a:cs typeface="Tahom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304800"/>
            <a:ext cx="7696200" cy="3970318"/>
          </a:xfrm>
          <a:prstGeom prst="rect">
            <a:avLst/>
          </a:prstGeom>
          <a:noFill/>
        </p:spPr>
        <p:txBody>
          <a:bodyPr wrap="square" rtlCol="0">
            <a:spAutoFit/>
          </a:bodyPr>
          <a:lstStyle/>
          <a:p>
            <a:pPr algn="r" rtl="1"/>
            <a:r>
              <a:rPr lang="ar-SA" b="1" dirty="0" smtClean="0">
                <a:latin typeface="Tahoma" pitchFamily="34" charset="0"/>
                <a:cs typeface="Tahoma" pitchFamily="34" charset="0"/>
              </a:rPr>
              <a:t>آیا استفاده از لوله های آکاردئونی برای دودکش مجاز است؟آیا استفاده از لوله های آکاردئونی برای دودکش مجاز است؟</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خیر</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زیرا بدنه(دیواره) این نوع دودکش ها استحکام کافی را ندارند و با گذشت زمان بر اثر حرارت و رطوبت احتمال سوراخ شدن وجود دارد</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به علت نبود قطعاتی که در هم قرار گیرد ،در این نوع دودکش ها، احتمال آببندی شدن در محل اتصال را بطور کامل ندارد و احتمال بازگشت محصولات احتراق به محیط زیاد است</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بدلیل نوع ساختار، این نوع دودکش با گذشت زمان شکل اولیه خود را از دست می دهد و به حالت آویزان درمی آید .همچنین احتمال ایجاد پیچ و خم های نامناسب در طول دودکش وجود دارد</a:t>
            </a:r>
            <a:r>
              <a:rPr lang="en-US" dirty="0" smtClean="0">
                <a:latin typeface="Tahoma" pitchFamily="34" charset="0"/>
                <a:cs typeface="Tahoma" pitchFamily="34" charset="0"/>
              </a:rPr>
              <a:t>(u </a:t>
            </a:r>
            <a:r>
              <a:rPr lang="ar-SA" dirty="0" smtClean="0">
                <a:latin typeface="Tahoma" pitchFamily="34" charset="0"/>
                <a:cs typeface="Tahoma" pitchFamily="34" charset="0"/>
              </a:rPr>
              <a:t>شکل) ضمناً وزن خود لوله آکاردئونی می تواند در درازمدت باعث خارج شدن آن از محل اتصال به دهانه دودکش های دیواری ومنجر به بازگشت محصولات احتراق به محیط شود</a:t>
            </a:r>
            <a:r>
              <a:rPr lang="en-US" dirty="0" smtClean="0">
                <a:latin typeface="Tahoma" pitchFamily="34" charset="0"/>
                <a:cs typeface="Tahoma" pitchFamily="34" charset="0"/>
              </a:rPr>
              <a:t>.</a:t>
            </a:r>
          </a:p>
          <a:p>
            <a:pPr algn="l" rtl="1"/>
            <a:r>
              <a:rPr lang="ar-SA" dirty="0" smtClean="0">
                <a:latin typeface="Tahoma" pitchFamily="34" charset="0"/>
                <a:cs typeface="Tahoma" pitchFamily="34" charset="0"/>
              </a:rPr>
              <a:t>افت فشار در این لوله ها زیاد است و تاثیر منفی در مکش سیال(دود) دارد</a:t>
            </a:r>
            <a:endParaRPr lang="en-US" dirty="0">
              <a:latin typeface="Tahoma" pitchFamily="34" charset="0"/>
              <a:cs typeface="Tahoma" pitchFamily="34" charset="0"/>
            </a:endParaRPr>
          </a:p>
        </p:txBody>
      </p:sp>
      <p:sp>
        <p:nvSpPr>
          <p:cNvPr id="6" name="TextBox 5"/>
          <p:cNvSpPr txBox="1"/>
          <p:nvPr/>
        </p:nvSpPr>
        <p:spPr>
          <a:xfrm>
            <a:off x="1447800" y="4953000"/>
            <a:ext cx="7467600" cy="1200329"/>
          </a:xfrm>
          <a:prstGeom prst="rect">
            <a:avLst/>
          </a:prstGeom>
          <a:noFill/>
        </p:spPr>
        <p:txBody>
          <a:bodyPr wrap="square" rtlCol="0">
            <a:spAutoFit/>
          </a:bodyPr>
          <a:lstStyle/>
          <a:p>
            <a:pPr algn="r" rtl="1"/>
            <a:r>
              <a:rPr lang="ar-SA" b="1" dirty="0" smtClean="0">
                <a:latin typeface="Tahoma" pitchFamily="34" charset="0"/>
                <a:cs typeface="Tahoma" pitchFamily="34" charset="0"/>
              </a:rPr>
              <a:t>در بالای پشت بام آیا صرفاً، باید کلاهک اچ نصب شود یا استفاده از کلاهک تکی نیز مجاز است؟</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بطور کلی کلاهک</a:t>
            </a:r>
            <a:r>
              <a:rPr lang="en-US" dirty="0" smtClean="0">
                <a:latin typeface="Tahoma" pitchFamily="34" charset="0"/>
                <a:cs typeface="Tahoma" pitchFamily="34" charset="0"/>
              </a:rPr>
              <a:t> H </a:t>
            </a:r>
            <a:r>
              <a:rPr lang="ar-SA" dirty="0" smtClean="0">
                <a:latin typeface="Tahoma" pitchFamily="34" charset="0"/>
                <a:cs typeface="Tahoma" pitchFamily="34" charset="0"/>
              </a:rPr>
              <a:t>از کلاهک تکی برتر است ولی، برای وسایل گازسوز با نرخ حرارتی بالا مثل موتورخانه ها استفاده از کلاهک</a:t>
            </a:r>
            <a:r>
              <a:rPr lang="en-US" dirty="0" smtClean="0">
                <a:latin typeface="Tahoma" pitchFamily="34" charset="0"/>
                <a:cs typeface="Tahoma" pitchFamily="34" charset="0"/>
              </a:rPr>
              <a:t> H </a:t>
            </a:r>
            <a:r>
              <a:rPr lang="ar-SA" dirty="0" smtClean="0">
                <a:latin typeface="Tahoma" pitchFamily="34" charset="0"/>
                <a:cs typeface="Tahoma" pitchFamily="34" charset="0"/>
              </a:rPr>
              <a:t>الزامی و ضروری است</a:t>
            </a:r>
            <a:endParaRPr lang="en-US" dirty="0">
              <a:latin typeface="Tahoma" pitchFamily="34" charset="0"/>
              <a:cs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524315"/>
          </a:xfrm>
          <a:prstGeom prst="rect">
            <a:avLst/>
          </a:prstGeom>
          <a:noFill/>
        </p:spPr>
        <p:txBody>
          <a:bodyPr wrap="square" rtlCol="0">
            <a:spAutoFit/>
          </a:bodyPr>
          <a:lstStyle/>
          <a:p>
            <a:pPr algn="r" rtl="1"/>
            <a:r>
              <a:rPr lang="ar-SA" b="1" dirty="0" smtClean="0">
                <a:latin typeface="Tahoma" pitchFamily="34" charset="0"/>
                <a:cs typeface="Tahoma" pitchFamily="34" charset="0"/>
              </a:rPr>
              <a:t>فاصله دودکش تادهانه بخاری چه مقدار باشد؟</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با رعایت تهویه مناسب برای وسیله گازسوز و نبود امکان سرایت حرارت به مواد قابل اشتعال جانبی و بروز آتش سوزی، این فاصله بایستی به حداقل ممکن خود برسد</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دستگاه گازسوز فاصله مجاز</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همه دستگاه های گازسوز که در کف نصب می شوند (بخاری، آب گرم کن، پکیچ و..) </a:t>
            </a:r>
            <a:r>
              <a:rPr lang="fa-IR" dirty="0" smtClean="0">
                <a:latin typeface="Tahoma" pitchFamily="34" charset="0"/>
                <a:cs typeface="Tahoma" pitchFamily="34" charset="0"/>
              </a:rPr>
              <a:t>۴۵</a:t>
            </a:r>
            <a:r>
              <a:rPr lang="en-US" dirty="0" smtClean="0">
                <a:latin typeface="Tahoma" pitchFamily="34" charset="0"/>
                <a:cs typeface="Tahoma" pitchFamily="34" charset="0"/>
              </a:rPr>
              <a:t> cm </a:t>
            </a:r>
            <a:r>
              <a:rPr lang="ar-SA" dirty="0" smtClean="0">
                <a:latin typeface="Tahoma" pitchFamily="34" charset="0"/>
                <a:cs typeface="Tahoma" pitchFamily="34" charset="0"/>
              </a:rPr>
              <a:t>از اطراف </a:t>
            </a:r>
            <a:r>
              <a:rPr lang="fa-IR" dirty="0" smtClean="0">
                <a:latin typeface="Tahoma" pitchFamily="34" charset="0"/>
                <a:cs typeface="Tahoma" pitchFamily="34" charset="0"/>
              </a:rPr>
              <a:t>۷۵</a:t>
            </a:r>
            <a:r>
              <a:rPr lang="en-US" dirty="0" smtClean="0">
                <a:latin typeface="Tahoma" pitchFamily="34" charset="0"/>
                <a:cs typeface="Tahoma" pitchFamily="34" charset="0"/>
              </a:rPr>
              <a:t> cm </a:t>
            </a:r>
            <a:r>
              <a:rPr lang="ar-SA" dirty="0" smtClean="0">
                <a:latin typeface="Tahoma" pitchFamily="34" charset="0"/>
                <a:cs typeface="Tahoma" pitchFamily="34" charset="0"/>
              </a:rPr>
              <a:t>از بالا</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اجاق گاز خانگی </a:t>
            </a:r>
            <a:r>
              <a:rPr lang="fa-IR" dirty="0" smtClean="0">
                <a:latin typeface="Tahoma" pitchFamily="34" charset="0"/>
                <a:cs typeface="Tahoma" pitchFamily="34" charset="0"/>
              </a:rPr>
              <a:t>۷۵</a:t>
            </a:r>
            <a:r>
              <a:rPr lang="en-US" dirty="0" smtClean="0">
                <a:latin typeface="Tahoma" pitchFamily="34" charset="0"/>
                <a:cs typeface="Tahoma" pitchFamily="34" charset="0"/>
              </a:rPr>
              <a:t> cm </a:t>
            </a:r>
            <a:r>
              <a:rPr lang="ar-SA" dirty="0" smtClean="0">
                <a:latin typeface="Tahoma" pitchFamily="34" charset="0"/>
                <a:cs typeface="Tahoma" pitchFamily="34" charset="0"/>
              </a:rPr>
              <a:t>از بالا</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بخاری دیواری </a:t>
            </a:r>
            <a:r>
              <a:rPr lang="fa-IR" dirty="0" smtClean="0">
                <a:latin typeface="Tahoma" pitchFamily="34" charset="0"/>
                <a:cs typeface="Tahoma" pitchFamily="34" charset="0"/>
              </a:rPr>
              <a:t>۱۰۰</a:t>
            </a:r>
            <a:r>
              <a:rPr lang="en-US" dirty="0" smtClean="0">
                <a:latin typeface="Tahoma" pitchFamily="34" charset="0"/>
                <a:cs typeface="Tahoma" pitchFamily="34" charset="0"/>
              </a:rPr>
              <a:t> cm </a:t>
            </a:r>
            <a:r>
              <a:rPr lang="ar-SA" dirty="0" smtClean="0">
                <a:latin typeface="Tahoma" pitchFamily="34" charset="0"/>
                <a:cs typeface="Tahoma" pitchFamily="34" charset="0"/>
              </a:rPr>
              <a:t>از اطراف </a:t>
            </a:r>
            <a:r>
              <a:rPr lang="fa-IR" dirty="0" smtClean="0">
                <a:latin typeface="Tahoma" pitchFamily="34" charset="0"/>
                <a:cs typeface="Tahoma" pitchFamily="34" charset="0"/>
              </a:rPr>
              <a:t>۱۰۰</a:t>
            </a:r>
            <a:r>
              <a:rPr lang="en-US" dirty="0" smtClean="0">
                <a:latin typeface="Tahoma" pitchFamily="34" charset="0"/>
                <a:cs typeface="Tahoma" pitchFamily="34" charset="0"/>
              </a:rPr>
              <a:t> cm </a:t>
            </a:r>
            <a:r>
              <a:rPr lang="ar-SA" dirty="0" smtClean="0">
                <a:latin typeface="Tahoma" pitchFamily="34" charset="0"/>
                <a:cs typeface="Tahoma" pitchFamily="34" charset="0"/>
              </a:rPr>
              <a:t>از بالا</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اگر کسی دچار گاز گرفتگی شد چه اقداماتی باید انجام داد؟</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فرد مسموم را از محیط آلوده به هوای آزاد منتقل کنید</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یقه پیراهن و کمربند و لباس های تنگ افراد مسموم را باز کنید</a:t>
            </a:r>
            <a:endParaRPr lang="en-US" dirty="0" smtClean="0">
              <a:latin typeface="Tahoma" pitchFamily="34" charset="0"/>
              <a:cs typeface="Tahoma" pitchFamily="34" charset="0"/>
            </a:endParaRPr>
          </a:p>
          <a:p>
            <a:pPr algn="r" rtl="1"/>
            <a:r>
              <a:rPr lang="ar-SA" dirty="0" smtClean="0">
                <a:latin typeface="Tahoma" pitchFamily="34" charset="0"/>
                <a:cs typeface="Tahoma" pitchFamily="34" charset="0"/>
              </a:rPr>
              <a:t>درصورت امکان عملیات اکسیژن دهی به فرد مسموم را با نهایت دقت شروع کنید</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باز نگه داشتن راه های تنفسی و تماس با اورژانس در مراحل بعدی درمانی باید مورد توجه قرار گیرد</a:t>
            </a:r>
            <a:r>
              <a:rPr lang="en-US" dirty="0" smtClean="0">
                <a:latin typeface="Tahoma" pitchFamily="34" charset="0"/>
                <a:cs typeface="Tahoma" pitchFamily="34" charset="0"/>
              </a:rPr>
              <a:t>.</a:t>
            </a:r>
          </a:p>
          <a:p>
            <a:pPr algn="r" rtl="1"/>
            <a:r>
              <a:rPr lang="ar-SA" dirty="0" smtClean="0">
                <a:latin typeface="Tahoma" pitchFamily="34" charset="0"/>
                <a:cs typeface="Tahoma" pitchFamily="34" charset="0"/>
              </a:rPr>
              <a:t>به یاد داشته باشید که خارج کردن افراد آسیب دیده از محیط آلوده و قرار دادن آنها در محیط باز از مهمترین اقدامات پیشگیرانه محسوب می شود</a:t>
            </a:r>
            <a:endParaRPr lang="en-US" dirty="0">
              <a:latin typeface="Tahoma" pitchFamily="34" charset="0"/>
              <a:cs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228600"/>
            <a:ext cx="8305800" cy="6001643"/>
          </a:xfrm>
          <a:prstGeom prst="rect">
            <a:avLst/>
          </a:prstGeom>
          <a:noFill/>
        </p:spPr>
        <p:txBody>
          <a:bodyPr wrap="square" rtlCol="0">
            <a:spAutoFit/>
          </a:bodyPr>
          <a:lstStyle/>
          <a:p>
            <a:pPr algn="r" rtl="1"/>
            <a:r>
              <a:rPr lang="ar-SA" sz="1600" b="1" dirty="0" smtClean="0">
                <a:latin typeface="Tahoma" pitchFamily="34" charset="0"/>
                <a:cs typeface="Tahoma" pitchFamily="34" charset="0"/>
              </a:rPr>
              <a:t>ضوابط و استانداردهای نصب صحیح دودکش وسیله گازسوز را تعریف کنید؟</a:t>
            </a:r>
            <a:endParaRPr lang="en-US" sz="1600" dirty="0" smtClean="0">
              <a:latin typeface="Tahoma" pitchFamily="34" charset="0"/>
              <a:cs typeface="Tahoma" pitchFamily="34" charset="0"/>
            </a:endParaRPr>
          </a:p>
          <a:p>
            <a:pPr algn="r" rtl="1"/>
            <a:r>
              <a:rPr lang="ar-SA" sz="1600" dirty="0" smtClean="0">
                <a:latin typeface="Tahoma" pitchFamily="34" charset="0"/>
                <a:cs typeface="Tahoma" pitchFamily="34" charset="0"/>
              </a:rPr>
              <a:t>انتهای کلیه دودکش ها باید حداقل</a:t>
            </a:r>
            <a:r>
              <a:rPr lang="fa-IR" sz="1600" dirty="0" smtClean="0">
                <a:latin typeface="Tahoma" pitchFamily="34" charset="0"/>
                <a:cs typeface="Tahoma" pitchFamily="34" charset="0"/>
              </a:rPr>
              <a:t>۶۰</a:t>
            </a:r>
            <a:r>
              <a:rPr lang="ar-SA" sz="1600" dirty="0" smtClean="0">
                <a:latin typeface="Tahoma" pitchFamily="34" charset="0"/>
                <a:cs typeface="Tahoma" pitchFamily="34" charset="0"/>
              </a:rPr>
              <a:t> سانتی متر از سطح بام فاصله داشته و دارای کلاهک مخصوص (به شکل</a:t>
            </a:r>
            <a:r>
              <a:rPr lang="en-US" sz="1600" dirty="0" smtClean="0">
                <a:latin typeface="Tahoma" pitchFamily="34" charset="0"/>
                <a:cs typeface="Tahoma" pitchFamily="34" charset="0"/>
              </a:rPr>
              <a:t> H) </a:t>
            </a:r>
            <a:r>
              <a:rPr lang="ar-SA" sz="1600" dirty="0" smtClean="0">
                <a:latin typeface="Tahoma" pitchFamily="34" charset="0"/>
                <a:cs typeface="Tahoma" pitchFamily="34" charset="0"/>
              </a:rPr>
              <a:t>باشد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دودکش و اتصالات در داخل و خارج دیوار باید از جنس مقاوم و بدون هیچگونه منفذ یا نشتی در سرتاسر آن باشد.(به کارگیری لوله های آکاردئونی آلومینیومی مجاز نیست</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شیب لوله های افقی در داخل واحدها باید مثبت (رو به بالا) و ارتفاع قسمت های عمودی لوله حداقل سه برابر طول افقی آن باشد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قطر لوله دودکش باید مساوی یا بزرگتر از قطر لوله خروجی دستگاه حرارتی باشد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اگر فضای خود را با شوفاژ (سیستم حرارتی مرکزی) گرم می کنید درزبندی و بستن منفافذ به منظور جلوگیری از اتلاف حرارتی مانعی ندارد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هر وسیله درون سوز مانند بخاری، آب گرم کن و غیره دارای دودکش مناسب و لوله رابط مجزا و مستقل باشد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قسمت عمودی دودکش باید روی پایه های مناسب قرار گیرد تا وزن آن به پایه منتقل شود، در ضمن طول عمودی دودکش با بست های مناسب به دیوار محکم شود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عبور دودکش از فضای داخلی و سقف کاذب حمام مجاز نیست</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هنگام استفاده از بخاری های دیواری در اماکن عمومی باید دهانه دودکش ها حداقل در ارتفاع </a:t>
            </a:r>
            <a:r>
              <a:rPr lang="fa-IR" sz="1600" dirty="0" smtClean="0">
                <a:latin typeface="Tahoma" pitchFamily="34" charset="0"/>
                <a:cs typeface="Tahoma" pitchFamily="34" charset="0"/>
              </a:rPr>
              <a:t>۱۲۰</a:t>
            </a:r>
            <a:r>
              <a:rPr lang="ar-SA" sz="1600" dirty="0" smtClean="0">
                <a:latin typeface="Tahoma" pitchFamily="34" charset="0"/>
                <a:cs typeface="Tahoma" pitchFamily="34" charset="0"/>
              </a:rPr>
              <a:t> سانتیمتری تعبیه شود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دودکش مشترک حداکثر برای </a:t>
            </a:r>
            <a:r>
              <a:rPr lang="fa-IR" sz="1600" dirty="0" smtClean="0">
                <a:latin typeface="Tahoma" pitchFamily="34" charset="0"/>
                <a:cs typeface="Tahoma" pitchFamily="34" charset="0"/>
              </a:rPr>
              <a:t>۵</a:t>
            </a:r>
            <a:r>
              <a:rPr lang="ar-SA" sz="1600" dirty="0" smtClean="0">
                <a:latin typeface="Tahoma" pitchFamily="34" charset="0"/>
                <a:cs typeface="Tahoma" pitchFamily="34" charset="0"/>
              </a:rPr>
              <a:t> طبقه استفاده شود.(این کاررا در صورت لزوم حتماً باید افراد متخصص و مطابق ضوابط استاندارد انجام دهند و انجام آن توسط افراد غیر متخصص مجاز نیست</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داکت دودکش ها باید از بالا به هوای آزاد ارتباط داشته باشد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محل اتصالات دودکش باید کامل دودبند شود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به منظور نصب دودکش ها، استفاده از قطعات لوله های فلزی و سیمانی پیش ساخته سر صاف (لب به لب) ممنوع است بایداز نوع فنجانی استفاده شود</a:t>
            </a:r>
            <a:r>
              <a:rPr lang="en-US" sz="1600" dirty="0" smtClean="0">
                <a:latin typeface="Tahoma" pitchFamily="34" charset="0"/>
                <a:cs typeface="Tahoma" pitchFamily="34" charset="0"/>
              </a:rPr>
              <a:t>.</a:t>
            </a:r>
          </a:p>
          <a:p>
            <a:pPr algn="r" rtl="1"/>
            <a:r>
              <a:rPr lang="ar-SA" sz="1600" dirty="0" smtClean="0">
                <a:latin typeface="Tahoma" pitchFamily="34" charset="0"/>
                <a:cs typeface="Tahoma" pitchFamily="34" charset="0"/>
              </a:rPr>
              <a:t>در نصب دودکش از اجرای پیچ و خم های زیاد و استفاده از زانویی زیاد پرهیز شود</a:t>
            </a:r>
            <a:endParaRPr lang="en-US" sz="1600" dirty="0">
              <a:latin typeface="Tahoma" pitchFamily="34" charset="0"/>
              <a:cs typeface="Tahom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IMG_2746"/>
          <p:cNvPicPr>
            <a:picLocks noChangeAspect="1" noChangeArrowheads="1"/>
          </p:cNvPicPr>
          <p:nvPr/>
        </p:nvPicPr>
        <p:blipFill>
          <a:blip r:embed="rId2" cstate="print"/>
          <a:srcRect/>
          <a:stretch>
            <a:fillRect/>
          </a:stretch>
        </p:blipFill>
        <p:spPr bwMode="auto">
          <a:xfrm>
            <a:off x="1143000" y="762000"/>
            <a:ext cx="6678612" cy="1604963"/>
          </a:xfrm>
          <a:prstGeom prst="rect">
            <a:avLst/>
          </a:prstGeom>
          <a:noFill/>
        </p:spPr>
      </p:pic>
      <p:pic>
        <p:nvPicPr>
          <p:cNvPr id="5" name="Picture 11" descr="9((36C[$M]@]]G]FB(ZOF8D"/>
          <p:cNvPicPr>
            <a:picLocks noChangeAspect="1" noChangeArrowheads="1"/>
          </p:cNvPicPr>
          <p:nvPr/>
        </p:nvPicPr>
        <p:blipFill>
          <a:blip r:embed="rId3" cstate="print"/>
          <a:srcRect/>
          <a:stretch>
            <a:fillRect/>
          </a:stretch>
        </p:blipFill>
        <p:spPr bwMode="auto">
          <a:xfrm>
            <a:off x="1143000" y="2490788"/>
            <a:ext cx="6697662" cy="143986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j-lt"/>
                <a:ea typeface="+mj-ea"/>
                <a:cs typeface="Nazanin" pitchFamily="2" charset="-78"/>
              </a:rPr>
              <a:t>	</a:t>
            </a:r>
            <a:endParaRPr kumimoji="0" lang="en-US" sz="2400" b="0" i="0" u="none" strike="noStrike" kern="1200" cap="none" spc="0" normalizeH="0" baseline="0" noProof="0">
              <a:ln>
                <a:noFill/>
              </a:ln>
              <a:solidFill>
                <a:schemeClr val="tx1"/>
              </a:solidFill>
              <a:effectLst/>
              <a:uLnTx/>
              <a:uFillTx/>
              <a:latin typeface="+mj-lt"/>
              <a:ea typeface="+mj-ea"/>
              <a:cs typeface="Nazanin" pitchFamily="2" charset="-78"/>
            </a:endParaRPr>
          </a:p>
        </p:txBody>
      </p:sp>
      <p:sp>
        <p:nvSpPr>
          <p:cNvPr id="3" name="Rectangle 3"/>
          <p:cNvSpPr txBox="1">
            <a:spLocks noChangeArrowheads="1"/>
          </p:cNvSpPr>
          <p:nvPr/>
        </p:nvSpPr>
        <p:spPr>
          <a:xfrm>
            <a:off x="685800" y="1981200"/>
            <a:ext cx="3814763" cy="41148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n-US" sz="2800" b="0" i="0" u="none" strike="noStrike" kern="1200" cap="none" spc="0" normalizeH="0" baseline="0" noProof="0">
              <a:ln>
                <a:noFill/>
              </a:ln>
              <a:solidFill>
                <a:schemeClr val="tx1">
                  <a:tint val="75000"/>
                </a:schemeClr>
              </a:solidFill>
              <a:effectLst/>
              <a:uLnTx/>
              <a:uFillTx/>
              <a:latin typeface="+mn-lt"/>
              <a:ea typeface="+mn-ea"/>
              <a:cs typeface="+mn-cs"/>
            </a:endParaRPr>
          </a:p>
        </p:txBody>
      </p:sp>
      <p:graphicFrame>
        <p:nvGraphicFramePr>
          <p:cNvPr id="4" name="Object 4"/>
          <p:cNvGraphicFramePr>
            <a:graphicFrameLocks noChangeAspect="1"/>
          </p:cNvGraphicFramePr>
          <p:nvPr/>
        </p:nvGraphicFramePr>
        <p:xfrm>
          <a:off x="7019925" y="2565400"/>
          <a:ext cx="1423988" cy="3600450"/>
        </p:xfrm>
        <a:graphic>
          <a:graphicData uri="http://schemas.openxmlformats.org/presentationml/2006/ole">
            <p:oleObj spid="_x0000_s11266" name="Bitmap Image" r:id="rId3" imgW="1057423" imgH="2676899" progId="PBrush">
              <p:embed/>
            </p:oleObj>
          </a:graphicData>
        </a:graphic>
      </p:graphicFrame>
      <p:sp>
        <p:nvSpPr>
          <p:cNvPr id="5" name="Rectangle 5"/>
          <p:cNvSpPr>
            <a:spLocks noChangeArrowheads="1"/>
          </p:cNvSpPr>
          <p:nvPr/>
        </p:nvSpPr>
        <p:spPr bwMode="auto">
          <a:xfrm>
            <a:off x="323850" y="836613"/>
            <a:ext cx="8516938" cy="1152525"/>
          </a:xfrm>
          <a:prstGeom prst="rect">
            <a:avLst/>
          </a:prstGeom>
          <a:noFill/>
          <a:ln w="9525">
            <a:noFill/>
            <a:miter lim="800000"/>
            <a:headEnd/>
            <a:tailEnd/>
          </a:ln>
          <a:effectLst/>
        </p:spPr>
        <p:txBody>
          <a:bodyPr/>
          <a:lstStyle/>
          <a:p>
            <a:pPr marL="342900" indent="-342900" algn="r" rtl="1">
              <a:spcBef>
                <a:spcPct val="50000"/>
              </a:spcBef>
              <a:buFontTx/>
              <a:buChar char="•"/>
            </a:pPr>
            <a:r>
              <a:rPr lang="fa-IR" dirty="0">
                <a:latin typeface="Tahoma" pitchFamily="34" charset="0"/>
                <a:cs typeface="Tahoma" pitchFamily="34" charset="0"/>
              </a:rPr>
              <a:t>سيستمي كه به يك وسيله گازسوز فشارمثبت متصل است بايد باشيبي معادل </a:t>
            </a:r>
            <a:r>
              <a:rPr lang="en-US" dirty="0">
                <a:latin typeface="Tahoma" pitchFamily="34" charset="0"/>
                <a:cs typeface="Tahoma" pitchFamily="34" charset="0"/>
              </a:rPr>
              <a:t>°</a:t>
            </a:r>
            <a:r>
              <a:rPr lang="fa-IR" dirty="0">
                <a:latin typeface="Tahoma" pitchFamily="34" charset="0"/>
                <a:cs typeface="Tahoma" pitchFamily="34" charset="0"/>
              </a:rPr>
              <a:t>2 به سمت يك ترمينال افقي پايان يابد</a:t>
            </a:r>
            <a:endParaRPr lang="fi-FI" dirty="0">
              <a:latin typeface="Tahoma" pitchFamily="34" charset="0"/>
              <a:cs typeface="Tahoma" pitchFamily="34" charset="0"/>
            </a:endParaRPr>
          </a:p>
        </p:txBody>
      </p:sp>
      <p:graphicFrame>
        <p:nvGraphicFramePr>
          <p:cNvPr id="6" name="Object 6"/>
          <p:cNvGraphicFramePr>
            <a:graphicFrameLocks noChangeAspect="1"/>
          </p:cNvGraphicFramePr>
          <p:nvPr/>
        </p:nvGraphicFramePr>
        <p:xfrm>
          <a:off x="611188" y="2492375"/>
          <a:ext cx="5256212" cy="3817938"/>
        </p:xfrm>
        <a:graphic>
          <a:graphicData uri="http://schemas.openxmlformats.org/presentationml/2006/ole">
            <p:oleObj spid="_x0000_s11267" name="Bitmap Image" r:id="rId4" imgW="3200000" imgH="2324424" progId="PBrush">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0" y="1773238"/>
          <a:ext cx="3573463" cy="4652962"/>
        </p:xfrm>
        <a:graphic>
          <a:graphicData uri="http://schemas.openxmlformats.org/presentationml/2006/ole">
            <p:oleObj spid="_x0000_s12290" name="Photo Editor Photo" r:id="rId3" imgW="6838095" imgH="8907118" progId="">
              <p:embed/>
            </p:oleObj>
          </a:graphicData>
        </a:graphic>
      </p:graphicFrame>
      <p:graphicFrame>
        <p:nvGraphicFramePr>
          <p:cNvPr id="3" name="Object 3"/>
          <p:cNvGraphicFramePr>
            <a:graphicFrameLocks noChangeAspect="1"/>
          </p:cNvGraphicFramePr>
          <p:nvPr/>
        </p:nvGraphicFramePr>
        <p:xfrm>
          <a:off x="3492500" y="1700213"/>
          <a:ext cx="4057650" cy="5157787"/>
        </p:xfrm>
        <a:graphic>
          <a:graphicData uri="http://schemas.openxmlformats.org/presentationml/2006/ole">
            <p:oleObj spid="_x0000_s12291" name="Photo Editor Photo" r:id="rId4" imgW="9469172" imgH="12038095" progId="">
              <p:embed/>
            </p:oleObj>
          </a:graphicData>
        </a:graphic>
      </p:graphicFrame>
      <p:sp>
        <p:nvSpPr>
          <p:cNvPr id="4" name="Rectangle 4"/>
          <p:cNvSpPr>
            <a:spLocks noChangeArrowheads="1"/>
          </p:cNvSpPr>
          <p:nvPr/>
        </p:nvSpPr>
        <p:spPr bwMode="auto">
          <a:xfrm>
            <a:off x="611188" y="981075"/>
            <a:ext cx="8281987" cy="646331"/>
          </a:xfrm>
          <a:prstGeom prst="rect">
            <a:avLst/>
          </a:prstGeom>
          <a:noFill/>
          <a:ln w="9525">
            <a:noFill/>
            <a:miter lim="800000"/>
            <a:headEnd/>
            <a:tailEnd/>
          </a:ln>
          <a:effectLst/>
        </p:spPr>
        <p:txBody>
          <a:bodyPr>
            <a:spAutoFit/>
          </a:bodyPr>
          <a:lstStyle/>
          <a:p>
            <a:pPr lvl="1" algn="r" rtl="1">
              <a:spcBef>
                <a:spcPct val="50000"/>
              </a:spcBef>
              <a:buClr>
                <a:schemeClr val="bg2"/>
              </a:buClr>
              <a:buSzPct val="150000"/>
              <a:buFont typeface="Wingdings" pitchFamily="2" charset="2"/>
              <a:buNone/>
            </a:pPr>
            <a:r>
              <a:rPr lang="fa-IR" b="1">
                <a:solidFill>
                  <a:schemeClr val="accent2"/>
                </a:solidFill>
                <a:latin typeface="Tahoma" pitchFamily="34" charset="0"/>
                <a:cs typeface="Tahoma" pitchFamily="34" charset="0"/>
              </a:rPr>
              <a:t>نـصـب پنجره و يا دريچه تـامـيـن هوا در منـطـقه هاشـورخورده نسبـت به دهـانـه خروجي دودكش توصيه نمي‌گردد.</a:t>
            </a:r>
            <a:endParaRPr lang="fi-FI" b="1">
              <a:solidFill>
                <a:schemeClr val="accent2"/>
              </a:solidFill>
              <a:latin typeface="Tahoma" pitchFamily="34" charset="0"/>
              <a:cs typeface="Tahoma" pitchFamily="34" charset="0"/>
            </a:endParaRPr>
          </a:p>
        </p:txBody>
      </p:sp>
      <p:sp>
        <p:nvSpPr>
          <p:cNvPr id="5" name="Rectangle 5"/>
          <p:cNvSpPr>
            <a:spLocks noChangeArrowheads="1"/>
          </p:cNvSpPr>
          <p:nvPr/>
        </p:nvSpPr>
        <p:spPr bwMode="auto">
          <a:xfrm>
            <a:off x="6948488" y="4652963"/>
            <a:ext cx="2195512" cy="2078037"/>
          </a:xfrm>
          <a:prstGeom prst="rect">
            <a:avLst/>
          </a:prstGeom>
          <a:noFill/>
          <a:ln w="9525">
            <a:noFill/>
            <a:miter lim="800000"/>
            <a:headEnd/>
            <a:tailEnd/>
          </a:ln>
          <a:effectLst/>
        </p:spPr>
        <p:txBody>
          <a:bodyPr>
            <a:spAutoFit/>
          </a:bodyPr>
          <a:lstStyle/>
          <a:p>
            <a:pPr algn="r" rtl="1"/>
            <a:r>
              <a:rPr lang="fa-IR" sz="1600" b="1">
                <a:latin typeface="Arial" charset="0"/>
                <a:cs typeface="Nazanin" pitchFamily="2" charset="-78"/>
              </a:rPr>
              <a:t>اگر </a:t>
            </a:r>
            <a:r>
              <a:rPr lang="en-US" sz="1600" b="1">
                <a:latin typeface="Arial" charset="0"/>
                <a:cs typeface="Nazanin" pitchFamily="2" charset="-78"/>
              </a:rPr>
              <a:t>w&gt;1m</a:t>
            </a:r>
            <a:r>
              <a:rPr lang="fa-IR" sz="1600" b="1">
                <a:latin typeface="Arial" charset="0"/>
                <a:cs typeface="Nazanin" pitchFamily="2" charset="-78"/>
              </a:rPr>
              <a:t> باشد:</a:t>
            </a:r>
          </a:p>
          <a:p>
            <a:pPr algn="r" rtl="1"/>
            <a:r>
              <a:rPr lang="en-US" sz="1600" b="1">
                <a:latin typeface="Arial" charset="0"/>
                <a:cs typeface="Nazanin" pitchFamily="2" charset="-78"/>
              </a:rPr>
              <a:t>a=0.75 , e=1 m</a:t>
            </a:r>
            <a:endParaRPr lang="fa-IR" sz="1600" b="1">
              <a:latin typeface="Arial" charset="0"/>
              <a:cs typeface="Nazanin" pitchFamily="2" charset="-78"/>
            </a:endParaRPr>
          </a:p>
          <a:p>
            <a:pPr algn="r" rtl="1"/>
            <a:endParaRPr lang="fa-IR" sz="1600" b="1">
              <a:latin typeface="Arial" charset="0"/>
              <a:cs typeface="Nazanin" pitchFamily="2" charset="-78"/>
            </a:endParaRPr>
          </a:p>
          <a:p>
            <a:pPr algn="r" rtl="1"/>
            <a:r>
              <a:rPr lang="fa-IR" sz="1600" b="1">
                <a:latin typeface="Arial" charset="0"/>
                <a:cs typeface="Nazanin" pitchFamily="2" charset="-78"/>
              </a:rPr>
              <a:t>اگر </a:t>
            </a:r>
            <a:r>
              <a:rPr lang="en-US" sz="1600" b="1">
                <a:latin typeface="Arial" charset="0"/>
                <a:cs typeface="Nazanin" pitchFamily="2" charset="-78"/>
              </a:rPr>
              <a:t>0.5&lt;w&lt;1 m</a:t>
            </a:r>
            <a:r>
              <a:rPr lang="fa-IR" sz="1600" b="1">
                <a:latin typeface="Arial" charset="0"/>
                <a:cs typeface="Nazanin" pitchFamily="2" charset="-78"/>
              </a:rPr>
              <a:t>باشد:</a:t>
            </a:r>
          </a:p>
          <a:p>
            <a:pPr algn="r" rtl="1"/>
            <a:r>
              <a:rPr lang="en-US" sz="1600" b="1">
                <a:latin typeface="Arial" charset="0"/>
                <a:cs typeface="Nazanin" pitchFamily="2" charset="-78"/>
              </a:rPr>
              <a:t>a=0.5 , e=0.5 m</a:t>
            </a:r>
            <a:endParaRPr lang="fa-IR" sz="1600" b="1">
              <a:latin typeface="Arial" charset="0"/>
              <a:cs typeface="Nazanin" pitchFamily="2" charset="-78"/>
            </a:endParaRPr>
          </a:p>
          <a:p>
            <a:pPr algn="r" rtl="1"/>
            <a:endParaRPr lang="en-US" sz="1600" b="1">
              <a:latin typeface="Arial" charset="0"/>
              <a:cs typeface="Nazanin" pitchFamily="2" charset="-78"/>
            </a:endParaRPr>
          </a:p>
          <a:p>
            <a:pPr algn="r" rtl="1"/>
            <a:r>
              <a:rPr lang="fa-IR" sz="1600" b="1">
                <a:latin typeface="Arial" charset="0"/>
                <a:cs typeface="Nazanin" pitchFamily="2" charset="-78"/>
              </a:rPr>
              <a:t>اگر </a:t>
            </a:r>
            <a:r>
              <a:rPr lang="en-US" sz="1600" b="1">
                <a:latin typeface="Arial" charset="0"/>
                <a:cs typeface="Nazanin" pitchFamily="2" charset="-78"/>
              </a:rPr>
              <a:t>w&lt;0.5</a:t>
            </a:r>
            <a:r>
              <a:rPr lang="fa-IR" sz="1600" b="1">
                <a:latin typeface="Arial" charset="0"/>
                <a:cs typeface="Nazanin" pitchFamily="2" charset="-78"/>
              </a:rPr>
              <a:t> ويا </a:t>
            </a:r>
            <a:r>
              <a:rPr lang="en-US" sz="1600" b="1">
                <a:latin typeface="Arial" charset="0"/>
                <a:cs typeface="Nazanin" pitchFamily="2" charset="-78"/>
              </a:rPr>
              <a:t>e&gt;5</a:t>
            </a:r>
            <a:r>
              <a:rPr lang="fa-IR" sz="1600" b="1">
                <a:latin typeface="Arial" charset="0"/>
                <a:cs typeface="Nazanin" pitchFamily="2" charset="-78"/>
              </a:rPr>
              <a:t> باشد:</a:t>
            </a:r>
          </a:p>
          <a:p>
            <a:pPr algn="r" rtl="1"/>
            <a:r>
              <a:rPr lang="fa-IR" sz="1600" b="1">
                <a:latin typeface="Arial" charset="0"/>
                <a:cs typeface="Nazanin" pitchFamily="2" charset="-78"/>
              </a:rPr>
              <a:t>مانند </a:t>
            </a:r>
            <a:r>
              <a:rPr lang="fa-IR" sz="1800" b="1">
                <a:latin typeface="Arial" charset="0"/>
                <a:cs typeface="Nazanin" pitchFamily="2" charset="-78"/>
              </a:rPr>
              <a:t>شكل (1)</a:t>
            </a:r>
          </a:p>
        </p:txBody>
      </p:sp>
      <p:sp>
        <p:nvSpPr>
          <p:cNvPr id="6" name="Text Box 6"/>
          <p:cNvSpPr txBox="1">
            <a:spLocks noChangeArrowheads="1"/>
          </p:cNvSpPr>
          <p:nvPr/>
        </p:nvSpPr>
        <p:spPr bwMode="auto">
          <a:xfrm>
            <a:off x="755650" y="6400800"/>
            <a:ext cx="1828800" cy="366713"/>
          </a:xfrm>
          <a:prstGeom prst="rect">
            <a:avLst/>
          </a:prstGeom>
          <a:noFill/>
          <a:ln w="9525">
            <a:noFill/>
            <a:miter lim="800000"/>
            <a:headEnd/>
            <a:tailEnd/>
          </a:ln>
          <a:effectLst/>
        </p:spPr>
        <p:txBody>
          <a:bodyPr>
            <a:spAutoFit/>
          </a:bodyPr>
          <a:lstStyle/>
          <a:p>
            <a:pPr algn="r" rtl="1">
              <a:spcBef>
                <a:spcPct val="50000"/>
              </a:spcBef>
            </a:pPr>
            <a:r>
              <a:rPr lang="fa-IR" sz="1800" b="1" u="sng">
                <a:cs typeface="Nazanin" pitchFamily="2" charset="-78"/>
              </a:rPr>
              <a:t>شكل (1)</a:t>
            </a:r>
            <a:endParaRPr lang="en-US" sz="1800" b="1" u="sng">
              <a:cs typeface="Nazanin" pitchFamily="2" charset="-78"/>
            </a:endParaRPr>
          </a:p>
        </p:txBody>
      </p:sp>
      <p:sp>
        <p:nvSpPr>
          <p:cNvPr id="7" name="Rectangle 7"/>
          <p:cNvSpPr txBox="1">
            <a:spLocks noChangeArrowheads="1"/>
          </p:cNvSpPr>
          <p:nvPr/>
        </p:nvSpPr>
        <p:spPr>
          <a:xfrm>
            <a:off x="685800" y="609600"/>
            <a:ext cx="7772400"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Tahoma" pitchFamily="34" charset="0"/>
                <a:ea typeface="+mj-ea"/>
                <a:cs typeface="Tahoma" pitchFamily="34" charset="0"/>
              </a:rPr>
              <a:t>	</a:t>
            </a:r>
            <a:endParaRPr kumimoji="0" lang="en-US" b="0" i="0" u="none" strike="noStrike" kern="1200" cap="none" spc="0" normalizeH="0" baseline="0" noProof="0">
              <a:ln>
                <a:noFill/>
              </a:ln>
              <a:solidFill>
                <a:schemeClr val="tx1"/>
              </a:solidFill>
              <a:effectLst/>
              <a:uLnTx/>
              <a:uFillTx/>
              <a:latin typeface="Tahoma" pitchFamily="34" charset="0"/>
              <a:ea typeface="+mj-ea"/>
              <a:cs typeface="Tahoma" pitchFamily="34" charset="0"/>
            </a:endParaRPr>
          </a:p>
        </p:txBody>
      </p:sp>
      <p:sp>
        <p:nvSpPr>
          <p:cNvPr id="8" name="Rectangle 8"/>
          <p:cNvSpPr>
            <a:spLocks noChangeArrowheads="1"/>
          </p:cNvSpPr>
          <p:nvPr/>
        </p:nvSpPr>
        <p:spPr bwMode="auto">
          <a:xfrm>
            <a:off x="457200" y="457200"/>
            <a:ext cx="8229600" cy="523875"/>
          </a:xfrm>
          <a:prstGeom prst="rect">
            <a:avLst/>
          </a:prstGeom>
          <a:noFill/>
          <a:ln w="9525">
            <a:noFill/>
            <a:miter lim="800000"/>
            <a:headEnd/>
            <a:tailEnd/>
          </a:ln>
          <a:effectLst/>
        </p:spPr>
        <p:txBody>
          <a:bodyPr anchor="ctr"/>
          <a:lstStyle/>
          <a:p>
            <a:pPr algn="r" rtl="1"/>
            <a:r>
              <a:rPr lang="fa-IR" b="1">
                <a:latin typeface="Tahoma" pitchFamily="34" charset="0"/>
                <a:cs typeface="Tahoma" pitchFamily="34" charset="0"/>
              </a:rPr>
              <a:t> مكان پيشنهادي قرارگيري انتهاي دودكش لوازم گازسوز فن‌دار</a:t>
            </a:r>
            <a:endParaRPr lang="fi-FI" b="1">
              <a:latin typeface="Tahoma" pitchFamily="34" charset="0"/>
              <a:cs typeface="Tahom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3438525" y="762000"/>
            <a:ext cx="5705475" cy="2775077"/>
          </a:xfrm>
          <a:prstGeom prst="rect">
            <a:avLst/>
          </a:prstGeom>
          <a:noFill/>
          <a:ln w="9525">
            <a:noFill/>
            <a:miter lim="800000"/>
            <a:headEnd/>
            <a:tailEnd/>
          </a:ln>
          <a:effectLst/>
        </p:spPr>
      </p:pic>
      <p:sp>
        <p:nvSpPr>
          <p:cNvPr id="4" name="TextBox 3"/>
          <p:cNvSpPr txBox="1"/>
          <p:nvPr/>
        </p:nvSpPr>
        <p:spPr>
          <a:xfrm>
            <a:off x="6629400" y="0"/>
            <a:ext cx="1905000" cy="400110"/>
          </a:xfrm>
          <a:prstGeom prst="rect">
            <a:avLst/>
          </a:prstGeom>
          <a:noFill/>
        </p:spPr>
        <p:txBody>
          <a:bodyPr wrap="square" rtlCol="0">
            <a:spAutoFit/>
          </a:bodyPr>
          <a:lstStyle/>
          <a:p>
            <a:pPr algn="r" rtl="1"/>
            <a:r>
              <a:rPr lang="fa-IR" sz="2000" b="1" dirty="0" smtClean="0"/>
              <a:t>رادیاتورها</a:t>
            </a:r>
            <a:endParaRPr lang="en-US" sz="2000" b="1" dirty="0"/>
          </a:p>
        </p:txBody>
      </p:sp>
      <p:pic>
        <p:nvPicPr>
          <p:cNvPr id="61443" name="Picture 3"/>
          <p:cNvPicPr>
            <a:picLocks noChangeAspect="1" noChangeArrowheads="1"/>
          </p:cNvPicPr>
          <p:nvPr/>
        </p:nvPicPr>
        <p:blipFill>
          <a:blip r:embed="rId3" cstate="print"/>
          <a:srcRect/>
          <a:stretch>
            <a:fillRect/>
          </a:stretch>
        </p:blipFill>
        <p:spPr bwMode="auto">
          <a:xfrm>
            <a:off x="533400" y="3886200"/>
            <a:ext cx="8010525" cy="2486025"/>
          </a:xfrm>
          <a:prstGeom prst="rect">
            <a:avLst/>
          </a:prstGeom>
          <a:noFill/>
          <a:ln w="9525">
            <a:noFill/>
            <a:miter lim="800000"/>
            <a:headEnd/>
            <a:tailEnd/>
          </a:ln>
          <a:effectLst/>
        </p:spPr>
      </p:pic>
      <p:pic>
        <p:nvPicPr>
          <p:cNvPr id="83970" name="Picture 2"/>
          <p:cNvPicPr>
            <a:picLocks noChangeAspect="1" noChangeArrowheads="1"/>
          </p:cNvPicPr>
          <p:nvPr/>
        </p:nvPicPr>
        <p:blipFill>
          <a:blip r:embed="rId4" cstate="print"/>
          <a:srcRect/>
          <a:stretch>
            <a:fillRect/>
          </a:stretch>
        </p:blipFill>
        <p:spPr bwMode="auto">
          <a:xfrm>
            <a:off x="0" y="533400"/>
            <a:ext cx="3200400" cy="27432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6" name="Picture 2"/>
          <p:cNvPicPr>
            <a:picLocks noChangeAspect="1" noChangeArrowheads="1"/>
          </p:cNvPicPr>
          <p:nvPr/>
        </p:nvPicPr>
        <p:blipFill>
          <a:blip r:embed="rId2" cstate="print"/>
          <a:srcRect/>
          <a:stretch>
            <a:fillRect/>
          </a:stretch>
        </p:blipFill>
        <p:spPr bwMode="auto">
          <a:xfrm rot="5400000">
            <a:off x="-1216690" y="1978690"/>
            <a:ext cx="6019577" cy="2671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Oval 4"/>
          <p:cNvSpPr/>
          <p:nvPr/>
        </p:nvSpPr>
        <p:spPr>
          <a:xfrm>
            <a:off x="1143000" y="35814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71600" y="31242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905000" y="3276600"/>
            <a:ext cx="19050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a:off x="1981200" y="3886200"/>
            <a:ext cx="19050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3962400" y="3733800"/>
            <a:ext cx="1524000" cy="369332"/>
          </a:xfrm>
          <a:prstGeom prst="rect">
            <a:avLst/>
          </a:prstGeom>
          <a:noFill/>
        </p:spPr>
        <p:txBody>
          <a:bodyPr wrap="square" rtlCol="0">
            <a:spAutoFit/>
          </a:bodyPr>
          <a:lstStyle/>
          <a:p>
            <a:r>
              <a:rPr lang="fa-IR" dirty="0" smtClean="0">
                <a:latin typeface="Tahoma" pitchFamily="34" charset="0"/>
                <a:cs typeface="Tahoma" pitchFamily="34" charset="0"/>
              </a:rPr>
              <a:t>پیچ هواگیری</a:t>
            </a:r>
            <a:endParaRPr lang="en-US" dirty="0">
              <a:latin typeface="Tahoma" pitchFamily="34" charset="0"/>
              <a:cs typeface="Tahoma" pitchFamily="34" charset="0"/>
            </a:endParaRPr>
          </a:p>
        </p:txBody>
      </p:sp>
      <p:sp>
        <p:nvSpPr>
          <p:cNvPr id="12" name="TextBox 11"/>
          <p:cNvSpPr txBox="1"/>
          <p:nvPr/>
        </p:nvSpPr>
        <p:spPr>
          <a:xfrm>
            <a:off x="4038600" y="3048000"/>
            <a:ext cx="2667000" cy="369332"/>
          </a:xfrm>
          <a:prstGeom prst="rect">
            <a:avLst/>
          </a:prstGeom>
          <a:noFill/>
        </p:spPr>
        <p:txBody>
          <a:bodyPr wrap="square" rtlCol="0">
            <a:spAutoFit/>
          </a:bodyPr>
          <a:lstStyle/>
          <a:p>
            <a:r>
              <a:rPr lang="fa-IR" dirty="0" smtClean="0">
                <a:latin typeface="Tahoma" pitchFamily="34" charset="0"/>
                <a:cs typeface="Tahoma" pitchFamily="34" charset="0"/>
              </a:rPr>
              <a:t>محل خروج هوای سیکل</a:t>
            </a:r>
            <a:endParaRPr lang="en-US" dirty="0">
              <a:latin typeface="Tahoma" pitchFamily="34" charset="0"/>
              <a:cs typeface="Tahoma" pitchFamily="34" charset="0"/>
            </a:endParaRPr>
          </a:p>
        </p:txBody>
      </p:sp>
      <p:sp>
        <p:nvSpPr>
          <p:cNvPr id="13" name="TextBox 12"/>
          <p:cNvSpPr txBox="1"/>
          <p:nvPr/>
        </p:nvSpPr>
        <p:spPr>
          <a:xfrm>
            <a:off x="5943600" y="304800"/>
            <a:ext cx="3048000" cy="369332"/>
          </a:xfrm>
          <a:prstGeom prst="rect">
            <a:avLst/>
          </a:prstGeom>
          <a:noFill/>
        </p:spPr>
        <p:txBody>
          <a:bodyPr wrap="square" rtlCol="0">
            <a:spAutoFit/>
          </a:bodyPr>
          <a:lstStyle/>
          <a:p>
            <a:r>
              <a:rPr lang="fa-IR" dirty="0" smtClean="0">
                <a:solidFill>
                  <a:srgbClr val="7030A0"/>
                </a:solidFill>
                <a:latin typeface="Tahoma" pitchFamily="34" charset="0"/>
                <a:cs typeface="Tahoma" pitchFamily="34" charset="0"/>
              </a:rPr>
              <a:t>طریقه هواگیری سیکل :</a:t>
            </a:r>
            <a:endParaRPr lang="en-US" dirty="0">
              <a:solidFill>
                <a:srgbClr val="7030A0"/>
              </a:solidFill>
              <a:latin typeface="Tahoma" pitchFamily="34" charset="0"/>
              <a:cs typeface="Tahoma" pitchFamily="34" charset="0"/>
            </a:endParaRPr>
          </a:p>
        </p:txBody>
      </p:sp>
      <p:sp>
        <p:nvSpPr>
          <p:cNvPr id="14" name="TextBox 13"/>
          <p:cNvSpPr txBox="1"/>
          <p:nvPr/>
        </p:nvSpPr>
        <p:spPr>
          <a:xfrm>
            <a:off x="3200400" y="2057400"/>
            <a:ext cx="5943600" cy="369332"/>
          </a:xfrm>
          <a:prstGeom prst="rect">
            <a:avLst/>
          </a:prstGeom>
          <a:noFill/>
        </p:spPr>
        <p:txBody>
          <a:bodyPr wrap="square" rtlCol="0">
            <a:spAutoFit/>
          </a:bodyPr>
          <a:lstStyle/>
          <a:p>
            <a:pPr algn="r"/>
            <a:r>
              <a:rPr lang="fa-IR" dirty="0" smtClean="0">
                <a:latin typeface="Tahoma" pitchFamily="34" charset="0"/>
                <a:cs typeface="Tahoma" pitchFamily="34" charset="0"/>
              </a:rPr>
              <a:t>از آخرین رادیاتور شروع به هواگیری می کنیم و پیش میرویم.</a:t>
            </a:r>
            <a:endParaRPr lang="en-US" dirty="0">
              <a:latin typeface="Tahoma" pitchFamily="34" charset="0"/>
              <a:cs typeface="Tahoma" pitchFamily="34" charset="0"/>
            </a:endParaRPr>
          </a:p>
        </p:txBody>
      </p:sp>
      <p:sp>
        <p:nvSpPr>
          <p:cNvPr id="15" name="TextBox 14"/>
          <p:cNvSpPr txBox="1"/>
          <p:nvPr/>
        </p:nvSpPr>
        <p:spPr>
          <a:xfrm>
            <a:off x="3429000" y="1676400"/>
            <a:ext cx="5715000" cy="369332"/>
          </a:xfrm>
          <a:prstGeom prst="rect">
            <a:avLst/>
          </a:prstGeom>
          <a:noFill/>
        </p:spPr>
        <p:txBody>
          <a:bodyPr wrap="square" rtlCol="0">
            <a:spAutoFit/>
          </a:bodyPr>
          <a:lstStyle/>
          <a:p>
            <a:pPr algn="r"/>
            <a:r>
              <a:rPr lang="fa-IR" dirty="0" smtClean="0">
                <a:latin typeface="Tahoma" pitchFamily="34" charset="0"/>
                <a:cs typeface="Tahoma" pitchFamily="34" charset="0"/>
              </a:rPr>
              <a:t>ابتدا دمای رادیاتورها را روی 80 درجه تنظیم می کنیم.</a:t>
            </a:r>
            <a:endParaRPr lang="en-US" dirty="0">
              <a:latin typeface="Tahoma" pitchFamily="34" charset="0"/>
              <a:cs typeface="Tahom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mbilayout1"/>
          <p:cNvPicPr>
            <a:picLocks noChangeAspect="1" noChangeArrowheads="1"/>
          </p:cNvPicPr>
          <p:nvPr/>
        </p:nvPicPr>
        <p:blipFill>
          <a:blip r:embed="rId2" cstate="print"/>
          <a:srcRect/>
          <a:stretch>
            <a:fillRect/>
          </a:stretch>
        </p:blipFill>
        <p:spPr bwMode="auto">
          <a:xfrm>
            <a:off x="381000" y="92075"/>
            <a:ext cx="8382000" cy="6781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750" y="-242888"/>
            <a:ext cx="8229600" cy="13716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tx1"/>
                </a:solidFill>
                <a:effectLst/>
                <a:uLnTx/>
                <a:uFillTx/>
                <a:latin typeface="+mj-lt"/>
                <a:ea typeface="+mj-ea"/>
                <a:cs typeface="Titr" pitchFamily="2" charset="-78"/>
              </a:rPr>
              <a:t>تاثيرات باد</a:t>
            </a:r>
            <a:endParaRPr kumimoji="0" lang="en-US" sz="36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457200" y="692150"/>
            <a:ext cx="8686800" cy="3886200"/>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مجموع عواملي چون جهت وزش باد و موانعي كه سر راه آن قرار دارد مي تواند تاثيرات متفاوتي روي دودكشها داشته باشد . به عنوان مثال در دو تصوير اول اينگونه به نظر مي آيد كه اگر دودكش به سمت باد باشد عمل مكش بهتر انجام مي پذيرد ولي در دو شكل بعد كه نواحي فشار رسم شده است ديده مي شود كه شيب سقف يك ناحية پرفشار را ايجاد كرده است كه عملا در خروج دود اختلال ايجاد مي كند.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1308100" y="2751138"/>
            <a:ext cx="3263900" cy="2027237"/>
          </a:xfrm>
          <a:prstGeom prst="rect">
            <a:avLst/>
          </a:prstGeom>
          <a:noFill/>
          <a:ln/>
        </p:spPr>
      </p:pic>
      <p:pic>
        <p:nvPicPr>
          <p:cNvPr id="5" name="Picture 5"/>
          <p:cNvPicPr>
            <a:picLocks noChangeAspect="1" noChangeArrowheads="1"/>
          </p:cNvPicPr>
          <p:nvPr/>
        </p:nvPicPr>
        <p:blipFill>
          <a:blip r:embed="rId3" cstate="print"/>
          <a:srcRect/>
          <a:stretch>
            <a:fillRect/>
          </a:stretch>
        </p:blipFill>
        <p:spPr>
          <a:xfrm>
            <a:off x="4979988" y="2522538"/>
            <a:ext cx="3195637" cy="2389187"/>
          </a:xfrm>
          <a:prstGeom prst="rect">
            <a:avLst/>
          </a:prstGeom>
          <a:noFill/>
          <a:ln/>
        </p:spPr>
      </p:pic>
      <p:pic>
        <p:nvPicPr>
          <p:cNvPr id="6" name="Picture 6"/>
          <p:cNvPicPr>
            <a:picLocks noChangeAspect="1" noChangeArrowheads="1"/>
          </p:cNvPicPr>
          <p:nvPr/>
        </p:nvPicPr>
        <p:blipFill>
          <a:blip r:embed="rId4" cstate="print"/>
          <a:srcRect/>
          <a:stretch>
            <a:fillRect/>
          </a:stretch>
        </p:blipFill>
        <p:spPr bwMode="auto">
          <a:xfrm>
            <a:off x="827088" y="4754563"/>
            <a:ext cx="3457575" cy="2058987"/>
          </a:xfrm>
          <a:prstGeom prst="rect">
            <a:avLst/>
          </a:prstGeom>
          <a:noFill/>
          <a:ln w="9525">
            <a:noFill/>
            <a:miter lim="800000"/>
            <a:headEnd/>
            <a:tailEnd/>
          </a:ln>
          <a:effectLst/>
        </p:spPr>
      </p:pic>
      <p:pic>
        <p:nvPicPr>
          <p:cNvPr id="7" name="Picture 7"/>
          <p:cNvPicPr>
            <a:picLocks noChangeAspect="1" noChangeArrowheads="1"/>
          </p:cNvPicPr>
          <p:nvPr/>
        </p:nvPicPr>
        <p:blipFill>
          <a:blip r:embed="rId5" cstate="print"/>
          <a:srcRect/>
          <a:stretch>
            <a:fillRect/>
          </a:stretch>
        </p:blipFill>
        <p:spPr bwMode="auto">
          <a:xfrm>
            <a:off x="4643438" y="4632325"/>
            <a:ext cx="3311525" cy="222567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381000"/>
            <a:ext cx="7822996" cy="465296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2" cstate="print"/>
          <a:srcRect/>
          <a:stretch>
            <a:fillRect/>
          </a:stretch>
        </p:blipFill>
        <p:spPr bwMode="auto">
          <a:xfrm>
            <a:off x="685800" y="990600"/>
            <a:ext cx="7991475" cy="2543175"/>
          </a:xfrm>
          <a:prstGeom prst="rect">
            <a:avLst/>
          </a:prstGeom>
          <a:noFill/>
          <a:ln w="9525">
            <a:noFill/>
            <a:miter lim="800000"/>
            <a:headEnd/>
            <a:tailEnd/>
          </a:ln>
          <a:effectLst/>
        </p:spPr>
      </p:pic>
      <p:sp>
        <p:nvSpPr>
          <p:cNvPr id="3" name="TextBox 2"/>
          <p:cNvSpPr txBox="1"/>
          <p:nvPr/>
        </p:nvSpPr>
        <p:spPr>
          <a:xfrm>
            <a:off x="4343400" y="228600"/>
            <a:ext cx="1981200" cy="369332"/>
          </a:xfrm>
          <a:prstGeom prst="rect">
            <a:avLst/>
          </a:prstGeom>
          <a:noFill/>
        </p:spPr>
        <p:txBody>
          <a:bodyPr wrap="square" rtlCol="0">
            <a:spAutoFit/>
          </a:bodyPr>
          <a:lstStyle/>
          <a:p>
            <a:r>
              <a:rPr lang="fa-IR" dirty="0" smtClean="0"/>
              <a:t>گرمایش با آب گرم</a:t>
            </a:r>
            <a:endParaRPr lang="en-US" dirty="0"/>
          </a:p>
        </p:txBody>
      </p:sp>
      <p:pic>
        <p:nvPicPr>
          <p:cNvPr id="60418" name="Picture 2"/>
          <p:cNvPicPr>
            <a:picLocks noChangeAspect="1" noChangeArrowheads="1"/>
          </p:cNvPicPr>
          <p:nvPr/>
        </p:nvPicPr>
        <p:blipFill>
          <a:blip r:embed="rId3" cstate="print"/>
          <a:srcRect/>
          <a:stretch>
            <a:fillRect/>
          </a:stretch>
        </p:blipFill>
        <p:spPr bwMode="auto">
          <a:xfrm>
            <a:off x="609600" y="3962400"/>
            <a:ext cx="7915275" cy="246697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457200" y="1219200"/>
            <a:ext cx="7972425" cy="522922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447800"/>
            <a:ext cx="8001000" cy="2862322"/>
          </a:xfrm>
          <a:prstGeom prst="rect">
            <a:avLst/>
          </a:prstGeom>
          <a:noFill/>
        </p:spPr>
        <p:txBody>
          <a:bodyPr wrap="square" rtlCol="0">
            <a:spAutoFit/>
          </a:bodyPr>
          <a:lstStyle/>
          <a:p>
            <a:pPr algn="r" rtl="1"/>
            <a:r>
              <a:rPr lang="fa-IR" b="1" dirty="0" smtClean="0"/>
              <a:t>باید بدانیم که :  </a:t>
            </a:r>
            <a:endParaRPr lang="en-US" dirty="0" smtClean="0"/>
          </a:p>
          <a:p>
            <a:pPr lvl="0" algn="r" rtl="1"/>
            <a:r>
              <a:rPr lang="fa-IR" b="1" dirty="0" smtClean="0"/>
              <a:t>ارزش حرارتی گاز کپسولی بیشتر از گاز شهری است . </a:t>
            </a:r>
            <a:endParaRPr lang="en-US" dirty="0" smtClean="0"/>
          </a:p>
          <a:p>
            <a:pPr algn="r" rtl="1"/>
            <a:r>
              <a:rPr lang="fa-IR" b="1" dirty="0" smtClean="0"/>
              <a:t>ارزش حرارتی گاز طبیعی 9000</a:t>
            </a:r>
            <a:endParaRPr lang="en-US" dirty="0" smtClean="0"/>
          </a:p>
          <a:p>
            <a:pPr algn="r" rtl="1"/>
            <a:r>
              <a:rPr lang="fa-IR" b="1" dirty="0" smtClean="0"/>
              <a:t>ارزش حرارتی گاز کپسولی 1200</a:t>
            </a:r>
            <a:endParaRPr lang="en-US" dirty="0" smtClean="0"/>
          </a:p>
          <a:p>
            <a:pPr lvl="0" algn="r" rtl="1"/>
            <a:r>
              <a:rPr lang="fa-IR" b="1" dirty="0" smtClean="0"/>
              <a:t>در هر وسیله گاز سوز طول شلنگ گاز نباید از </a:t>
            </a:r>
            <a:r>
              <a:rPr lang="en-US" b="1" dirty="0" smtClean="0"/>
              <a:t>120 cm</a:t>
            </a:r>
            <a:r>
              <a:rPr lang="fa-IR" b="1" dirty="0" smtClean="0"/>
              <a:t> بیشتر شود . </a:t>
            </a:r>
            <a:endParaRPr lang="en-US" dirty="0" smtClean="0"/>
          </a:p>
          <a:p>
            <a:pPr algn="r" rtl="1"/>
            <a:r>
              <a:rPr lang="fa-IR" b="1" dirty="0" smtClean="0"/>
              <a:t>● نصب دستگاه با توان ورودی خالق </a:t>
            </a:r>
            <a:r>
              <a:rPr lang="en-US" b="1" dirty="0" smtClean="0"/>
              <a:t>12/7kw</a:t>
            </a:r>
            <a:r>
              <a:rPr lang="fa-IR" b="1" dirty="0" smtClean="0"/>
              <a:t> در اتاق خواب یا فضایی که به عنوان خواب در نظر گرفته می شود ممنوع می باشد . مگر آنکه از نوع محفظه احتراق بسته باشد و یا مجهز به ترموستات دود باشد به نحوی که قبل از تجمع دودهای سمی ، دستگاه را خاموش نماید . </a:t>
            </a:r>
            <a:endParaRPr lang="en-US" dirty="0" smtClean="0"/>
          </a:p>
          <a:p>
            <a:pPr algn="r"/>
            <a:r>
              <a:rPr lang="fa-IR" b="1" dirty="0" smtClean="0"/>
              <a:t>براحتی می توانیم با گذاشتن درز 5.1 سانتیمتری در پایین درهای داخلی ساختمان ، باعث گردش هوا در تمامی ساختمان شویم و خیلی ساده از بروز حادثه جلوگیری نماییم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533397"/>
          <a:ext cx="8077200" cy="5867401"/>
        </p:xfrm>
        <a:graphic>
          <a:graphicData uri="http://schemas.openxmlformats.org/drawingml/2006/table">
            <a:tbl>
              <a:tblPr rtl="1"/>
              <a:tblGrid>
                <a:gridCol w="3005406"/>
                <a:gridCol w="5071794"/>
              </a:tblGrid>
              <a:tr h="543936">
                <a:tc gridSpan="2">
                  <a:txBody>
                    <a:bodyPr/>
                    <a:lstStyle/>
                    <a:p>
                      <a:pPr marL="0" marR="0" algn="ctr" rtl="1">
                        <a:spcBef>
                          <a:spcPts val="0"/>
                        </a:spcBef>
                        <a:spcAft>
                          <a:spcPts val="0"/>
                        </a:spcAft>
                      </a:pPr>
                      <a:r>
                        <a:rPr lang="fa-IR" sz="1600" b="1" dirty="0">
                          <a:latin typeface="Tahoma"/>
                        </a:rPr>
                        <a:t>حجم آب موجود در دستگاه های مختلف</a:t>
                      </a:r>
                      <a:endParaRPr lang="fa-IR" sz="1600" b="1"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hMerge="1">
                  <a:txBody>
                    <a:bodyPr/>
                    <a:lstStyle/>
                    <a:p>
                      <a:endParaRPr lang="en-US"/>
                    </a:p>
                  </a:txBody>
                  <a:tcPr/>
                </a:tc>
              </a:tr>
              <a:tr h="520757">
                <a:tc>
                  <a:txBody>
                    <a:bodyPr/>
                    <a:lstStyle/>
                    <a:p>
                      <a:pPr marL="0" marR="0" algn="ctr" rtl="1">
                        <a:spcBef>
                          <a:spcPts val="0"/>
                        </a:spcBef>
                        <a:spcAft>
                          <a:spcPts val="0"/>
                        </a:spcAft>
                      </a:pPr>
                      <a:r>
                        <a:rPr lang="fa-IR" sz="1600" dirty="0">
                          <a:latin typeface="Tahoma"/>
                        </a:rPr>
                        <a:t>رادیاتورهای فولادی و چدنی پره ای</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5 لیتر به ازای هر مترمربع سطح حرارتی رادیاتور</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43936">
                <a:tc>
                  <a:txBody>
                    <a:bodyPr/>
                    <a:lstStyle/>
                    <a:p>
                      <a:pPr marL="0" marR="0" algn="ctr" rtl="1">
                        <a:spcBef>
                          <a:spcPts val="0"/>
                        </a:spcBef>
                        <a:spcAft>
                          <a:spcPts val="0"/>
                        </a:spcAft>
                      </a:pPr>
                      <a:r>
                        <a:rPr lang="fa-IR" sz="1600" dirty="0">
                          <a:latin typeface="Tahoma"/>
                        </a:rPr>
                        <a:t>فن كویل</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0.4 لیتر به ازای هر 1000 فوت مكعب در دقیقه هوادهی</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20757">
                <a:tc>
                  <a:txBody>
                    <a:bodyPr/>
                    <a:lstStyle/>
                    <a:p>
                      <a:pPr marL="0" marR="0" algn="ctr" rtl="1">
                        <a:spcBef>
                          <a:spcPts val="0"/>
                        </a:spcBef>
                        <a:spcAft>
                          <a:spcPts val="0"/>
                        </a:spcAft>
                      </a:pPr>
                      <a:r>
                        <a:rPr lang="fa-IR" sz="1600" dirty="0">
                          <a:latin typeface="Tahoma"/>
                        </a:rPr>
                        <a:t>كویل حرارتی و برودتی 8 ردیفه</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3 تا 4 لیتر به ازای هر فوت مربع از سطح كویل</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43936">
                <a:tc>
                  <a:txBody>
                    <a:bodyPr/>
                    <a:lstStyle/>
                    <a:p>
                      <a:pPr marL="0" marR="0" algn="ctr" rtl="1">
                        <a:spcBef>
                          <a:spcPts val="0"/>
                        </a:spcBef>
                        <a:spcAft>
                          <a:spcPts val="0"/>
                        </a:spcAft>
                      </a:pPr>
                      <a:r>
                        <a:rPr lang="fa-IR" sz="1600" dirty="0">
                          <a:latin typeface="Tahoma"/>
                        </a:rPr>
                        <a:t>كویل حرارتی و برودتی 6 ردیفه</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5/2 تا 3 لیتر به ازای هر فوت مربع از سطح كویل</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20757">
                <a:tc>
                  <a:txBody>
                    <a:bodyPr/>
                    <a:lstStyle/>
                    <a:p>
                      <a:pPr marL="0" marR="0" algn="ctr" rtl="1">
                        <a:spcBef>
                          <a:spcPts val="0"/>
                        </a:spcBef>
                        <a:spcAft>
                          <a:spcPts val="0"/>
                        </a:spcAft>
                      </a:pPr>
                      <a:r>
                        <a:rPr lang="fa-IR" sz="1600" dirty="0">
                          <a:latin typeface="Tahoma"/>
                        </a:rPr>
                        <a:t>كویل حرارتی و برودتی 4 ردیفه</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2 تا 5/2 لیتر به ازای هر فوت مربع از سطح كویل</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43936">
                <a:tc>
                  <a:txBody>
                    <a:bodyPr/>
                    <a:lstStyle/>
                    <a:p>
                      <a:pPr marL="0" marR="0" algn="ctr" rtl="1">
                        <a:spcBef>
                          <a:spcPts val="0"/>
                        </a:spcBef>
                        <a:spcAft>
                          <a:spcPts val="0"/>
                        </a:spcAft>
                      </a:pPr>
                      <a:r>
                        <a:rPr lang="fa-IR" sz="1600" dirty="0">
                          <a:latin typeface="Tahoma"/>
                        </a:rPr>
                        <a:t>كویل حرارتی و برودتی 2 ردیفه</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1 تا 5/1 لیتر به ازای هر فوت مربع از سطح كویل</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20757">
                <a:tc>
                  <a:txBody>
                    <a:bodyPr/>
                    <a:lstStyle/>
                    <a:p>
                      <a:pPr marL="0" marR="0" algn="ctr" rtl="1">
                        <a:spcBef>
                          <a:spcPts val="0"/>
                        </a:spcBef>
                        <a:spcAft>
                          <a:spcPts val="0"/>
                        </a:spcAft>
                      </a:pPr>
                      <a:r>
                        <a:rPr lang="fa-IR" sz="1600" dirty="0">
                          <a:latin typeface="Tahoma"/>
                        </a:rPr>
                        <a:t>كویل حرارتی و برودتی 1 ردیفه</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5/0 تا 1 لیتر به ازای هر فوت مربع از سطح كویل</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43936">
                <a:tc>
                  <a:txBody>
                    <a:bodyPr/>
                    <a:lstStyle/>
                    <a:p>
                      <a:pPr marL="0" marR="0" algn="ctr" rtl="1">
                        <a:spcBef>
                          <a:spcPts val="0"/>
                        </a:spcBef>
                        <a:spcAft>
                          <a:spcPts val="0"/>
                        </a:spcAft>
                      </a:pPr>
                      <a:r>
                        <a:rPr lang="fa-IR" sz="1600" dirty="0">
                          <a:latin typeface="Tahoma"/>
                        </a:rPr>
                        <a:t>دیگ چدنی پره ای</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1 تا 2 لیتر به ازای هر 1000 كیلوكالری ظرفیت  دیگ</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20757">
                <a:tc>
                  <a:txBody>
                    <a:bodyPr/>
                    <a:lstStyle/>
                    <a:p>
                      <a:pPr marL="0" marR="0" algn="ctr" rtl="1">
                        <a:spcBef>
                          <a:spcPts val="0"/>
                        </a:spcBef>
                        <a:spcAft>
                          <a:spcPts val="0"/>
                        </a:spcAft>
                      </a:pPr>
                      <a:r>
                        <a:rPr lang="fa-IR" sz="1600" dirty="0">
                          <a:latin typeface="Tahoma"/>
                        </a:rPr>
                        <a:t>دیگ فولادی فایر تیوب</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5/2 تا 4 لیتر به ازای هر 1000 كیلوكالری ظرفیت  دیگ</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543936">
                <a:tc>
                  <a:txBody>
                    <a:bodyPr/>
                    <a:lstStyle/>
                    <a:p>
                      <a:pPr marL="0" marR="0" algn="ctr" rtl="1">
                        <a:spcBef>
                          <a:spcPts val="0"/>
                        </a:spcBef>
                        <a:spcAft>
                          <a:spcPts val="0"/>
                        </a:spcAft>
                      </a:pPr>
                      <a:r>
                        <a:rPr lang="fa-IR" sz="1600" dirty="0">
                          <a:latin typeface="Tahoma"/>
                        </a:rPr>
                        <a:t>منبع آبگرم دو جداره</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600" dirty="0">
                          <a:latin typeface="Tahoma"/>
                        </a:rPr>
                        <a:t>1/0 تا 2/0 لیتر به ازای هر لیتر ظرفیت منبع آبگرم</a:t>
                      </a:r>
                      <a:endParaRPr lang="fa-IR" sz="1600" dirty="0"/>
                    </a:p>
                  </a:txBody>
                  <a:tcPr marL="68580" marR="68580" marT="0" marB="0">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bl>
          </a:graphicData>
        </a:graphic>
      </p:graphicFrame>
      <p:sp>
        <p:nvSpPr>
          <p:cNvPr id="18433" name="Rectangle 1"/>
          <p:cNvSpPr>
            <a:spLocks noChangeArrowheads="1"/>
          </p:cNvSpPr>
          <p:nvPr/>
        </p:nvSpPr>
        <p:spPr bwMode="auto">
          <a:xfrm>
            <a:off x="1676400" y="0"/>
            <a:ext cx="5800947"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73088" algn="ctr" defTabSz="914400" rtl="0"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7030A0"/>
                </a:solidFill>
                <a:effectLst/>
                <a:latin typeface="Tahoma" pitchFamily="34" charset="0"/>
                <a:cs typeface="Tahoma" pitchFamily="34" charset="0"/>
              </a:rPr>
              <a:t>حجم آب موجود در دستگاه های مختلف</a:t>
            </a:r>
            <a:endParaRPr kumimoji="0" lang="en-US" sz="2000" b="0" i="0" u="none" strike="noStrike" cap="none" normalizeH="0" baseline="0" dirty="0" smtClean="0">
              <a:ln>
                <a:noFill/>
              </a:ln>
              <a:solidFill>
                <a:srgbClr val="7030A0"/>
              </a:solidFill>
              <a:effectLst/>
              <a:latin typeface="Arial" pitchFamily="34" charset="0"/>
              <a:cs typeface="Arial" pitchFamily="34" charset="0"/>
            </a:endParaRPr>
          </a:p>
          <a:p>
            <a:pPr marL="0" marR="0" lvl="0" indent="573088"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noChangeAspect="1" noChangeArrowheads="1"/>
          </p:cNvPicPr>
          <p:nvPr/>
        </p:nvPicPr>
        <p:blipFill>
          <a:blip r:embed="rId2" cstate="print"/>
          <a:srcRect/>
          <a:stretch>
            <a:fillRect/>
          </a:stretch>
        </p:blipFill>
        <p:spPr bwMode="auto">
          <a:xfrm>
            <a:off x="228600" y="0"/>
            <a:ext cx="8610600" cy="6553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66800" y="228600"/>
          <a:ext cx="6629400" cy="6218451"/>
        </p:xfrm>
        <a:graphic>
          <a:graphicData uri="http://schemas.openxmlformats.org/drawingml/2006/table">
            <a:tbl>
              <a:tblPr rtl="1"/>
              <a:tblGrid>
                <a:gridCol w="3859407"/>
                <a:gridCol w="2769993"/>
              </a:tblGrid>
              <a:tr h="151868">
                <a:tc>
                  <a:txBody>
                    <a:bodyPr/>
                    <a:lstStyle/>
                    <a:p>
                      <a:pPr marL="0" marR="0" algn="ctr" rtl="1">
                        <a:spcBef>
                          <a:spcPts val="0"/>
                        </a:spcBef>
                        <a:spcAft>
                          <a:spcPts val="0"/>
                        </a:spcAft>
                      </a:pPr>
                      <a:r>
                        <a:rPr lang="fa-IR" sz="1800" dirty="0">
                          <a:solidFill>
                            <a:srgbClr val="7030A0"/>
                          </a:solidFill>
                          <a:latin typeface="Tahoma"/>
                        </a:rPr>
                        <a:t>محیط مورد نظر</a:t>
                      </a:r>
                      <a:endParaRPr lang="fa-IR" sz="1800" dirty="0">
                        <a:solidFill>
                          <a:srgbClr val="7030A0"/>
                        </a:solidFill>
                      </a:endParaRPr>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solidFill>
                            <a:srgbClr val="7030A0"/>
                          </a:solidFill>
                          <a:latin typeface="Tahoma"/>
                        </a:rPr>
                        <a:t>دفعات تخلیه هوا در ساعت</a:t>
                      </a:r>
                      <a:endParaRPr lang="fa-IR" sz="1400" dirty="0">
                        <a:solidFill>
                          <a:srgbClr val="7030A0"/>
                        </a:solidFill>
                      </a:endParaRPr>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سرویسهای بهداشتی عمومی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30-80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محیط كاری كوره های صنعتی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30-60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كارگاه رنگ سازی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30-60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كارگاه ریخته گری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20-40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نانوایی و سالن پخت قنادیها</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20-40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انباره های میوه</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20-30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موتورخانه</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20-30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كارگاه نقاشی صنعتی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20-30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تعمیرگاه خودرو</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20-30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استخرهای عمومی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ahoma"/>
                        </a:rPr>
                        <a:t>20-30</a:t>
                      </a:r>
                      <a:endParaRPr lang="fa-IR" sz="140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رختشوی خانه های عمومی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20-30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آشپزخانه های عمومی و صنعتی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15- 25</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مساجد و حسینیه ها</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10-20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لابراتورهای عكاسی و چاپ</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10-20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سالنهای سینما و تئاتر</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10-15</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آشپزخانه های خانگی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10-15</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سالنهای ورزشی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8-15</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كلوپها</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8-10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سالن اجتماعات و پذیرایی و رستورانها</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8-10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كارگاه تراشكاری‌(ماشین ابزار)</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5-10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سالنهای نگهداری دام و طیور ( مرغداریها)</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5-10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آسایشگاه و خوابگاه ها</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5-10</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آزمایشگاه و بیمارستانها</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5-8</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28071">
                <a:tc>
                  <a:txBody>
                    <a:bodyPr/>
                    <a:lstStyle/>
                    <a:p>
                      <a:pPr marL="0" marR="0" algn="ctr" rtl="1">
                        <a:spcBef>
                          <a:spcPts val="0"/>
                        </a:spcBef>
                        <a:spcAft>
                          <a:spcPts val="0"/>
                        </a:spcAft>
                      </a:pPr>
                      <a:r>
                        <a:rPr lang="fa-IR" sz="1400" dirty="0">
                          <a:latin typeface="Tahoma"/>
                        </a:rPr>
                        <a:t>بانكها و اماكن اداری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3-6</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470427">
                <a:tc>
                  <a:txBody>
                    <a:bodyPr/>
                    <a:lstStyle/>
                    <a:p>
                      <a:pPr marL="0" marR="0" algn="ctr" rtl="1">
                        <a:spcBef>
                          <a:spcPts val="0"/>
                        </a:spcBef>
                        <a:spcAft>
                          <a:spcPts val="0"/>
                        </a:spcAft>
                      </a:pPr>
                      <a:r>
                        <a:rPr lang="fa-IR" sz="1400" dirty="0">
                          <a:latin typeface="Tahoma"/>
                        </a:rPr>
                        <a:t>كلاسهای درسی</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ahoma"/>
                        </a:rPr>
                        <a:t>2-4</a:t>
                      </a:r>
                      <a:endParaRPr lang="fa-IR" sz="1400" dirty="0"/>
                    </a:p>
                  </a:txBody>
                  <a:tcPr marL="67494" marR="67494" marT="0"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787900" y="981075"/>
            <a:ext cx="4356100" cy="4537075"/>
          </a:xfrm>
        </p:spPr>
        <p:txBody>
          <a:bodyPr>
            <a:normAutofit lnSpcReduction="10000"/>
          </a:bodyPr>
          <a:lstStyle/>
          <a:p>
            <a:pPr algn="r" rtl="1" eaLnBrk="1" hangingPunct="1">
              <a:spcBef>
                <a:spcPct val="70000"/>
              </a:spcBef>
              <a:buFontTx/>
              <a:buNone/>
            </a:pPr>
            <a:endParaRPr lang="fa-IR" sz="2800" b="1" dirty="0" smtClean="0">
              <a:solidFill>
                <a:srgbClr val="008000"/>
              </a:solidFill>
              <a:cs typeface="Traffic" pitchFamily="2" charset="-78"/>
            </a:endParaRPr>
          </a:p>
          <a:p>
            <a:pPr algn="r" rtl="1" eaLnBrk="1" hangingPunct="1">
              <a:spcBef>
                <a:spcPct val="70000"/>
              </a:spcBef>
              <a:buFontTx/>
              <a:buNone/>
            </a:pPr>
            <a:r>
              <a:rPr lang="fa-IR" sz="2800" b="1" dirty="0" smtClean="0">
                <a:solidFill>
                  <a:schemeClr val="accent2"/>
                </a:solidFill>
                <a:cs typeface="Zar" pitchFamily="2" charset="-78"/>
              </a:rPr>
              <a:t>فرمول</a:t>
            </a:r>
            <a:r>
              <a:rPr lang="fa-IR" sz="2800" b="1" dirty="0" smtClean="0">
                <a:cs typeface="Zar" pitchFamily="2" charset="-78"/>
              </a:rPr>
              <a:t> </a:t>
            </a:r>
            <a:r>
              <a:rPr lang="fa-IR" sz="2800" b="1" dirty="0" smtClean="0">
                <a:solidFill>
                  <a:srgbClr val="008000"/>
                </a:solidFill>
                <a:cs typeface="Zar" pitchFamily="2" charset="-78"/>
              </a:rPr>
              <a:t>: </a:t>
            </a:r>
            <a:r>
              <a:rPr lang="en-US" sz="2800" b="1" dirty="0" smtClean="0">
                <a:cs typeface="Zar" pitchFamily="2" charset="-78"/>
              </a:rPr>
              <a:t>O2</a:t>
            </a:r>
          </a:p>
          <a:p>
            <a:pPr algn="r" rtl="1" eaLnBrk="1" hangingPunct="1">
              <a:spcBef>
                <a:spcPct val="70000"/>
              </a:spcBef>
              <a:buFontTx/>
              <a:buNone/>
            </a:pPr>
            <a:r>
              <a:rPr lang="fa-IR" sz="2800" b="1" dirty="0" smtClean="0">
                <a:solidFill>
                  <a:schemeClr val="accent2"/>
                </a:solidFill>
                <a:cs typeface="Zar" pitchFamily="2" charset="-78"/>
              </a:rPr>
              <a:t>ويژگي</a:t>
            </a:r>
            <a:r>
              <a:rPr lang="fa-IR" sz="2800" b="1" dirty="0" smtClean="0">
                <a:cs typeface="Zar" pitchFamily="2" charset="-78"/>
              </a:rPr>
              <a:t> </a:t>
            </a:r>
            <a:r>
              <a:rPr lang="fa-IR" sz="2800" b="1" dirty="0" smtClean="0">
                <a:solidFill>
                  <a:srgbClr val="008000"/>
                </a:solidFill>
                <a:cs typeface="Zar" pitchFamily="2" charset="-78"/>
              </a:rPr>
              <a:t>:</a:t>
            </a:r>
            <a:r>
              <a:rPr lang="fa-IR" sz="2800" b="1" dirty="0" smtClean="0">
                <a:cs typeface="Zar" pitchFamily="2" charset="-78"/>
              </a:rPr>
              <a:t> گاز بي‌رنگ و بي‌بو</a:t>
            </a:r>
          </a:p>
          <a:p>
            <a:pPr algn="r" rtl="1" eaLnBrk="1" hangingPunct="1">
              <a:spcBef>
                <a:spcPct val="70000"/>
              </a:spcBef>
              <a:buFontTx/>
              <a:buNone/>
            </a:pPr>
            <a:r>
              <a:rPr lang="fa-IR" sz="2800" b="1" dirty="0" smtClean="0">
                <a:solidFill>
                  <a:schemeClr val="accent2"/>
                </a:solidFill>
                <a:cs typeface="Zar" pitchFamily="2" charset="-78"/>
              </a:rPr>
              <a:t>حد طبيعي در هوا</a:t>
            </a:r>
            <a:r>
              <a:rPr lang="fa-IR" sz="2800" b="1" dirty="0" smtClean="0">
                <a:cs typeface="Zar" pitchFamily="2" charset="-78"/>
              </a:rPr>
              <a:t> </a:t>
            </a:r>
            <a:r>
              <a:rPr lang="fa-IR" sz="2800" b="1" dirty="0" smtClean="0">
                <a:solidFill>
                  <a:srgbClr val="008000"/>
                </a:solidFill>
                <a:cs typeface="Zar" pitchFamily="2" charset="-78"/>
              </a:rPr>
              <a:t>:  </a:t>
            </a:r>
            <a:r>
              <a:rPr lang="fa-IR" sz="2800" b="1" dirty="0" smtClean="0">
                <a:cs typeface="Zar" pitchFamily="2" charset="-78"/>
              </a:rPr>
              <a:t>18% -5/23%</a:t>
            </a:r>
          </a:p>
          <a:p>
            <a:pPr algn="r" rtl="1" eaLnBrk="1" hangingPunct="1">
              <a:spcBef>
                <a:spcPct val="70000"/>
              </a:spcBef>
              <a:buFontTx/>
              <a:buNone/>
            </a:pPr>
            <a:r>
              <a:rPr lang="fa-IR" sz="2600" b="1" dirty="0" smtClean="0">
                <a:solidFill>
                  <a:srgbClr val="CC0000"/>
                </a:solidFill>
                <a:cs typeface="Zar" pitchFamily="2" charset="-78"/>
              </a:rPr>
              <a:t>كاهش درصد سطح اكسيژن به كمتر از 18% باعث پائين آمدن سطح اكسيژن خون و احساس تنگي نفس، خفگي، بيحالي و نهايتا مرگ مي‌گردد.</a:t>
            </a:r>
          </a:p>
        </p:txBody>
      </p:sp>
      <p:sp>
        <p:nvSpPr>
          <p:cNvPr id="37890" name="Rectangle 2"/>
          <p:cNvSpPr>
            <a:spLocks noGrp="1" noChangeArrowheads="1"/>
          </p:cNvSpPr>
          <p:nvPr>
            <p:ph type="title"/>
          </p:nvPr>
        </p:nvSpPr>
        <p:spPr>
          <a:xfrm>
            <a:off x="684213" y="549275"/>
            <a:ext cx="7772400" cy="615950"/>
          </a:xfrm>
        </p:spPr>
        <p:txBody>
          <a:bodyPr>
            <a:normAutofit fontScale="90000"/>
          </a:bodyPr>
          <a:lstStyle/>
          <a:p>
            <a:pPr algn="r" rtl="1" eaLnBrk="1" hangingPunct="1"/>
            <a:r>
              <a:rPr lang="fa-IR" sz="4000" b="1" smtClean="0">
                <a:solidFill>
                  <a:schemeClr val="tx1"/>
                </a:solidFill>
                <a:cs typeface="Titr" pitchFamily="2" charset="-78"/>
              </a:rPr>
              <a:t>اكسيژن</a:t>
            </a:r>
            <a:endParaRPr lang="en-US" sz="4000" b="1" smtClean="0">
              <a:solidFill>
                <a:schemeClr val="tx1"/>
              </a:solidFill>
              <a:cs typeface="Titr" pitchFamily="2" charset="-78"/>
            </a:endParaRPr>
          </a:p>
        </p:txBody>
      </p:sp>
      <p:pic>
        <p:nvPicPr>
          <p:cNvPr id="37892" name="Picture 4" descr="oxygen"/>
          <p:cNvPicPr>
            <a:picLocks noChangeAspect="1" noChangeArrowheads="1"/>
          </p:cNvPicPr>
          <p:nvPr/>
        </p:nvPicPr>
        <p:blipFill>
          <a:blip r:embed="rId2" cstate="print"/>
          <a:srcRect/>
          <a:stretch>
            <a:fillRect/>
          </a:stretch>
        </p:blipFill>
        <p:spPr bwMode="auto">
          <a:xfrm>
            <a:off x="0" y="1628775"/>
            <a:ext cx="4716463" cy="339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609600"/>
            <a:ext cx="7772400" cy="615950"/>
          </a:xfrm>
        </p:spPr>
        <p:txBody>
          <a:bodyPr>
            <a:normAutofit fontScale="90000"/>
          </a:bodyPr>
          <a:lstStyle/>
          <a:p>
            <a:pPr algn="r" rtl="1" eaLnBrk="1" hangingPunct="1"/>
            <a:r>
              <a:rPr lang="ar-SA" sz="4000" b="1" smtClean="0">
                <a:solidFill>
                  <a:schemeClr val="tx1"/>
                </a:solidFill>
                <a:cs typeface="Titr" pitchFamily="2" charset="-78"/>
              </a:rPr>
              <a:t>منو</a:t>
            </a:r>
            <a:r>
              <a:rPr lang="fa-IR" sz="4000" b="1" smtClean="0">
                <a:solidFill>
                  <a:schemeClr val="tx1"/>
                </a:solidFill>
                <a:cs typeface="Titr" pitchFamily="2" charset="-78"/>
              </a:rPr>
              <a:t>ا</a:t>
            </a:r>
            <a:r>
              <a:rPr lang="ar-SA" sz="4000" b="1" smtClean="0">
                <a:solidFill>
                  <a:schemeClr val="tx1"/>
                </a:solidFill>
                <a:cs typeface="Titr" pitchFamily="2" charset="-78"/>
              </a:rPr>
              <a:t>كسيدكربن</a:t>
            </a:r>
            <a:endParaRPr lang="en-US" sz="4000" b="1" smtClean="0">
              <a:solidFill>
                <a:schemeClr val="tx1"/>
              </a:solidFill>
              <a:cs typeface="Titr" pitchFamily="2" charset="-78"/>
            </a:endParaRPr>
          </a:p>
        </p:txBody>
      </p:sp>
      <p:sp>
        <p:nvSpPr>
          <p:cNvPr id="38915" name="Rectangle 3"/>
          <p:cNvSpPr>
            <a:spLocks noGrp="1" noChangeArrowheads="1"/>
          </p:cNvSpPr>
          <p:nvPr>
            <p:ph type="body" sz="half" idx="1"/>
          </p:nvPr>
        </p:nvSpPr>
        <p:spPr>
          <a:xfrm>
            <a:off x="611188" y="1628775"/>
            <a:ext cx="7999412" cy="4895850"/>
          </a:xfrm>
        </p:spPr>
        <p:txBody>
          <a:bodyPr/>
          <a:lstStyle/>
          <a:p>
            <a:pPr algn="r" rtl="1" eaLnBrk="1" hangingPunct="1">
              <a:lnSpc>
                <a:spcPct val="90000"/>
              </a:lnSpc>
              <a:spcBef>
                <a:spcPct val="70000"/>
              </a:spcBef>
              <a:buFontTx/>
              <a:buNone/>
            </a:pPr>
            <a:r>
              <a:rPr lang="fa-IR" sz="2400" b="1" smtClean="0">
                <a:solidFill>
                  <a:schemeClr val="accent2"/>
                </a:solidFill>
                <a:cs typeface="Traffic" pitchFamily="2" charset="-78"/>
              </a:rPr>
              <a:t>فرمول :</a:t>
            </a:r>
            <a:r>
              <a:rPr lang="fa-IR" sz="2400" b="1" smtClean="0">
                <a:cs typeface="Traffic" pitchFamily="2" charset="-78"/>
              </a:rPr>
              <a:t> </a:t>
            </a:r>
            <a:r>
              <a:rPr lang="en-US" sz="2400" b="1" smtClean="0">
                <a:cs typeface="Traffic" pitchFamily="2" charset="-78"/>
              </a:rPr>
              <a:t>CO</a:t>
            </a:r>
          </a:p>
          <a:p>
            <a:pPr algn="r" rtl="1" eaLnBrk="1" hangingPunct="1">
              <a:lnSpc>
                <a:spcPct val="90000"/>
              </a:lnSpc>
              <a:spcBef>
                <a:spcPct val="70000"/>
              </a:spcBef>
              <a:buFontTx/>
              <a:buNone/>
            </a:pPr>
            <a:r>
              <a:rPr lang="fa-IR" sz="2400" b="1" smtClean="0">
                <a:solidFill>
                  <a:schemeClr val="accent2"/>
                </a:solidFill>
                <a:cs typeface="Traffic" pitchFamily="2" charset="-78"/>
              </a:rPr>
              <a:t>ويژگي :</a:t>
            </a:r>
            <a:r>
              <a:rPr lang="fa-IR" sz="2400" b="1" smtClean="0">
                <a:cs typeface="Traffic" pitchFamily="2" charset="-78"/>
              </a:rPr>
              <a:t> گاز بي‌رنگ ، بي طعم و بي‌بو</a:t>
            </a:r>
          </a:p>
          <a:p>
            <a:pPr algn="r" rtl="1" eaLnBrk="1" hangingPunct="1">
              <a:lnSpc>
                <a:spcPct val="90000"/>
              </a:lnSpc>
              <a:spcBef>
                <a:spcPct val="70000"/>
              </a:spcBef>
              <a:buFontTx/>
              <a:buNone/>
            </a:pPr>
            <a:r>
              <a:rPr lang="fa-IR" sz="2400" b="1" smtClean="0">
                <a:solidFill>
                  <a:schemeClr val="accent2"/>
                </a:solidFill>
                <a:cs typeface="Traffic" pitchFamily="2" charset="-78"/>
              </a:rPr>
              <a:t>نحوه توليد :</a:t>
            </a:r>
            <a:r>
              <a:rPr lang="fa-IR" sz="2400" b="1" smtClean="0">
                <a:solidFill>
                  <a:srgbClr val="008000"/>
                </a:solidFill>
                <a:cs typeface="Traffic" pitchFamily="2" charset="-78"/>
              </a:rPr>
              <a:t> </a:t>
            </a:r>
            <a:r>
              <a:rPr lang="fa-IR" sz="2400" b="1" smtClean="0">
                <a:cs typeface="Traffic" pitchFamily="2" charset="-78"/>
              </a:rPr>
              <a:t>احتراق ناقص گاز و ساير سوخت‌هاي فسيلي </a:t>
            </a:r>
          </a:p>
          <a:p>
            <a:pPr algn="r" rtl="1" eaLnBrk="1" hangingPunct="1">
              <a:lnSpc>
                <a:spcPct val="90000"/>
              </a:lnSpc>
              <a:spcBef>
                <a:spcPct val="70000"/>
              </a:spcBef>
              <a:buFontTx/>
              <a:buNone/>
            </a:pPr>
            <a:r>
              <a:rPr lang="fa-IR" sz="2400" b="1" smtClean="0">
                <a:solidFill>
                  <a:schemeClr val="accent2"/>
                </a:solidFill>
                <a:cs typeface="Traffic" pitchFamily="2" charset="-78"/>
              </a:rPr>
              <a:t>حد طبيعي در مناطق شهري :</a:t>
            </a:r>
            <a:r>
              <a:rPr lang="fa-IR" sz="2400" b="1" smtClean="0">
                <a:cs typeface="Traffic" pitchFamily="2" charset="-78"/>
              </a:rPr>
              <a:t> كمتر از </a:t>
            </a:r>
            <a:r>
              <a:rPr lang="en-US" sz="2400" b="1" smtClean="0">
                <a:cs typeface="Traffic" pitchFamily="2" charset="-78"/>
              </a:rPr>
              <a:t> ppm </a:t>
            </a:r>
            <a:r>
              <a:rPr lang="fa-IR" sz="2400" b="1" smtClean="0">
                <a:cs typeface="Traffic" pitchFamily="2" charset="-78"/>
              </a:rPr>
              <a:t>17</a:t>
            </a:r>
          </a:p>
          <a:p>
            <a:pPr algn="r" rtl="1" eaLnBrk="1" hangingPunct="1">
              <a:lnSpc>
                <a:spcPct val="90000"/>
              </a:lnSpc>
              <a:spcBef>
                <a:spcPct val="70000"/>
              </a:spcBef>
              <a:buFontTx/>
              <a:buNone/>
            </a:pPr>
            <a:r>
              <a:rPr lang="fa-IR" sz="2400" b="1" smtClean="0">
                <a:solidFill>
                  <a:schemeClr val="accent2"/>
                </a:solidFill>
                <a:cs typeface="Traffic" pitchFamily="2" charset="-78"/>
              </a:rPr>
              <a:t>بيشترين ميزان مجاز در محيط :</a:t>
            </a:r>
            <a:r>
              <a:rPr lang="fa-IR" sz="2400" b="1" smtClean="0">
                <a:cs typeface="Traffic" pitchFamily="2" charset="-78"/>
              </a:rPr>
              <a:t> </a:t>
            </a:r>
            <a:r>
              <a:rPr lang="en-US" sz="2400" b="1" smtClean="0">
                <a:cs typeface="Traffic" pitchFamily="2" charset="-78"/>
              </a:rPr>
              <a:t>ppm</a:t>
            </a:r>
            <a:r>
              <a:rPr lang="fa-IR" sz="2400" b="1" smtClean="0">
                <a:cs typeface="Traffic" pitchFamily="2" charset="-78"/>
              </a:rPr>
              <a:t> 50 در 8 ساعت</a:t>
            </a:r>
          </a:p>
          <a:p>
            <a:pPr algn="r" rtl="1" eaLnBrk="1" hangingPunct="1">
              <a:lnSpc>
                <a:spcPct val="90000"/>
              </a:lnSpc>
              <a:spcBef>
                <a:spcPct val="70000"/>
              </a:spcBef>
              <a:buFontTx/>
              <a:buNone/>
            </a:pPr>
            <a:r>
              <a:rPr lang="fa-IR" sz="2400" b="1" smtClean="0">
                <a:solidFill>
                  <a:schemeClr val="accent2"/>
                </a:solidFill>
                <a:cs typeface="Traffic" pitchFamily="2" charset="-78"/>
              </a:rPr>
              <a:t>ميل تركيبي با هموگلوبين خون :</a:t>
            </a:r>
            <a:r>
              <a:rPr lang="fa-IR" sz="2400" b="1" smtClean="0">
                <a:cs typeface="Traffic" pitchFamily="2" charset="-78"/>
              </a:rPr>
              <a:t> 200 برابر بيشتر از اكسيژن</a:t>
            </a:r>
          </a:p>
          <a:p>
            <a:pPr algn="r" rtl="1" eaLnBrk="1" hangingPunct="1">
              <a:lnSpc>
                <a:spcPct val="90000"/>
              </a:lnSpc>
              <a:spcBef>
                <a:spcPct val="70000"/>
              </a:spcBef>
              <a:buFontTx/>
              <a:buNone/>
            </a:pPr>
            <a:r>
              <a:rPr lang="fa-IR" sz="2400" b="1" smtClean="0">
                <a:solidFill>
                  <a:schemeClr val="accent2"/>
                </a:solidFill>
                <a:cs typeface="Traffic" pitchFamily="2" charset="-78"/>
              </a:rPr>
              <a:t>حاصل تركيب با هموگلوبين :</a:t>
            </a:r>
            <a:r>
              <a:rPr lang="fa-IR" sz="2400" b="1" smtClean="0">
                <a:cs typeface="Traffic" pitchFamily="2" charset="-78"/>
              </a:rPr>
              <a:t> كربوكسي هموگلوبين</a:t>
            </a:r>
            <a:endParaRPr lang="fi-FI" sz="2400" b="1" smtClean="0">
              <a:cs typeface="Traffic" pitchFamily="2" charset="-78"/>
            </a:endParaRPr>
          </a:p>
        </p:txBody>
      </p:sp>
      <p:pic>
        <p:nvPicPr>
          <p:cNvPr id="38916" name="Picture 4" descr="Image14"/>
          <p:cNvPicPr>
            <a:picLocks noGrp="1" noChangeAspect="1" noChangeArrowheads="1"/>
          </p:cNvPicPr>
          <p:nvPr>
            <p:ph sz="half" idx="2"/>
          </p:nvPr>
        </p:nvPicPr>
        <p:blipFill>
          <a:blip r:embed="rId2" cstate="print"/>
          <a:srcRect/>
          <a:stretch>
            <a:fillRect/>
          </a:stretch>
        </p:blipFill>
        <p:spPr>
          <a:xfrm>
            <a:off x="539750" y="1412875"/>
            <a:ext cx="3167063" cy="1317625"/>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4213" y="207963"/>
            <a:ext cx="7772400" cy="557212"/>
          </a:xfrm>
        </p:spPr>
        <p:txBody>
          <a:bodyPr>
            <a:normAutofit fontScale="90000"/>
          </a:bodyPr>
          <a:lstStyle/>
          <a:p>
            <a:pPr algn="r" rtl="1" eaLnBrk="1" hangingPunct="1"/>
            <a:r>
              <a:rPr lang="ar-SA" sz="3600" b="1" smtClean="0">
                <a:solidFill>
                  <a:schemeClr val="tx1"/>
                </a:solidFill>
                <a:cs typeface="Titr" pitchFamily="2" charset="-78"/>
              </a:rPr>
              <a:t>اثرات ناشي از </a:t>
            </a:r>
            <a:r>
              <a:rPr lang="fa-IR" sz="3600" b="1" smtClean="0">
                <a:solidFill>
                  <a:schemeClr val="tx1"/>
                </a:solidFill>
                <a:cs typeface="Titr" pitchFamily="2" charset="-78"/>
              </a:rPr>
              <a:t>استنشاق </a:t>
            </a:r>
            <a:r>
              <a:rPr lang="ar-SA" sz="3600" b="1" smtClean="0">
                <a:solidFill>
                  <a:schemeClr val="tx1"/>
                </a:solidFill>
                <a:cs typeface="Titr" pitchFamily="2" charset="-78"/>
              </a:rPr>
              <a:t>منوكسيدكربن</a:t>
            </a:r>
            <a:r>
              <a:rPr lang="ar-SA" sz="3600" smtClean="0">
                <a:solidFill>
                  <a:schemeClr val="tx1"/>
                </a:solidFill>
                <a:latin typeface="Titr" pitchFamily="2" charset="-78"/>
              </a:rPr>
              <a:t> </a:t>
            </a:r>
            <a:endParaRPr lang="fi-FI" sz="3600" smtClean="0">
              <a:solidFill>
                <a:schemeClr val="tx1"/>
              </a:solidFill>
              <a:latin typeface="Titr" pitchFamily="2" charset="-78"/>
            </a:endParaRPr>
          </a:p>
        </p:txBody>
      </p:sp>
      <p:sp>
        <p:nvSpPr>
          <p:cNvPr id="39939" name="Rectangle 3"/>
          <p:cNvSpPr>
            <a:spLocks noGrp="1" noChangeArrowheads="1"/>
          </p:cNvSpPr>
          <p:nvPr>
            <p:ph type="body" sz="half" idx="1"/>
          </p:nvPr>
        </p:nvSpPr>
        <p:spPr>
          <a:xfrm>
            <a:off x="3924300" y="1196975"/>
            <a:ext cx="4757738" cy="4895850"/>
          </a:xfrm>
        </p:spPr>
        <p:txBody>
          <a:bodyPr/>
          <a:lstStyle/>
          <a:p>
            <a:pPr algn="r" rtl="1" eaLnBrk="1" hangingPunct="1">
              <a:lnSpc>
                <a:spcPct val="120000"/>
              </a:lnSpc>
              <a:spcBef>
                <a:spcPct val="70000"/>
              </a:spcBef>
            </a:pPr>
            <a:r>
              <a:rPr lang="fa-IR" sz="2000" b="1" smtClean="0">
                <a:cs typeface="Zar" pitchFamily="2" charset="-78"/>
              </a:rPr>
              <a:t>در تنفس سالم اكسيژن توسط هموگلوبين خون از ريه‌ها به بافتهاي بدن انتقال مي‌يابد.</a:t>
            </a:r>
          </a:p>
          <a:p>
            <a:pPr algn="r" rtl="1" eaLnBrk="1" hangingPunct="1">
              <a:lnSpc>
                <a:spcPct val="90000"/>
              </a:lnSpc>
              <a:spcBef>
                <a:spcPct val="70000"/>
              </a:spcBef>
              <a:buFontTx/>
              <a:buNone/>
            </a:pPr>
            <a:endParaRPr lang="fa-IR" sz="1800" smtClean="0">
              <a:cs typeface="Zar" pitchFamily="2" charset="-78"/>
            </a:endParaRPr>
          </a:p>
          <a:p>
            <a:pPr algn="r" rtl="1" eaLnBrk="1" hangingPunct="1">
              <a:lnSpc>
                <a:spcPct val="90000"/>
              </a:lnSpc>
              <a:spcBef>
                <a:spcPct val="70000"/>
              </a:spcBef>
              <a:buFontTx/>
              <a:buNone/>
            </a:pPr>
            <a:endParaRPr lang="fa-IR" sz="1800" smtClean="0">
              <a:cs typeface="Zar" pitchFamily="2" charset="-78"/>
            </a:endParaRPr>
          </a:p>
          <a:p>
            <a:pPr algn="r" rtl="1" eaLnBrk="1" hangingPunct="1">
              <a:lnSpc>
                <a:spcPct val="90000"/>
              </a:lnSpc>
              <a:spcBef>
                <a:spcPct val="70000"/>
              </a:spcBef>
              <a:buFontTx/>
              <a:buNone/>
            </a:pPr>
            <a:endParaRPr lang="fa-IR" sz="1800" smtClean="0">
              <a:cs typeface="Zar" pitchFamily="2" charset="-78"/>
            </a:endParaRPr>
          </a:p>
          <a:p>
            <a:pPr algn="r" rtl="1" eaLnBrk="1" hangingPunct="1">
              <a:spcBef>
                <a:spcPct val="50000"/>
              </a:spcBef>
            </a:pPr>
            <a:r>
              <a:rPr lang="fa-IR" sz="2000" b="1" smtClean="0">
                <a:cs typeface="Zar" pitchFamily="2" charset="-78"/>
              </a:rPr>
              <a:t>با ورود منواكسيدكربن به ريه‌ها , منواكسيدكربن جايگزين اكسيژن شده و با هموگلوبين خون تركيب قوي كربوكسي ‌هموگلوبين را بوجود مي‌آورد و از انتقال و رسيدن اكسيژن به بافتها جلوگيري مي‌كند.</a:t>
            </a:r>
            <a:endParaRPr lang="fi-FI" sz="2000" smtClean="0">
              <a:latin typeface="Nazanin" pitchFamily="2" charset="-78"/>
              <a:cs typeface="Zar" pitchFamily="2" charset="-78"/>
            </a:endParaRPr>
          </a:p>
        </p:txBody>
      </p:sp>
      <p:pic>
        <p:nvPicPr>
          <p:cNvPr id="39940" name="Picture 4" descr="lngO2hrt"/>
          <p:cNvPicPr>
            <a:picLocks noGrp="1" noChangeAspect="1" noChangeArrowheads="1" noCrop="1"/>
          </p:cNvPicPr>
          <p:nvPr>
            <p:ph sz="quarter" idx="2"/>
          </p:nvPr>
        </p:nvPicPr>
        <p:blipFill>
          <a:blip r:embed="rId2" cstate="print"/>
          <a:srcRect/>
          <a:stretch>
            <a:fillRect/>
          </a:stretch>
        </p:blipFill>
        <p:spPr>
          <a:xfrm>
            <a:off x="323850" y="1196975"/>
            <a:ext cx="3455988" cy="2179638"/>
          </a:xfrm>
          <a:noFill/>
        </p:spPr>
      </p:pic>
      <p:pic>
        <p:nvPicPr>
          <p:cNvPr id="39941" name="Picture 5" descr="lngcohrt3"/>
          <p:cNvPicPr>
            <a:picLocks noGrp="1" noChangeAspect="1" noChangeArrowheads="1" noCrop="1"/>
          </p:cNvPicPr>
          <p:nvPr>
            <p:ph sz="quarter" idx="3"/>
          </p:nvPr>
        </p:nvPicPr>
        <p:blipFill>
          <a:blip r:embed="rId3" cstate="print"/>
          <a:srcRect/>
          <a:stretch>
            <a:fillRect/>
          </a:stretch>
        </p:blipFill>
        <p:spPr>
          <a:xfrm>
            <a:off x="323850" y="3789363"/>
            <a:ext cx="3455988" cy="2179637"/>
          </a:xfrm>
          <a:noFill/>
        </p:spPr>
      </p:pic>
      <p:pic>
        <p:nvPicPr>
          <p:cNvPr id="39942" name="Picture 6" descr="hb1"/>
          <p:cNvPicPr>
            <a:picLocks noChangeAspect="1" noChangeArrowheads="1" noCrop="1"/>
          </p:cNvPicPr>
          <p:nvPr/>
        </p:nvPicPr>
        <p:blipFill>
          <a:blip r:embed="rId4" cstate="print"/>
          <a:srcRect/>
          <a:stretch>
            <a:fillRect/>
          </a:stretch>
        </p:blipFill>
        <p:spPr bwMode="auto">
          <a:xfrm>
            <a:off x="3995738" y="1989138"/>
            <a:ext cx="1655762" cy="1325562"/>
          </a:xfrm>
          <a:prstGeom prst="rect">
            <a:avLst/>
          </a:prstGeom>
          <a:noFill/>
          <a:ln w="9525">
            <a:noFill/>
            <a:miter lim="800000"/>
            <a:headEnd/>
            <a:tailEnd/>
          </a:ln>
        </p:spPr>
      </p:pic>
      <p:pic>
        <p:nvPicPr>
          <p:cNvPr id="39943" name="Picture 7" descr="HBCO1"/>
          <p:cNvPicPr>
            <a:picLocks noChangeAspect="1" noChangeArrowheads="1" noCrop="1"/>
          </p:cNvPicPr>
          <p:nvPr/>
        </p:nvPicPr>
        <p:blipFill>
          <a:blip r:embed="rId5" cstate="print"/>
          <a:srcRect/>
          <a:stretch>
            <a:fillRect/>
          </a:stretch>
        </p:blipFill>
        <p:spPr bwMode="auto">
          <a:xfrm>
            <a:off x="3995738" y="5013325"/>
            <a:ext cx="1728787" cy="138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381000"/>
            <a:ext cx="9144000" cy="5184775"/>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50000"/>
              </a:spcBef>
              <a:spcAft>
                <a:spcPts val="0"/>
              </a:spcAft>
              <a:buClrTx/>
              <a:buSzTx/>
              <a:buFontTx/>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نصب روبرو به چند دليل ايراد دارد :</a:t>
            </a:r>
          </a:p>
          <a:p>
            <a:pPr marL="0" marR="0" lvl="0" indent="0" algn="r" defTabSz="914400" rtl="1" eaLnBrk="1" fontAlgn="auto" latinLnBrk="0" hangingPunct="1">
              <a:lnSpc>
                <a:spcPct val="12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تفاوت ارتفاع دو دودكش مي تواند موجب برگشت جريان شود .</a:t>
            </a:r>
          </a:p>
          <a:p>
            <a:pPr marL="0" marR="0" lvl="0" indent="0" algn="r" defTabSz="914400" rtl="1" eaLnBrk="1" fontAlgn="auto" latinLnBrk="0" hangingPunct="1">
              <a:lnSpc>
                <a:spcPct val="12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پنجره به خروجي دودكش نزديك است  كه علاوه بر امكان ورود دود به داخل ، در هنگام باز بودن پنجره امكان ايجاد فشار منفي حول دستگاه وجود دارد .</a:t>
            </a:r>
          </a:p>
          <a:p>
            <a:pPr marL="0" marR="0" lvl="0" indent="0" algn="r" defTabSz="914400" rtl="1" eaLnBrk="1" fontAlgn="auto" latinLnBrk="0" hangingPunct="1">
              <a:lnSpc>
                <a:spcPct val="12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در صورت وزش باد از راست به چپ بدليل ايجاد ناحية پر فشار امكان برگشت جريان و يا ايجاد سكون در دود كش وجود دارد .</a:t>
            </a:r>
          </a:p>
          <a:p>
            <a:pPr marL="0" marR="0" lvl="0" indent="0" algn="r" defTabSz="914400" rtl="1" eaLnBrk="1" fontAlgn="auto" latinLnBrk="0" hangingPunct="1">
              <a:lnSpc>
                <a:spcPct val="120000"/>
              </a:lnSpc>
              <a:spcBef>
                <a:spcPct val="50000"/>
              </a:spcBef>
              <a:spcAft>
                <a:spcPts val="0"/>
              </a:spcAft>
              <a:buClrTx/>
              <a:buSzTx/>
              <a:buFont typeface="Arial" pitchFamily="34" charset="0"/>
              <a:buNone/>
              <a:tabLst/>
              <a:defRPr/>
            </a:pPr>
            <a:r>
              <a:rPr kumimoji="0" lang="fa-IR" b="1" i="0" u="none" strike="noStrike" kern="1200" cap="none" spc="0" normalizeH="0" baseline="0" noProof="0" dirty="0" smtClean="0">
                <a:ln>
                  <a:noFill/>
                </a:ln>
                <a:effectLst/>
                <a:uLnTx/>
                <a:uFillTx/>
                <a:latin typeface="Tahoma" pitchFamily="34" charset="0"/>
                <a:cs typeface="Tahoma" pitchFamily="34" charset="0"/>
              </a:rPr>
              <a:t>در صورت وزش باد از چپ به راست بدليل اغتشاش و چرخش جريان و ايجاد ناحية كم فشار باز هم خروج دود به راحتي انجام نمي پذيرد .</a:t>
            </a:r>
          </a:p>
          <a:p>
            <a:pPr marL="0" marR="0" lvl="0" indent="0" algn="r" defTabSz="914400" rtl="1"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1"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smtClean="0">
              <a:ln>
                <a:noFill/>
              </a:ln>
              <a:effectLst/>
              <a:uLnTx/>
              <a:uFillTx/>
              <a:latin typeface="Tahoma" pitchFamily="34" charset="0"/>
              <a:cs typeface="Tahoma" pitchFamily="34" charset="0"/>
            </a:endParaRPr>
          </a:p>
          <a:p>
            <a:pPr marL="0" marR="0" lvl="0" indent="0" algn="r" defTabSz="914400" rtl="1" eaLnBrk="1" fontAlgn="auto" latinLnBrk="0" hangingPunct="1">
              <a:lnSpc>
                <a:spcPct val="120000"/>
              </a:lnSpc>
              <a:spcBef>
                <a:spcPct val="50000"/>
              </a:spcBef>
              <a:spcAft>
                <a:spcPts val="0"/>
              </a:spcAft>
              <a:buClrTx/>
              <a:buSzTx/>
              <a:buFontTx/>
              <a:buNone/>
              <a:tabLst/>
              <a:defRPr/>
            </a:pPr>
            <a:endParaRPr kumimoji="0" lang="fa-IR" b="1" i="0" u="none" strike="noStrike" kern="1200" cap="none" spc="0" normalizeH="0" baseline="0" noProof="0" dirty="0">
              <a:ln>
                <a:noFill/>
              </a:ln>
              <a:effectLst/>
              <a:uLnTx/>
              <a:uFillTx/>
              <a:latin typeface="Tahoma" pitchFamily="34" charset="0"/>
              <a:cs typeface="Tahoma" pitchFamily="34" charset="0"/>
            </a:endParaRPr>
          </a:p>
        </p:txBody>
      </p:sp>
      <p:pic>
        <p:nvPicPr>
          <p:cNvPr id="4" name="Picture 4"/>
          <p:cNvPicPr>
            <a:picLocks noChangeAspect="1" noChangeArrowheads="1"/>
          </p:cNvPicPr>
          <p:nvPr/>
        </p:nvPicPr>
        <p:blipFill>
          <a:blip r:embed="rId2" cstate="print"/>
          <a:srcRect/>
          <a:stretch>
            <a:fillRect/>
          </a:stretch>
        </p:blipFill>
        <p:spPr>
          <a:xfrm>
            <a:off x="609600" y="3802873"/>
            <a:ext cx="3987800" cy="3055127"/>
          </a:xfrm>
          <a:prstGeom prst="rect">
            <a:avLst/>
          </a:prstGeom>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68313" y="1484313"/>
            <a:ext cx="7848600" cy="4897437"/>
          </a:xfrm>
        </p:spPr>
        <p:txBody>
          <a:bodyPr/>
          <a:lstStyle/>
          <a:p>
            <a:pPr algn="r" eaLnBrk="1" hangingPunct="1">
              <a:spcBef>
                <a:spcPct val="30000"/>
              </a:spcBef>
            </a:pPr>
            <a:r>
              <a:rPr lang="ar-SA" sz="2400" b="1" smtClean="0">
                <a:cs typeface="Zar" pitchFamily="2" charset="-78"/>
              </a:rPr>
              <a:t>احساس فشار در سر</a:t>
            </a:r>
          </a:p>
          <a:p>
            <a:pPr algn="r" eaLnBrk="1" hangingPunct="1">
              <a:spcBef>
                <a:spcPct val="30000"/>
              </a:spcBef>
            </a:pPr>
            <a:r>
              <a:rPr lang="ar-SA" sz="2400" b="1" smtClean="0">
                <a:cs typeface="Zar" pitchFamily="2" charset="-78"/>
              </a:rPr>
              <a:t>سوزش در چشم</a:t>
            </a:r>
          </a:p>
          <a:p>
            <a:pPr algn="r" eaLnBrk="1" hangingPunct="1">
              <a:spcBef>
                <a:spcPct val="30000"/>
              </a:spcBef>
            </a:pPr>
            <a:r>
              <a:rPr lang="ar-SA" sz="2400" b="1" smtClean="0">
                <a:cs typeface="Zar" pitchFamily="2" charset="-78"/>
              </a:rPr>
              <a:t>ضربان نامنظم</a:t>
            </a:r>
            <a:r>
              <a:rPr lang="fa-IR" sz="2400" b="1" smtClean="0">
                <a:cs typeface="Zar" pitchFamily="2" charset="-78"/>
              </a:rPr>
              <a:t> قلب</a:t>
            </a:r>
          </a:p>
          <a:p>
            <a:pPr algn="r" eaLnBrk="1" hangingPunct="1">
              <a:spcBef>
                <a:spcPct val="30000"/>
              </a:spcBef>
            </a:pPr>
            <a:r>
              <a:rPr lang="ar-SA" sz="2400" b="1" smtClean="0">
                <a:cs typeface="Zar" pitchFamily="2" charset="-78"/>
              </a:rPr>
              <a:t>سرخ شدن لبها</a:t>
            </a:r>
          </a:p>
          <a:p>
            <a:pPr algn="r" eaLnBrk="1" hangingPunct="1">
              <a:spcBef>
                <a:spcPct val="30000"/>
              </a:spcBef>
            </a:pPr>
            <a:r>
              <a:rPr lang="ar-SA" sz="2400" b="1" smtClean="0">
                <a:cs typeface="Zar" pitchFamily="2" charset="-78"/>
              </a:rPr>
              <a:t>بزرگ شدن مردمك چشم</a:t>
            </a:r>
          </a:p>
          <a:p>
            <a:pPr algn="r" eaLnBrk="1" hangingPunct="1">
              <a:spcBef>
                <a:spcPct val="30000"/>
              </a:spcBef>
            </a:pPr>
            <a:r>
              <a:rPr lang="ar-SA" sz="2400" b="1" smtClean="0">
                <a:cs typeface="Zar" pitchFamily="2" charset="-78"/>
              </a:rPr>
              <a:t>احساس گيجي و سردرگمي و عدم تشخيص آشكار</a:t>
            </a:r>
          </a:p>
          <a:p>
            <a:pPr algn="r" eaLnBrk="1" hangingPunct="1">
              <a:spcBef>
                <a:spcPct val="30000"/>
              </a:spcBef>
            </a:pPr>
            <a:r>
              <a:rPr lang="ar-SA" sz="2400" b="1" smtClean="0">
                <a:cs typeface="Zar" pitchFamily="2" charset="-78"/>
              </a:rPr>
              <a:t>ضعف , كسالت و خواب آلودگي</a:t>
            </a:r>
          </a:p>
          <a:p>
            <a:pPr algn="r" eaLnBrk="1" hangingPunct="1">
              <a:spcBef>
                <a:spcPct val="30000"/>
              </a:spcBef>
            </a:pPr>
            <a:r>
              <a:rPr lang="ar-SA" sz="2400" b="1" smtClean="0">
                <a:cs typeface="Zar" pitchFamily="2" charset="-78"/>
              </a:rPr>
              <a:t>حالت تهوع و استفراغ</a:t>
            </a:r>
          </a:p>
          <a:p>
            <a:pPr algn="r" eaLnBrk="1" hangingPunct="1">
              <a:spcBef>
                <a:spcPct val="30000"/>
              </a:spcBef>
            </a:pPr>
            <a:r>
              <a:rPr lang="ar-SA" sz="2400" b="1" smtClean="0">
                <a:cs typeface="Zar" pitchFamily="2" charset="-78"/>
              </a:rPr>
              <a:t>تشنج</a:t>
            </a:r>
          </a:p>
          <a:p>
            <a:pPr algn="r" eaLnBrk="1" hangingPunct="1">
              <a:spcBef>
                <a:spcPct val="30000"/>
              </a:spcBef>
            </a:pPr>
            <a:r>
              <a:rPr lang="ar-SA" sz="2400" b="1" smtClean="0">
                <a:cs typeface="Zar" pitchFamily="2" charset="-78"/>
              </a:rPr>
              <a:t>كما</a:t>
            </a:r>
            <a:endParaRPr lang="fi-FI" sz="2400" b="1" smtClean="0">
              <a:cs typeface="Zar" pitchFamily="2" charset="-78"/>
            </a:endParaRPr>
          </a:p>
        </p:txBody>
      </p:sp>
      <p:sp>
        <p:nvSpPr>
          <p:cNvPr id="40962" name="Rectangle 2"/>
          <p:cNvSpPr>
            <a:spLocks noGrp="1" noChangeArrowheads="1"/>
          </p:cNvSpPr>
          <p:nvPr>
            <p:ph type="title"/>
          </p:nvPr>
        </p:nvSpPr>
        <p:spPr>
          <a:xfrm>
            <a:off x="685800" y="609600"/>
            <a:ext cx="7772400" cy="676275"/>
          </a:xfrm>
        </p:spPr>
        <p:txBody>
          <a:bodyPr>
            <a:normAutofit fontScale="90000"/>
          </a:bodyPr>
          <a:lstStyle/>
          <a:p>
            <a:pPr algn="r" eaLnBrk="1" hangingPunct="1"/>
            <a:r>
              <a:rPr lang="ar-SA" sz="3200" b="1" dirty="0" smtClean="0">
                <a:solidFill>
                  <a:schemeClr val="tx1"/>
                </a:solidFill>
                <a:cs typeface="Titr" pitchFamily="2" charset="-78"/>
              </a:rPr>
              <a:t>علائم هشداردهنده ناشي از مسموميت منو</a:t>
            </a:r>
            <a:r>
              <a:rPr lang="fa-IR" sz="3200" b="1" dirty="0" smtClean="0">
                <a:solidFill>
                  <a:schemeClr val="tx1"/>
                </a:solidFill>
                <a:cs typeface="Titr" pitchFamily="2" charset="-78"/>
              </a:rPr>
              <a:t>ا</a:t>
            </a:r>
            <a:r>
              <a:rPr lang="ar-SA" sz="3200" b="1" dirty="0" smtClean="0">
                <a:solidFill>
                  <a:schemeClr val="tx1"/>
                </a:solidFill>
                <a:cs typeface="Titr" pitchFamily="2" charset="-78"/>
              </a:rPr>
              <a:t>كسيدكربن</a:t>
            </a:r>
            <a:r>
              <a:rPr lang="ar-SA" dirty="0" smtClean="0">
                <a:solidFill>
                  <a:schemeClr val="tx1"/>
                </a:solidFill>
              </a:rPr>
              <a:t> </a:t>
            </a:r>
            <a:endParaRPr lang="fi-FI" dirty="0" smtClean="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57200" y="457200"/>
            <a:ext cx="8229600" cy="1371600"/>
          </a:xfrm>
          <a:prstGeom prst="rect">
            <a:avLst/>
          </a:prstGeom>
          <a:noFill/>
          <a:ln w="9525">
            <a:noFill/>
            <a:miter lim="800000"/>
            <a:headEnd/>
            <a:tailEnd/>
          </a:ln>
        </p:spPr>
        <p:txBody>
          <a:bodyPr anchor="ctr"/>
          <a:lstStyle/>
          <a:p>
            <a:pPr algn="r" rtl="1"/>
            <a:r>
              <a:rPr lang="fi-FI" sz="4400">
                <a:solidFill>
                  <a:schemeClr val="tx2"/>
                </a:solidFill>
              </a:rPr>
              <a:t>	</a:t>
            </a:r>
          </a:p>
        </p:txBody>
      </p:sp>
      <p:graphicFrame>
        <p:nvGraphicFramePr>
          <p:cNvPr id="76803" name="Group 3"/>
          <p:cNvGraphicFramePr>
            <a:graphicFrameLocks noGrp="1"/>
          </p:cNvGraphicFramePr>
          <p:nvPr/>
        </p:nvGraphicFramePr>
        <p:xfrm>
          <a:off x="4427538" y="1412875"/>
          <a:ext cx="4394200" cy="4439040"/>
        </p:xfrm>
        <a:graphic>
          <a:graphicData uri="http://schemas.openxmlformats.org/drawingml/2006/table">
            <a:tbl>
              <a:tblPr rtl="1"/>
              <a:tblGrid>
                <a:gridCol w="1116013"/>
                <a:gridCol w="1119187"/>
                <a:gridCol w="2159000"/>
              </a:tblGrid>
              <a:tr h="2476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bg2"/>
                          </a:solidFill>
                          <a:effectLst/>
                          <a:latin typeface="Times New Roman" pitchFamily="18" charset="0"/>
                          <a:cs typeface="Titr" pitchFamily="2" charset="-78"/>
                        </a:rPr>
                        <a:t>مقدار (</a:t>
                      </a:r>
                      <a:r>
                        <a:rPr kumimoji="0" lang="fi-FI" sz="1400" b="1" i="0" u="none" strike="noStrike" cap="none" normalizeH="0" baseline="0" smtClean="0">
                          <a:ln>
                            <a:noFill/>
                          </a:ln>
                          <a:solidFill>
                            <a:schemeClr val="bg2"/>
                          </a:solidFill>
                          <a:effectLst/>
                          <a:latin typeface="Times New Roman" pitchFamily="18" charset="0"/>
                          <a:cs typeface="Titr" pitchFamily="2" charset="-78"/>
                        </a:rPr>
                        <a:t>PPM</a:t>
                      </a:r>
                      <a:r>
                        <a:rPr kumimoji="0" lang="fa-IR" sz="1400" b="1" i="0" u="none" strike="noStrike" cap="none" normalizeH="0" baseline="0" smtClean="0">
                          <a:ln>
                            <a:noFill/>
                          </a:ln>
                          <a:solidFill>
                            <a:schemeClr val="bg2"/>
                          </a:solidFill>
                          <a:effectLst/>
                          <a:latin typeface="Times New Roman" pitchFamily="18" charset="0"/>
                          <a:cs typeface="Titr" pitchFamily="2" charset="-78"/>
                        </a:rPr>
                        <a:t>) </a:t>
                      </a:r>
                      <a:endParaRPr kumimoji="0" lang="fi-FI" sz="1400" b="1" i="0" u="none" strike="noStrike" cap="none" normalizeH="0" baseline="0" smtClean="0">
                        <a:ln>
                          <a:noFill/>
                        </a:ln>
                        <a:solidFill>
                          <a:schemeClr val="bg2"/>
                        </a:solidFill>
                        <a:effectLst/>
                        <a:latin typeface="Times New Roman" pitchFamily="18" charset="0"/>
                        <a:cs typeface="Titr"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bg2"/>
                          </a:solidFill>
                          <a:effectLst/>
                          <a:latin typeface="Times New Roman" pitchFamily="18" charset="0"/>
                          <a:cs typeface="Titr" pitchFamily="2" charset="-78"/>
                        </a:rPr>
                        <a:t>مدت تماس </a:t>
                      </a:r>
                      <a:endParaRPr kumimoji="0" lang="fi-FI" sz="1400" b="1" i="0" u="none" strike="noStrike" cap="none" normalizeH="0" baseline="0" smtClean="0">
                        <a:ln>
                          <a:noFill/>
                        </a:ln>
                        <a:solidFill>
                          <a:schemeClr val="bg2"/>
                        </a:solidFill>
                        <a:effectLst/>
                        <a:latin typeface="Times New Roman" pitchFamily="18" charset="0"/>
                        <a:cs typeface="Titr"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bg2"/>
                          </a:solidFill>
                          <a:effectLst/>
                          <a:latin typeface="Times New Roman" pitchFamily="18" charset="0"/>
                          <a:cs typeface="Titr" pitchFamily="2" charset="-78"/>
                        </a:rPr>
                        <a:t>اثرات </a:t>
                      </a:r>
                      <a:endParaRPr kumimoji="0" lang="fi-FI" sz="1400" b="1" i="0" u="none" strike="noStrike" cap="none" normalizeH="0" baseline="0" smtClean="0">
                        <a:ln>
                          <a:noFill/>
                        </a:ln>
                        <a:solidFill>
                          <a:schemeClr val="bg2"/>
                        </a:solidFill>
                        <a:effectLst/>
                        <a:latin typeface="Times New Roman" pitchFamily="18" charset="0"/>
                        <a:cs typeface="Titr"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cs typeface="Traffic" pitchFamily="2" charset="-78"/>
                        </a:rPr>
                        <a:t>9</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نا محدود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حد استاندارد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rowSpan="3">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cs typeface="Traffic" pitchFamily="2" charset="-78"/>
                        </a:rPr>
                        <a:t>50</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در 50 دقيقه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تغيير در ديد و شفافيت نسبي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8 تا 12 ساعت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اختلالات عصبي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6 هفته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تغييردر ساختارقلب و مغز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cs typeface="Traffic" pitchFamily="2" charset="-78"/>
                        </a:rPr>
                        <a:t>200</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2تا 3 ساعت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سردرد خفيف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cs typeface="Traffic" pitchFamily="2" charset="-78"/>
                        </a:rPr>
                        <a:t>400</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2تا 3 ساعت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سردرد كلي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cs typeface="Traffic" pitchFamily="2" charset="-78"/>
                        </a:rPr>
                        <a:t>800</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در 45 دقيقه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تهوع و تشنج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2تا 3 ساعت</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بيهوشي و مرگ</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cs typeface="Traffic" pitchFamily="2" charset="-78"/>
                        </a:rPr>
                        <a:t>1600</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20 دقيقه</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سردرد </a:t>
                      </a:r>
                      <a:r>
                        <a:rPr kumimoji="0" lang="en-US" sz="1200" b="1" i="0" u="none" strike="noStrike" cap="none" normalizeH="0" baseline="0" smtClean="0">
                          <a:ln>
                            <a:noFill/>
                          </a:ln>
                          <a:solidFill>
                            <a:schemeClr val="tx1"/>
                          </a:solidFill>
                          <a:effectLst/>
                          <a:latin typeface="Times New Roman" pitchFamily="18" charset="0"/>
                          <a:cs typeface="Traffic" pitchFamily="2" charset="-78"/>
                        </a:rPr>
                        <a:t>,</a:t>
                      </a:r>
                      <a:r>
                        <a:rPr kumimoji="0" lang="fa-IR" sz="1200" b="1" i="0" u="none" strike="noStrike" cap="none" normalizeH="0" baseline="0" smtClean="0">
                          <a:ln>
                            <a:noFill/>
                          </a:ln>
                          <a:solidFill>
                            <a:schemeClr val="tx1"/>
                          </a:solidFill>
                          <a:effectLst/>
                          <a:latin typeface="Times New Roman" pitchFamily="18" charset="0"/>
                          <a:cs typeface="Traffic" pitchFamily="2" charset="-78"/>
                        </a:rPr>
                        <a:t> سرگيجه و تهوع</a:t>
                      </a:r>
                      <a:endParaRPr kumimoji="0" lang="en-US"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1 ساعت</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مرگ</a:t>
                      </a:r>
                      <a:endParaRPr kumimoji="0" lang="en-US"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cs typeface="Traffic" pitchFamily="2" charset="-78"/>
                        </a:rPr>
                        <a:t>3200</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5 تا 10 دقيقه</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سردرد </a:t>
                      </a:r>
                      <a:r>
                        <a:rPr kumimoji="0" lang="en-US" sz="1200" b="1" i="0" u="none" strike="noStrike" cap="none" normalizeH="0" baseline="0" smtClean="0">
                          <a:ln>
                            <a:noFill/>
                          </a:ln>
                          <a:solidFill>
                            <a:schemeClr val="tx1"/>
                          </a:solidFill>
                          <a:effectLst/>
                          <a:latin typeface="Times New Roman" pitchFamily="18" charset="0"/>
                          <a:cs typeface="Traffic" pitchFamily="2" charset="-78"/>
                        </a:rPr>
                        <a:t>,</a:t>
                      </a:r>
                      <a:r>
                        <a:rPr kumimoji="0" lang="fa-IR" sz="1200" b="1" i="0" u="none" strike="noStrike" cap="none" normalizeH="0" baseline="0" smtClean="0">
                          <a:ln>
                            <a:noFill/>
                          </a:ln>
                          <a:solidFill>
                            <a:schemeClr val="tx1"/>
                          </a:solidFill>
                          <a:effectLst/>
                          <a:latin typeface="Times New Roman" pitchFamily="18" charset="0"/>
                          <a:cs typeface="Traffic" pitchFamily="2" charset="-78"/>
                        </a:rPr>
                        <a:t> سرگيجه و تهوع</a:t>
                      </a:r>
                      <a:endParaRPr kumimoji="0" lang="en-US"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30 دقيقه</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مرگ</a:t>
                      </a:r>
                      <a:endParaRPr kumimoji="0" lang="en-US"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row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cs typeface="Traffic" pitchFamily="2" charset="-78"/>
                        </a:rPr>
                        <a:t>6400</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1 تا 2 دقيقه</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سردرد </a:t>
                      </a:r>
                      <a:r>
                        <a:rPr kumimoji="0" lang="en-US" sz="1200" b="1" i="0" u="none" strike="noStrike" cap="none" normalizeH="0" baseline="0" smtClean="0">
                          <a:ln>
                            <a:noFill/>
                          </a:ln>
                          <a:solidFill>
                            <a:schemeClr val="tx1"/>
                          </a:solidFill>
                          <a:effectLst/>
                          <a:latin typeface="Times New Roman" pitchFamily="18" charset="0"/>
                          <a:cs typeface="Traffic" pitchFamily="2" charset="-78"/>
                        </a:rPr>
                        <a:t>,</a:t>
                      </a:r>
                      <a:r>
                        <a:rPr kumimoji="0" lang="fa-IR" sz="1200" b="1" i="0" u="none" strike="noStrike" cap="none" normalizeH="0" baseline="0" smtClean="0">
                          <a:ln>
                            <a:noFill/>
                          </a:ln>
                          <a:solidFill>
                            <a:schemeClr val="tx1"/>
                          </a:solidFill>
                          <a:effectLst/>
                          <a:latin typeface="Times New Roman" pitchFamily="18" charset="0"/>
                          <a:cs typeface="Traffic" pitchFamily="2" charset="-78"/>
                        </a:rPr>
                        <a:t> سرگيجه و تهوع</a:t>
                      </a:r>
                      <a:endParaRPr kumimoji="0" lang="en-US"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10 تا 15 دقيقه</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fa-IR" sz="1200" b="1" i="0" u="none" strike="noStrike" cap="none" normalizeH="0" baseline="0" smtClean="0">
                          <a:ln>
                            <a:noFill/>
                          </a:ln>
                          <a:solidFill>
                            <a:schemeClr val="tx1"/>
                          </a:solidFill>
                          <a:effectLst/>
                          <a:latin typeface="Times New Roman" pitchFamily="18" charset="0"/>
                          <a:cs typeface="Traffic" pitchFamily="2" charset="-78"/>
                        </a:rPr>
                        <a:t>مرگ</a:t>
                      </a:r>
                      <a:endParaRPr kumimoji="0" lang="en-US"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47" name="Rectangle 63"/>
          <p:cNvSpPr>
            <a:spLocks noChangeArrowheads="1"/>
          </p:cNvSpPr>
          <p:nvPr/>
        </p:nvSpPr>
        <p:spPr bwMode="auto">
          <a:xfrm>
            <a:off x="5973446" y="906741"/>
            <a:ext cx="2133918" cy="369332"/>
          </a:xfrm>
          <a:prstGeom prst="rect">
            <a:avLst/>
          </a:prstGeom>
          <a:noFill/>
          <a:ln w="9525">
            <a:noFill/>
            <a:miter lim="800000"/>
            <a:headEnd/>
            <a:tailEnd/>
          </a:ln>
        </p:spPr>
        <p:txBody>
          <a:bodyPr wrap="none" anchor="ctr">
            <a:spAutoFit/>
          </a:bodyPr>
          <a:lstStyle/>
          <a:p>
            <a:pPr algn="r" rtl="1"/>
            <a:r>
              <a:rPr lang="ar-SA" sz="1800" b="1">
                <a:latin typeface="Arial" charset="0"/>
                <a:cs typeface="Zar" pitchFamily="2" charset="-78"/>
              </a:rPr>
              <a:t>اثرات </a:t>
            </a:r>
            <a:r>
              <a:rPr lang="fa-IR" sz="1800" b="1">
                <a:latin typeface="Arial" charset="0"/>
                <a:cs typeface="Zar" pitchFamily="2" charset="-78"/>
              </a:rPr>
              <a:t>افزايش</a:t>
            </a:r>
            <a:r>
              <a:rPr lang="ar-SA" sz="1800" b="1">
                <a:latin typeface="Arial" charset="0"/>
                <a:cs typeface="Zar" pitchFamily="2" charset="-78"/>
              </a:rPr>
              <a:t> منو</a:t>
            </a:r>
            <a:r>
              <a:rPr lang="fa-IR" sz="1800" b="1">
                <a:latin typeface="Arial" charset="0"/>
                <a:cs typeface="Zar" pitchFamily="2" charset="-78"/>
              </a:rPr>
              <a:t>ا</a:t>
            </a:r>
            <a:r>
              <a:rPr lang="ar-SA" sz="1800" b="1">
                <a:latin typeface="Arial" charset="0"/>
                <a:cs typeface="Zar" pitchFamily="2" charset="-78"/>
              </a:rPr>
              <a:t>كسيدكربن</a:t>
            </a:r>
            <a:r>
              <a:rPr lang="en-US" sz="1800" b="1">
                <a:latin typeface="Arial" charset="0"/>
                <a:cs typeface="Zar" pitchFamily="2" charset="-78"/>
              </a:rPr>
              <a:t> </a:t>
            </a:r>
          </a:p>
        </p:txBody>
      </p:sp>
      <p:graphicFrame>
        <p:nvGraphicFramePr>
          <p:cNvPr id="76864" name="Group 64"/>
          <p:cNvGraphicFramePr>
            <a:graphicFrameLocks noGrp="1"/>
          </p:cNvGraphicFramePr>
          <p:nvPr/>
        </p:nvGraphicFramePr>
        <p:xfrm>
          <a:off x="250825" y="1412875"/>
          <a:ext cx="3816350" cy="1941200"/>
        </p:xfrm>
        <a:graphic>
          <a:graphicData uri="http://schemas.openxmlformats.org/drawingml/2006/table">
            <a:tbl>
              <a:tblPr rtl="1"/>
              <a:tblGrid>
                <a:gridCol w="957262"/>
                <a:gridCol w="2859088"/>
              </a:tblGrid>
              <a:tr h="406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fi-FI" sz="1400" b="1" i="0" u="none" strike="noStrike" cap="none" normalizeH="0" baseline="0" smtClean="0">
                          <a:ln>
                            <a:noFill/>
                          </a:ln>
                          <a:solidFill>
                            <a:schemeClr val="tx1"/>
                          </a:solidFill>
                          <a:effectLst/>
                          <a:latin typeface="Times New Roman" pitchFamily="18" charset="0"/>
                          <a:cs typeface="Titr" pitchFamily="2" charset="-78"/>
                        </a:rPr>
                        <a:t>COHb</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bg2"/>
                          </a:solidFill>
                          <a:effectLst/>
                          <a:latin typeface="Times New Roman" pitchFamily="18" charset="0"/>
                          <a:cs typeface="Titr" pitchFamily="2" charset="-78"/>
                        </a:rPr>
                        <a:t> اثرات </a:t>
                      </a:r>
                      <a:endParaRPr kumimoji="0" lang="fi-FI" sz="1400" b="1" i="0" u="none" strike="noStrike" cap="none" normalizeH="0" baseline="0" smtClean="0">
                        <a:ln>
                          <a:noFill/>
                        </a:ln>
                        <a:solidFill>
                          <a:schemeClr val="bg2"/>
                        </a:solidFill>
                        <a:effectLst/>
                        <a:latin typeface="Times New Roman" pitchFamily="18" charset="0"/>
                        <a:cs typeface="Titr"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raffic" pitchFamily="2" charset="-78"/>
                        </a:rPr>
                        <a:t>1  &gt; </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بدون اثر محسوس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raffic" pitchFamily="2" charset="-78"/>
                        </a:rPr>
                        <a:t> 2 ـ 1 </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بعضي شواهد در رفتار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raffic" pitchFamily="2" charset="-78"/>
                        </a:rPr>
                        <a:t>5 ـ 2 </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اثر روي اعصاب مركزي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raffic" pitchFamily="2" charset="-78"/>
                        </a:rPr>
                        <a:t>10 ـ 5 </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عدم تشخيص روشن </a:t>
                      </a:r>
                      <a:r>
                        <a:rPr kumimoji="0" lang="fa-IR" sz="1200" b="1" i="0" u="none" strike="noStrike" cap="none" normalizeH="0" baseline="0" smtClean="0">
                          <a:ln>
                            <a:noFill/>
                          </a:ln>
                          <a:solidFill>
                            <a:schemeClr val="tx1"/>
                          </a:solidFill>
                          <a:effectLst/>
                          <a:latin typeface="Times New Roman" pitchFamily="18" charset="0"/>
                          <a:cs typeface="Traffic" pitchFamily="2" charset="-78"/>
                        </a:rPr>
                        <a:t>در</a:t>
                      </a:r>
                      <a:r>
                        <a:rPr kumimoji="0" lang="ar-SA" sz="1200" b="1" i="0" u="none" strike="noStrike" cap="none" normalizeH="0" baseline="0" smtClean="0">
                          <a:ln>
                            <a:noFill/>
                          </a:ln>
                          <a:solidFill>
                            <a:schemeClr val="tx1"/>
                          </a:solidFill>
                          <a:effectLst/>
                          <a:latin typeface="Times New Roman" pitchFamily="18" charset="0"/>
                          <a:cs typeface="Traffic" pitchFamily="2" charset="-78"/>
                        </a:rPr>
                        <a:t> اعمال عضلاني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raffic" pitchFamily="2" charset="-78"/>
                        </a:rPr>
                        <a:t>80 ـ 10 </a:t>
                      </a:r>
                      <a:endParaRPr kumimoji="0" lang="fi-FI" sz="14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1200" b="1" i="0" u="none" strike="noStrike" cap="none" normalizeH="0" baseline="0" smtClean="0">
                          <a:ln>
                            <a:noFill/>
                          </a:ln>
                          <a:solidFill>
                            <a:schemeClr val="tx1"/>
                          </a:solidFill>
                          <a:effectLst/>
                          <a:latin typeface="Times New Roman" pitchFamily="18" charset="0"/>
                          <a:cs typeface="Traffic" pitchFamily="2" charset="-78"/>
                        </a:rPr>
                        <a:t> سردرد شديد، خستگي، گيجي، كما و مرگ </a:t>
                      </a:r>
                      <a:endParaRPr kumimoji="0" lang="fi-FI" sz="1200" b="1" i="0" u="none" strike="noStrike" cap="none" normalizeH="0" baseline="0" smtClean="0">
                        <a:ln>
                          <a:noFill/>
                        </a:ln>
                        <a:solidFill>
                          <a:schemeClr val="tx1"/>
                        </a:solidFill>
                        <a:effectLst/>
                        <a:latin typeface="Times New Roman" pitchFamily="18" charset="0"/>
                        <a:cs typeface="Traffic" pitchFamily="2" charset="-7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71" name="Rectangle 87"/>
          <p:cNvSpPr>
            <a:spLocks noChangeArrowheads="1"/>
          </p:cNvSpPr>
          <p:nvPr/>
        </p:nvSpPr>
        <p:spPr bwMode="auto">
          <a:xfrm>
            <a:off x="1210118" y="906741"/>
            <a:ext cx="2876107" cy="369332"/>
          </a:xfrm>
          <a:prstGeom prst="rect">
            <a:avLst/>
          </a:prstGeom>
          <a:noFill/>
          <a:ln w="9525">
            <a:noFill/>
            <a:miter lim="800000"/>
            <a:headEnd/>
            <a:tailEnd/>
          </a:ln>
        </p:spPr>
        <p:txBody>
          <a:bodyPr wrap="none" anchor="ctr">
            <a:spAutoFit/>
          </a:bodyPr>
          <a:lstStyle/>
          <a:p>
            <a:pPr algn="r" rtl="1"/>
            <a:r>
              <a:rPr lang="ar-SA" sz="1800" b="1">
                <a:latin typeface="Arial" charset="0"/>
                <a:cs typeface="Zar" pitchFamily="2" charset="-78"/>
              </a:rPr>
              <a:t>اثرات افزايش كربوكسي هموگلوبين خون</a:t>
            </a:r>
            <a:r>
              <a:rPr lang="en-US" sz="1800" b="1">
                <a:latin typeface="Arial" charset="0"/>
                <a:cs typeface="Zar" pitchFamily="2" charset="-78"/>
              </a:rPr>
              <a:t> </a:t>
            </a:r>
          </a:p>
        </p:txBody>
      </p:sp>
      <p:sp>
        <p:nvSpPr>
          <p:cNvPr id="42072" name="Rectangle 88"/>
          <p:cNvSpPr>
            <a:spLocks noChangeArrowheads="1"/>
          </p:cNvSpPr>
          <p:nvPr/>
        </p:nvSpPr>
        <p:spPr bwMode="auto">
          <a:xfrm>
            <a:off x="179388" y="3330575"/>
            <a:ext cx="3889375" cy="1128713"/>
          </a:xfrm>
          <a:prstGeom prst="rect">
            <a:avLst/>
          </a:prstGeom>
          <a:noFill/>
          <a:ln w="9525">
            <a:noFill/>
            <a:miter lim="800000"/>
            <a:headEnd/>
            <a:tailEnd/>
          </a:ln>
        </p:spPr>
        <p:txBody>
          <a:bodyPr anchor="ctr">
            <a:spAutoFit/>
          </a:bodyPr>
          <a:lstStyle/>
          <a:p>
            <a:pPr algn="r" rtl="1"/>
            <a:r>
              <a:rPr lang="en-US" sz="1800" b="1">
                <a:latin typeface="Arial" charset="0"/>
                <a:cs typeface="Zar" pitchFamily="2" charset="-78"/>
              </a:rPr>
              <a:t>COHb</a:t>
            </a:r>
            <a:r>
              <a:rPr lang="fa-IR" sz="2000">
                <a:latin typeface="Arial" charset="0"/>
                <a:cs typeface="Zar" pitchFamily="2" charset="-78"/>
              </a:rPr>
              <a:t> غلظت‌  كربوكسي هموگلوبين است</a:t>
            </a:r>
            <a:r>
              <a:rPr lang="en-US" sz="2000">
                <a:latin typeface="Arial" charset="0"/>
                <a:cs typeface="Zar" pitchFamily="2" charset="-78"/>
              </a:rPr>
              <a:t> </a:t>
            </a:r>
            <a:r>
              <a:rPr lang="fa-IR" sz="2000">
                <a:latin typeface="Arial" charset="0"/>
                <a:cs typeface="Zar" pitchFamily="2" charset="-78"/>
              </a:rPr>
              <a:t>كه معمولا به صورت</a:t>
            </a:r>
            <a:r>
              <a:rPr lang="en-US" sz="2000">
                <a:latin typeface="Arial" charset="0"/>
                <a:cs typeface="Zar" pitchFamily="2" charset="-78"/>
              </a:rPr>
              <a:t> </a:t>
            </a:r>
            <a:r>
              <a:rPr lang="fa-IR" sz="2000">
                <a:latin typeface="Arial" charset="0"/>
                <a:cs typeface="Zar" pitchFamily="2" charset="-78"/>
              </a:rPr>
              <a:t>درصد نسبت به اشباع</a:t>
            </a:r>
            <a:r>
              <a:rPr lang="en-US" sz="2000">
                <a:latin typeface="Arial" charset="0"/>
                <a:cs typeface="Zar" pitchFamily="2" charset="-78"/>
              </a:rPr>
              <a:t> </a:t>
            </a:r>
            <a:r>
              <a:rPr lang="fa-IR" sz="2000">
                <a:latin typeface="Arial" charset="0"/>
                <a:cs typeface="Zar" pitchFamily="2" charset="-78"/>
              </a:rPr>
              <a:t> بيان مي‌شود.</a:t>
            </a:r>
            <a:r>
              <a:rPr lang="en-US" sz="2800">
                <a:latin typeface="Arial" charset="0"/>
                <a:cs typeface="Zar" pitchFamily="2" charset="-78"/>
              </a:rPr>
              <a:t> </a:t>
            </a:r>
            <a:endParaRPr lang="fa-IR" sz="2800">
              <a:latin typeface="Arial" charset="0"/>
              <a:cs typeface="Zar"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8915400" cy="4893647"/>
          </a:xfrm>
          <a:prstGeom prst="rect">
            <a:avLst/>
          </a:prstGeom>
          <a:noFill/>
        </p:spPr>
        <p:txBody>
          <a:bodyPr wrap="square" rtlCol="0">
            <a:spAutoFit/>
          </a:bodyPr>
          <a:lstStyle/>
          <a:p>
            <a:pPr algn="r" rtl="1"/>
            <a:r>
              <a:rPr lang="fa-IR" sz="2400" b="1" dirty="0" smtClean="0"/>
              <a:t>ضرایب اطمینان در محاسبات اتلاف حرارتی در زمستان</a:t>
            </a:r>
            <a:endParaRPr lang="fa-IR" sz="2400" dirty="0" smtClean="0"/>
          </a:p>
          <a:p>
            <a:pPr algn="r" rtl="1"/>
            <a:r>
              <a:rPr lang="fa-IR" sz="2400" dirty="0" smtClean="0"/>
              <a:t>برای جهت شمال شرق : 10%</a:t>
            </a:r>
          </a:p>
          <a:p>
            <a:pPr algn="r" rtl="1"/>
            <a:r>
              <a:rPr lang="fa-IR" sz="2400" dirty="0" smtClean="0"/>
              <a:t>برای جهت غرب : 5%</a:t>
            </a:r>
          </a:p>
          <a:p>
            <a:pPr algn="r" rtl="1"/>
            <a:r>
              <a:rPr lang="fa-IR" sz="2400" dirty="0" smtClean="0"/>
              <a:t>برای سطوح بادگیر : 5%-10%</a:t>
            </a:r>
          </a:p>
          <a:p>
            <a:pPr algn="r" rtl="1"/>
            <a:r>
              <a:rPr lang="fa-IR" sz="2400" dirty="0" smtClean="0"/>
              <a:t>برای تناوب گرمایش:</a:t>
            </a:r>
          </a:p>
          <a:p>
            <a:pPr algn="r" rtl="1"/>
            <a:r>
              <a:rPr lang="fa-IR" sz="2400" dirty="0" smtClean="0"/>
              <a:t>ساختمان هایی كه فقط در طول روز گرم می شوند : 10%-15%</a:t>
            </a:r>
          </a:p>
          <a:p>
            <a:pPr algn="r" rtl="1"/>
            <a:r>
              <a:rPr lang="fa-IR" sz="2400" dirty="0" smtClean="0"/>
              <a:t>ساختمان هایی كه در طول روز مورد استفاده قرار نمی گیرند : 25%-30%</a:t>
            </a:r>
          </a:p>
          <a:p>
            <a:pPr algn="r" rtl="1"/>
            <a:r>
              <a:rPr lang="fa-IR" sz="2400" dirty="0" smtClean="0"/>
              <a:t>ساختمان هایی با تناوب استفاده طولانی : بالاتر از 50%</a:t>
            </a:r>
          </a:p>
          <a:p>
            <a:pPr algn="r" rtl="1"/>
            <a:r>
              <a:rPr lang="fa-IR" sz="2400" dirty="0" smtClean="0"/>
              <a:t>برای ارتفاع بلند :</a:t>
            </a:r>
          </a:p>
          <a:p>
            <a:pPr algn="r" rtl="1"/>
            <a:r>
              <a:rPr lang="fa-IR" sz="2400" dirty="0" smtClean="0"/>
              <a:t>برای ارتفاع های بالاتر از 4 متر به ازای هر یك متر ارتفاع اضافی  2.5% به بار اضافه می شود. به طور مثال برای فضایی با ارتفاع 6 متر باید 5% ضریب اطمینان در نظر گرفت. </a:t>
            </a:r>
          </a:p>
          <a:p>
            <a:pPr algn="r" rtl="1"/>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4" name="Picture 2"/>
          <p:cNvPicPr>
            <a:picLocks noChangeAspect="1" noChangeArrowheads="1"/>
          </p:cNvPicPr>
          <p:nvPr/>
        </p:nvPicPr>
        <p:blipFill>
          <a:blip r:embed="rId2" cstate="print"/>
          <a:srcRect/>
          <a:stretch>
            <a:fillRect/>
          </a:stretch>
        </p:blipFill>
        <p:spPr bwMode="auto">
          <a:xfrm>
            <a:off x="2209800" y="381000"/>
            <a:ext cx="6590266" cy="44958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915400" cy="6555641"/>
          </a:xfrm>
          <a:prstGeom prst="rect">
            <a:avLst/>
          </a:prstGeom>
          <a:noFill/>
        </p:spPr>
        <p:txBody>
          <a:bodyPr wrap="square" rtlCol="0">
            <a:spAutoFit/>
          </a:bodyPr>
          <a:lstStyle/>
          <a:p>
            <a:pPr algn="r" rtl="1"/>
            <a:r>
              <a:rPr lang="fa-IR" sz="1400" b="1" dirty="0" smtClean="0">
                <a:latin typeface="Tahoma" pitchFamily="34" charset="0"/>
                <a:cs typeface="Tahoma" pitchFamily="34" charset="0"/>
              </a:rPr>
              <a:t>تخمین بار گرمایی مربوط به گرمایش ساختمان :</a:t>
            </a:r>
            <a:endParaRPr lang="fa-IR" sz="1400" dirty="0" smtClean="0">
              <a:latin typeface="Tahoma" pitchFamily="34" charset="0"/>
              <a:cs typeface="Tahoma" pitchFamily="34" charset="0"/>
            </a:endParaRPr>
          </a:p>
          <a:p>
            <a:pPr algn="r" rtl="1"/>
            <a:r>
              <a:rPr lang="fa-IR" sz="1400" dirty="0" smtClean="0">
                <a:latin typeface="Tahoma" pitchFamily="34" charset="0"/>
                <a:cs typeface="Tahoma" pitchFamily="34" charset="0"/>
              </a:rPr>
              <a:t> </a:t>
            </a:r>
          </a:p>
          <a:p>
            <a:pPr algn="r" rtl="1"/>
            <a:r>
              <a:rPr lang="fa-IR" sz="1400" b="1" dirty="0" smtClean="0">
                <a:latin typeface="Tahoma" pitchFamily="34" charset="0"/>
                <a:cs typeface="Tahoma" pitchFamily="34" charset="0"/>
              </a:rPr>
              <a:t>                                                                   </a:t>
            </a:r>
            <a:endParaRPr lang="fa-IR"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                     </a:t>
            </a:r>
            <a:endParaRPr lang="fa-IR"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 </a:t>
            </a:r>
            <a:endParaRPr lang="fa-IR" sz="1400" dirty="0" smtClean="0">
              <a:latin typeface="Tahoma" pitchFamily="34" charset="0"/>
              <a:cs typeface="Tahoma" pitchFamily="34" charset="0"/>
            </a:endParaRPr>
          </a:p>
          <a:p>
            <a:pPr algn="r" rtl="1"/>
            <a:r>
              <a:rPr lang="fa-IR" sz="1400" b="1" dirty="0" smtClean="0">
                <a:latin typeface="Tahoma" pitchFamily="34" charset="0"/>
                <a:cs typeface="Tahoma" pitchFamily="34" charset="0"/>
              </a:rPr>
              <a:t>روش اول :</a:t>
            </a:r>
            <a:endParaRPr lang="fa-IR" sz="1400" dirty="0" smtClean="0">
              <a:latin typeface="Tahoma" pitchFamily="34" charset="0"/>
              <a:cs typeface="Tahoma" pitchFamily="34" charset="0"/>
            </a:endParaRPr>
          </a:p>
          <a:p>
            <a:pPr algn="r" rtl="1"/>
            <a:r>
              <a:rPr lang="fa-IR" sz="1400" dirty="0" smtClean="0">
                <a:latin typeface="Tahoma" pitchFamily="34" charset="0"/>
                <a:cs typeface="Tahoma" pitchFamily="34" charset="0"/>
              </a:rPr>
              <a:t>به طور كلی بار گرمایی برای اغلب ساختمان ها بین 20 تا 60 </a:t>
            </a:r>
            <a:r>
              <a:rPr lang="en-US" sz="1400" dirty="0" smtClean="0">
                <a:latin typeface="Tahoma" pitchFamily="34" charset="0"/>
                <a:cs typeface="Tahoma" pitchFamily="34" charset="0"/>
              </a:rPr>
              <a:t>BTU/HR </a:t>
            </a:r>
            <a:r>
              <a:rPr lang="fa-IR" sz="1400" dirty="0" smtClean="0">
                <a:latin typeface="Tahoma" pitchFamily="34" charset="0"/>
                <a:cs typeface="Tahoma" pitchFamily="34" charset="0"/>
              </a:rPr>
              <a:t>به ازای هر فوت مربع یا 200 تا 600 </a:t>
            </a:r>
            <a:r>
              <a:rPr lang="en-US" sz="1400" dirty="0" smtClean="0">
                <a:latin typeface="Tahoma" pitchFamily="34" charset="0"/>
                <a:cs typeface="Tahoma" pitchFamily="34" charset="0"/>
              </a:rPr>
              <a:t>BTU / HR  </a:t>
            </a:r>
            <a:r>
              <a:rPr lang="fa-IR" sz="1400" dirty="0" smtClean="0">
                <a:latin typeface="Tahoma" pitchFamily="34" charset="0"/>
                <a:cs typeface="Tahoma" pitchFamily="34" charset="0"/>
              </a:rPr>
              <a:t>به ازای هر متر مربع تخمین زده می شود كه میانگین 25 تا 40 به ازای هر فوت مربع  یا 250 یا 400 </a:t>
            </a:r>
            <a:r>
              <a:rPr lang="en-US" sz="1400" dirty="0" smtClean="0">
                <a:latin typeface="Tahoma" pitchFamily="34" charset="0"/>
                <a:cs typeface="Tahoma" pitchFamily="34" charset="0"/>
              </a:rPr>
              <a:t>BTU / HR   </a:t>
            </a:r>
            <a:r>
              <a:rPr lang="fa-IR" sz="1400" dirty="0" smtClean="0">
                <a:latin typeface="Tahoma" pitchFamily="34" charset="0"/>
                <a:cs typeface="Tahoma" pitchFamily="34" charset="0"/>
              </a:rPr>
              <a:t>به ازای هر متر مربع بنا به شرایط اقلیمی گرم یا سرد برای تخمین و برآورد كلی بیشتر به كار می آید.</a:t>
            </a:r>
          </a:p>
          <a:p>
            <a:pPr algn="r" rtl="1"/>
            <a:r>
              <a:rPr lang="fa-IR" sz="1400" dirty="0" smtClean="0">
                <a:latin typeface="Tahoma" pitchFamily="34" charset="0"/>
                <a:cs typeface="Tahoma" pitchFamily="34" charset="0"/>
              </a:rPr>
              <a:t>برای ساختمان های خاص با 100% هوای تازه مانند بیمارستان ها و آزمایشگاه ها دامنه تخمین بار گرمایی بین 40 تا 120 </a:t>
            </a:r>
            <a:r>
              <a:rPr lang="en-US" sz="1400" dirty="0" smtClean="0">
                <a:latin typeface="Tahoma" pitchFamily="34" charset="0"/>
                <a:cs typeface="Tahoma" pitchFamily="34" charset="0"/>
              </a:rPr>
              <a:t>BTU / HR </a:t>
            </a:r>
            <a:r>
              <a:rPr lang="fa-IR" sz="1400" dirty="0" smtClean="0">
                <a:latin typeface="Tahoma" pitchFamily="34" charset="0"/>
                <a:cs typeface="Tahoma" pitchFamily="34" charset="0"/>
              </a:rPr>
              <a:t>به ازای هر فوت مربع یا 400 تا 1200 </a:t>
            </a:r>
            <a:r>
              <a:rPr lang="en-US" sz="1400" dirty="0" smtClean="0">
                <a:latin typeface="Tahoma" pitchFamily="34" charset="0"/>
                <a:cs typeface="Tahoma" pitchFamily="34" charset="0"/>
              </a:rPr>
              <a:t>BTU/HR </a:t>
            </a:r>
            <a:r>
              <a:rPr lang="fa-IR" sz="1400" dirty="0" smtClean="0">
                <a:latin typeface="Tahoma" pitchFamily="34" charset="0"/>
                <a:cs typeface="Tahoma" pitchFamily="34" charset="0"/>
              </a:rPr>
              <a:t>به ازای هر متر مربع است.</a:t>
            </a:r>
          </a:p>
          <a:p>
            <a:pPr algn="r" rtl="1"/>
            <a:r>
              <a:rPr lang="fa-IR" sz="1400" dirty="0" smtClean="0">
                <a:latin typeface="Tahoma" pitchFamily="34" charset="0"/>
                <a:cs typeface="Tahoma" pitchFamily="34" charset="0"/>
              </a:rPr>
              <a:t> </a:t>
            </a:r>
          </a:p>
          <a:p>
            <a:pPr algn="r" rtl="1"/>
            <a:r>
              <a:rPr lang="fa-IR" sz="1400" dirty="0" smtClean="0">
                <a:latin typeface="Tahoma" pitchFamily="34" charset="0"/>
                <a:cs typeface="Tahoma" pitchFamily="34" charset="0"/>
              </a:rPr>
              <a:t>روش دوم :</a:t>
            </a:r>
          </a:p>
          <a:p>
            <a:pPr algn="r" rtl="1"/>
            <a:r>
              <a:rPr lang="fa-IR" sz="1400" dirty="0" smtClean="0">
                <a:latin typeface="Tahoma" pitchFamily="34" charset="0"/>
                <a:cs typeface="Tahoma" pitchFamily="34" charset="0"/>
              </a:rPr>
              <a:t>در این روش برای تخمین بار گرمایی ، انتقال حرارت از طریق جدارها را بدست می آوریم و حاصل را با بار گرمایی ناشی از هوای نفوذی جمع می كنیم .</a:t>
            </a:r>
          </a:p>
          <a:p>
            <a:pPr algn="r" rtl="1"/>
            <a:r>
              <a:rPr lang="fa-IR" sz="1400" dirty="0" smtClean="0">
                <a:latin typeface="Tahoma" pitchFamily="34" charset="0"/>
                <a:cs typeface="Tahoma" pitchFamily="34" charset="0"/>
              </a:rPr>
              <a:t>با ر گرمایی به ازای هر فوت مربع جدار خارجی با مصالح بنایی بدون عایق :</a:t>
            </a:r>
          </a:p>
          <a:p>
            <a:pPr algn="r" rtl="1"/>
            <a:r>
              <a:rPr lang="en-US" sz="1400" dirty="0" smtClean="0">
                <a:latin typeface="Tahoma" pitchFamily="34" charset="0"/>
                <a:cs typeface="Tahoma" pitchFamily="34" charset="0"/>
              </a:rPr>
              <a:t>Q = 0.4 </a:t>
            </a:r>
            <a:r>
              <a:rPr lang="en-US" sz="1400" dirty="0" err="1" smtClean="0">
                <a:latin typeface="Tahoma" pitchFamily="34" charset="0"/>
                <a:cs typeface="Tahoma" pitchFamily="34" charset="0"/>
              </a:rPr>
              <a:t>dT</a:t>
            </a:r>
            <a:endParaRPr lang="en-US" sz="1400" dirty="0" smtClean="0">
              <a:latin typeface="Tahoma" pitchFamily="34" charset="0"/>
              <a:cs typeface="Tahoma" pitchFamily="34" charset="0"/>
            </a:endParaRPr>
          </a:p>
          <a:p>
            <a:pPr algn="r" rtl="1"/>
            <a:r>
              <a:rPr lang="fa-IR" sz="1400" dirty="0" smtClean="0">
                <a:latin typeface="Tahoma" pitchFamily="34" charset="0"/>
                <a:cs typeface="Tahoma" pitchFamily="34" charset="0"/>
              </a:rPr>
              <a:t>با ر گرمایی به ازای هر فوت مربع جدار خارجی با مصالح بنایی با عایق :</a:t>
            </a:r>
          </a:p>
          <a:p>
            <a:pPr algn="r" rtl="1"/>
            <a:r>
              <a:rPr lang="en-US" sz="1400" dirty="0" smtClean="0">
                <a:latin typeface="Tahoma" pitchFamily="34" charset="0"/>
                <a:cs typeface="Tahoma" pitchFamily="34" charset="0"/>
              </a:rPr>
              <a:t>Q = 0.06 </a:t>
            </a:r>
            <a:r>
              <a:rPr lang="en-US" sz="1400" dirty="0" err="1" smtClean="0">
                <a:latin typeface="Tahoma" pitchFamily="34" charset="0"/>
                <a:cs typeface="Tahoma" pitchFamily="34" charset="0"/>
              </a:rPr>
              <a:t>dT</a:t>
            </a:r>
            <a:endParaRPr lang="en-US" sz="1400" dirty="0" smtClean="0">
              <a:latin typeface="Tahoma" pitchFamily="34" charset="0"/>
              <a:cs typeface="Tahoma" pitchFamily="34" charset="0"/>
            </a:endParaRPr>
          </a:p>
          <a:p>
            <a:pPr algn="r" rtl="1"/>
            <a:r>
              <a:rPr lang="fa-IR" sz="1400" dirty="0" smtClean="0">
                <a:latin typeface="Tahoma" pitchFamily="34" charset="0"/>
                <a:cs typeface="Tahoma" pitchFamily="34" charset="0"/>
              </a:rPr>
              <a:t>با ر گرمایی به ازای هر فوت مربع در و پنجره مشرف به خارج :</a:t>
            </a:r>
          </a:p>
          <a:p>
            <a:pPr algn="r" rtl="1"/>
            <a:r>
              <a:rPr lang="en-US" sz="1400" dirty="0" smtClean="0">
                <a:latin typeface="Tahoma" pitchFamily="34" charset="0"/>
                <a:cs typeface="Tahoma" pitchFamily="34" charset="0"/>
              </a:rPr>
              <a:t>Q = 0.9dT</a:t>
            </a:r>
          </a:p>
          <a:p>
            <a:pPr algn="r" rtl="1"/>
            <a:r>
              <a:rPr lang="fa-IR" sz="1400" dirty="0" smtClean="0">
                <a:latin typeface="Tahoma" pitchFamily="34" charset="0"/>
                <a:cs typeface="Tahoma" pitchFamily="34" charset="0"/>
              </a:rPr>
              <a:t>با ر گرمایی ناشی از نفوذ هوا به ازای هر فوت مكعب حجم فضا :</a:t>
            </a:r>
          </a:p>
          <a:p>
            <a:pPr algn="r" rtl="1"/>
            <a:r>
              <a:rPr lang="en-US" sz="1400" dirty="0" smtClean="0">
                <a:latin typeface="Tahoma" pitchFamily="34" charset="0"/>
                <a:cs typeface="Tahoma" pitchFamily="34" charset="0"/>
              </a:rPr>
              <a:t>Q = 0.027dT</a:t>
            </a:r>
          </a:p>
          <a:p>
            <a:pPr algn="r" rtl="1"/>
            <a:r>
              <a:rPr lang="en-US" sz="1400" dirty="0" smtClean="0">
                <a:latin typeface="Tahoma" pitchFamily="34" charset="0"/>
                <a:cs typeface="Tahoma" pitchFamily="34" charset="0"/>
              </a:rPr>
              <a:t>  </a:t>
            </a:r>
          </a:p>
          <a:p>
            <a:pPr algn="r" rtl="1"/>
            <a:r>
              <a:rPr lang="en-US" sz="1400" i="1" dirty="0" smtClean="0">
                <a:latin typeface="Tahoma" pitchFamily="34" charset="0"/>
                <a:cs typeface="Tahoma" pitchFamily="34" charset="0"/>
              </a:rPr>
              <a:t>·</a:t>
            </a:r>
            <a:r>
              <a:rPr lang="en-US" sz="1400" dirty="0" smtClean="0">
                <a:latin typeface="Tahoma" pitchFamily="34" charset="0"/>
                <a:cs typeface="Tahoma" pitchFamily="34" charset="0"/>
              </a:rPr>
              <a:t>         </a:t>
            </a:r>
            <a:r>
              <a:rPr lang="fa-IR" sz="1400" i="1" dirty="0" smtClean="0">
                <a:latin typeface="Tahoma" pitchFamily="34" charset="0"/>
                <a:cs typeface="Tahoma" pitchFamily="34" charset="0"/>
              </a:rPr>
              <a:t>در روابط فوق :</a:t>
            </a:r>
            <a:endParaRPr lang="fa-IR" sz="1400" dirty="0" smtClean="0">
              <a:latin typeface="Tahoma" pitchFamily="34" charset="0"/>
              <a:cs typeface="Tahoma" pitchFamily="34" charset="0"/>
            </a:endParaRPr>
          </a:p>
          <a:p>
            <a:pPr algn="r" rtl="1"/>
            <a:r>
              <a:rPr lang="en-US" sz="1400" i="1" dirty="0" smtClean="0">
                <a:latin typeface="Tahoma" pitchFamily="34" charset="0"/>
                <a:cs typeface="Tahoma" pitchFamily="34" charset="0"/>
              </a:rPr>
              <a:t>:</a:t>
            </a:r>
            <a:r>
              <a:rPr lang="en-US" sz="1400" i="1" dirty="0" err="1" smtClean="0">
                <a:latin typeface="Tahoma" pitchFamily="34" charset="0"/>
                <a:cs typeface="Tahoma" pitchFamily="34" charset="0"/>
              </a:rPr>
              <a:t>dT</a:t>
            </a:r>
            <a:r>
              <a:rPr lang="en-US" sz="1400" i="1" dirty="0" smtClean="0">
                <a:latin typeface="Tahoma" pitchFamily="34" charset="0"/>
                <a:cs typeface="Tahoma" pitchFamily="34" charset="0"/>
              </a:rPr>
              <a:t> </a:t>
            </a:r>
            <a:r>
              <a:rPr lang="fa-IR" sz="1400" i="1" dirty="0" smtClean="0">
                <a:latin typeface="Tahoma" pitchFamily="34" charset="0"/>
                <a:cs typeface="Tahoma" pitchFamily="34" charset="0"/>
              </a:rPr>
              <a:t>اختلاف دمای داخل و خارج بر حسب فارنهایت (</a:t>
            </a:r>
            <a:r>
              <a:rPr lang="en-US" sz="1400" i="1" dirty="0" smtClean="0">
                <a:latin typeface="Tahoma" pitchFamily="34" charset="0"/>
                <a:cs typeface="Tahoma" pitchFamily="34" charset="0"/>
              </a:rPr>
              <a:t>F )</a:t>
            </a:r>
            <a:endParaRPr lang="en-US" sz="1400" dirty="0" smtClean="0">
              <a:latin typeface="Tahoma" pitchFamily="34" charset="0"/>
              <a:cs typeface="Tahoma" pitchFamily="34" charset="0"/>
            </a:endParaRPr>
          </a:p>
          <a:p>
            <a:pPr algn="r" rtl="1"/>
            <a:r>
              <a:rPr lang="en-US" sz="1400" i="1" dirty="0" smtClean="0">
                <a:latin typeface="Tahoma" pitchFamily="34" charset="0"/>
                <a:cs typeface="Tahoma" pitchFamily="34" charset="0"/>
              </a:rPr>
              <a:t>:Q </a:t>
            </a:r>
            <a:r>
              <a:rPr lang="fa-IR" sz="1400" i="1" dirty="0" smtClean="0">
                <a:latin typeface="Tahoma" pitchFamily="34" charset="0"/>
                <a:cs typeface="Tahoma" pitchFamily="34" charset="0"/>
              </a:rPr>
              <a:t>مقدار اتلاف گرما ( انتقال حرارت از جدار) بر حسب </a:t>
            </a:r>
            <a:r>
              <a:rPr lang="en-US" sz="1400" i="1" dirty="0" smtClean="0">
                <a:latin typeface="Tahoma" pitchFamily="34" charset="0"/>
                <a:cs typeface="Tahoma" pitchFamily="34" charset="0"/>
              </a:rPr>
              <a:t>BTU / HR</a:t>
            </a:r>
            <a:endParaRPr lang="en-US" sz="1400" dirty="0" smtClean="0">
              <a:latin typeface="Tahoma" pitchFamily="34" charset="0"/>
              <a:cs typeface="Tahoma" pitchFamily="34" charset="0"/>
            </a:endParaRPr>
          </a:p>
          <a:p>
            <a:pPr algn="r" rtl="1"/>
            <a:r>
              <a:rPr lang="en-US" sz="1400" dirty="0" smtClean="0">
                <a:latin typeface="Tahoma" pitchFamily="34" charset="0"/>
                <a:cs typeface="Tahoma" pitchFamily="34" charset="0"/>
              </a:rPr>
              <a:t> </a:t>
            </a:r>
          </a:p>
          <a:p>
            <a:pPr algn="r" rtl="1"/>
            <a:endParaRPr lang="en-US" sz="1400" dirty="0">
              <a:latin typeface="Tahoma" pitchFamily="34" charset="0"/>
              <a:cs typeface="Tahom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100013"/>
            <a:ext cx="8229600" cy="1371601"/>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effectLst/>
                <a:uLnTx/>
                <a:uFillTx/>
                <a:latin typeface="+mj-lt"/>
                <a:ea typeface="+mj-ea"/>
                <a:cs typeface="Titr" pitchFamily="2" charset="-78"/>
              </a:rPr>
              <a:t>تاثيرات باد</a:t>
            </a:r>
            <a:endParaRPr kumimoji="0" lang="en-US" sz="3600" b="0" i="0" u="none" strike="noStrike" kern="1200" cap="none" spc="0" normalizeH="0" baseline="0" noProof="0">
              <a:ln>
                <a:noFill/>
              </a:ln>
              <a:effectLst/>
              <a:uLnTx/>
              <a:uFillTx/>
              <a:latin typeface="+mj-lt"/>
              <a:ea typeface="+mj-ea"/>
              <a:cs typeface="Titr" pitchFamily="2" charset="-78"/>
            </a:endParaRPr>
          </a:p>
        </p:txBody>
      </p:sp>
      <p:sp>
        <p:nvSpPr>
          <p:cNvPr id="3" name="Rectangle 3"/>
          <p:cNvSpPr txBox="1">
            <a:spLocks noChangeArrowheads="1"/>
          </p:cNvSpPr>
          <p:nvPr/>
        </p:nvSpPr>
        <p:spPr>
          <a:xfrm>
            <a:off x="457200" y="1125538"/>
            <a:ext cx="8686800" cy="38862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20000"/>
              </a:lnSpc>
              <a:spcBef>
                <a:spcPct val="50000"/>
              </a:spcBef>
              <a:spcAft>
                <a:spcPts val="0"/>
              </a:spcAft>
              <a:buClrTx/>
              <a:buSzTx/>
              <a:buFontTx/>
              <a:buNone/>
              <a:tabLst/>
              <a:defRPr/>
            </a:pPr>
            <a:r>
              <a:rPr kumimoji="0" lang="fa-IR" sz="2400" b="1" i="0" u="none" strike="noStrike" kern="1200" cap="none" spc="0" normalizeH="0" baseline="0" noProof="0" smtClean="0">
                <a:ln>
                  <a:noFill/>
                </a:ln>
                <a:effectLst/>
                <a:uLnTx/>
                <a:uFillTx/>
                <a:latin typeface="+mn-lt"/>
                <a:ea typeface="+mn-ea"/>
                <a:cs typeface="Zar" pitchFamily="2" charset="-78"/>
              </a:rPr>
              <a:t>دو نصب ديگر  از مثال قبل را مشاهده مي كنيد .</a:t>
            </a: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2400" b="1" i="0" u="none" strike="noStrike" kern="1200" cap="none" spc="0" normalizeH="0" baseline="0" noProof="0" smtClean="0">
              <a:ln>
                <a:noFill/>
              </a:ln>
              <a:effectLst/>
              <a:uLnTx/>
              <a:uFillTx/>
              <a:latin typeface="+mn-lt"/>
              <a:ea typeface="+mn-ea"/>
              <a:cs typeface="Zar" pitchFamily="2" charset="-78"/>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2800" b="1" i="0" u="none" strike="noStrike" kern="1200" cap="none" spc="0" normalizeH="0" baseline="0" noProof="0" smtClean="0">
              <a:ln>
                <a:noFill/>
              </a:ln>
              <a:effectLst/>
              <a:uLnTx/>
              <a:uFillTx/>
              <a:latin typeface="+mn-lt"/>
              <a:ea typeface="+mn-ea"/>
              <a:cs typeface="Traffic" pitchFamily="2" charset="-78"/>
            </a:endParaRPr>
          </a:p>
          <a:p>
            <a:pPr marL="0" marR="0" lvl="0" indent="0" algn="r" defTabSz="914400" rtl="0" eaLnBrk="1" fontAlgn="auto" latinLnBrk="0" hangingPunct="1">
              <a:lnSpc>
                <a:spcPct val="120000"/>
              </a:lnSpc>
              <a:spcBef>
                <a:spcPct val="50000"/>
              </a:spcBef>
              <a:spcAft>
                <a:spcPts val="0"/>
              </a:spcAft>
              <a:buClrTx/>
              <a:buSzTx/>
              <a:buFontTx/>
              <a:buNone/>
              <a:tabLst/>
              <a:defRPr/>
            </a:pPr>
            <a:endParaRPr kumimoji="0" lang="fa-IR" sz="2800" b="1" i="0" u="none" strike="noStrike" kern="1200" cap="none" spc="0" normalizeH="0" baseline="0" noProof="0">
              <a:ln>
                <a:noFill/>
              </a:ln>
              <a:effectLst/>
              <a:uLnTx/>
              <a:uFillTx/>
              <a:latin typeface="+mn-lt"/>
              <a:ea typeface="+mn-ea"/>
              <a:cs typeface="Traffic" pitchFamily="2" charset="-78"/>
            </a:endParaRPr>
          </a:p>
        </p:txBody>
      </p:sp>
      <p:pic>
        <p:nvPicPr>
          <p:cNvPr id="4" name="Picture 4"/>
          <p:cNvPicPr>
            <a:picLocks noChangeAspect="1" noChangeArrowheads="1"/>
          </p:cNvPicPr>
          <p:nvPr/>
        </p:nvPicPr>
        <p:blipFill>
          <a:blip r:embed="rId2" cstate="print"/>
          <a:srcRect/>
          <a:stretch>
            <a:fillRect/>
          </a:stretch>
        </p:blipFill>
        <p:spPr>
          <a:xfrm>
            <a:off x="0" y="2708275"/>
            <a:ext cx="4716463" cy="2593975"/>
          </a:xfrm>
          <a:prstGeom prst="rect">
            <a:avLst/>
          </a:prstGeom>
          <a:noFill/>
          <a:ln/>
        </p:spPr>
      </p:pic>
      <p:pic>
        <p:nvPicPr>
          <p:cNvPr id="5" name="Picture 5"/>
          <p:cNvPicPr>
            <a:picLocks noChangeAspect="1" noChangeArrowheads="1"/>
          </p:cNvPicPr>
          <p:nvPr/>
        </p:nvPicPr>
        <p:blipFill>
          <a:blip r:embed="rId3" cstate="print"/>
          <a:srcRect/>
          <a:stretch>
            <a:fillRect/>
          </a:stretch>
        </p:blipFill>
        <p:spPr>
          <a:xfrm>
            <a:off x="4606925" y="1916113"/>
            <a:ext cx="4537075" cy="3403600"/>
          </a:xfrm>
          <a:prstGeom prst="rect">
            <a:avLst/>
          </a:prstGeo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14400" y="0"/>
            <a:ext cx="8229600" cy="523875"/>
          </a:xfrm>
          <a:prstGeom prst="rect">
            <a:avLst/>
          </a:prstGeom>
          <a:noFill/>
          <a:ln w="9525">
            <a:noFill/>
            <a:miter lim="800000"/>
            <a:headEnd/>
            <a:tailEnd/>
          </a:ln>
          <a:effectLst/>
        </p:spPr>
        <p:txBody>
          <a:bodyPr anchor="ctr"/>
          <a:lstStyle/>
          <a:p>
            <a:pPr algn="r"/>
            <a:r>
              <a:rPr lang="fa-IR" b="1" dirty="0">
                <a:solidFill>
                  <a:srgbClr val="7030A0"/>
                </a:solidFill>
                <a:latin typeface="Tahoma" pitchFamily="34" charset="0"/>
                <a:cs typeface="Tahoma" pitchFamily="34" charset="0"/>
              </a:rPr>
              <a:t>دودكش روكار</a:t>
            </a:r>
            <a:endParaRPr lang="en-US" b="1" dirty="0">
              <a:solidFill>
                <a:srgbClr val="7030A0"/>
              </a:solidFill>
              <a:latin typeface="Tahoma" pitchFamily="34" charset="0"/>
              <a:cs typeface="Tahoma" pitchFamily="34" charset="0"/>
            </a:endParaRPr>
          </a:p>
        </p:txBody>
      </p:sp>
      <p:sp>
        <p:nvSpPr>
          <p:cNvPr id="3" name="Rectangle 3"/>
          <p:cNvSpPr>
            <a:spLocks noChangeArrowheads="1"/>
          </p:cNvSpPr>
          <p:nvPr/>
        </p:nvSpPr>
        <p:spPr bwMode="auto">
          <a:xfrm>
            <a:off x="1600200" y="990600"/>
            <a:ext cx="7543800" cy="5157787"/>
          </a:xfrm>
          <a:prstGeom prst="rect">
            <a:avLst/>
          </a:prstGeom>
          <a:noFill/>
          <a:ln w="9525">
            <a:noFill/>
            <a:miter lim="800000"/>
            <a:headEnd/>
            <a:tailEnd/>
          </a:ln>
          <a:effectLst/>
        </p:spPr>
        <p:txBody>
          <a:bodyPr rIns="0"/>
          <a:lstStyle/>
          <a:p>
            <a:pPr marL="533400" indent="-533400" algn="r">
              <a:lnSpc>
                <a:spcPct val="40000"/>
              </a:lnSpc>
              <a:spcBef>
                <a:spcPct val="20000"/>
              </a:spcBef>
              <a:buSzPct val="150000"/>
              <a:buFont typeface="Wingdings" pitchFamily="2" charset="2"/>
              <a:buNone/>
            </a:pPr>
            <a:endParaRPr lang="fa-IR" b="1" dirty="0">
              <a:latin typeface="Tahoma" pitchFamily="34" charset="0"/>
              <a:cs typeface="Tahoma" pitchFamily="34" charset="0"/>
            </a:endParaRPr>
          </a:p>
          <a:p>
            <a:pPr marL="914400" lvl="1" indent="-457200" algn="r">
              <a:spcBef>
                <a:spcPct val="50000"/>
              </a:spcBef>
              <a:buClr>
                <a:schemeClr val="bg2"/>
              </a:buClr>
              <a:buSzPct val="150000"/>
              <a:buFont typeface="Wingdings" pitchFamily="2" charset="2"/>
              <a:buChar char="§"/>
            </a:pPr>
            <a:r>
              <a:rPr lang="fa-IR" b="1" dirty="0">
                <a:latin typeface="Tahoma" pitchFamily="34" charset="0"/>
                <a:cs typeface="Tahoma" pitchFamily="34" charset="0"/>
              </a:rPr>
              <a:t>استفاده از حداكثر 2 زانوئي 90 درجه مجاز مي‌باشد</a:t>
            </a:r>
          </a:p>
          <a:p>
            <a:pPr marL="914400" lvl="1" indent="-457200" algn="r">
              <a:spcBef>
                <a:spcPct val="50000"/>
              </a:spcBef>
              <a:buClr>
                <a:schemeClr val="bg2"/>
              </a:buClr>
              <a:buSzPct val="150000"/>
              <a:buFont typeface="Wingdings" pitchFamily="2" charset="2"/>
              <a:buNone/>
            </a:pPr>
            <a:endParaRPr lang="fa-IR" b="1" dirty="0">
              <a:latin typeface="Tahoma" pitchFamily="34" charset="0"/>
              <a:cs typeface="Tahoma" pitchFamily="34" charset="0"/>
            </a:endParaRPr>
          </a:p>
          <a:p>
            <a:pPr marL="914400" lvl="1" indent="-457200" algn="r">
              <a:spcBef>
                <a:spcPct val="50000"/>
              </a:spcBef>
              <a:buClr>
                <a:schemeClr val="bg2"/>
              </a:buClr>
              <a:buSzPct val="150000"/>
              <a:buFont typeface="Wingdings" pitchFamily="2" charset="2"/>
              <a:buChar char="§"/>
            </a:pPr>
            <a:r>
              <a:rPr lang="fa-IR" b="1" dirty="0">
                <a:latin typeface="Tahoma" pitchFamily="34" charset="0"/>
                <a:cs typeface="Tahoma" pitchFamily="34" charset="0"/>
              </a:rPr>
              <a:t>دودكش وسايل گازسوز در محل عبور از شيشه پنجره‌ها نبايد مستقيماً با شيشه در تماس باشد زيرا در چنين صورتي امكان شكستن شيشه در اثر حرارت و افتادن دودكش وجود دارد</a:t>
            </a:r>
            <a:r>
              <a:rPr lang="en-US" dirty="0">
                <a:latin typeface="Tahoma" pitchFamily="34" charset="0"/>
                <a:cs typeface="Tahoma" pitchFamily="34" charset="0"/>
              </a:rPr>
              <a:t> </a:t>
            </a:r>
            <a:endParaRPr lang="fa-IR" b="1" dirty="0">
              <a:latin typeface="Tahoma" pitchFamily="34" charset="0"/>
              <a:cs typeface="Tahoma" pitchFamily="34" charset="0"/>
            </a:endParaRPr>
          </a:p>
          <a:p>
            <a:pPr marL="914400" lvl="1" indent="-457200" algn="r">
              <a:spcBef>
                <a:spcPct val="30000"/>
              </a:spcBef>
              <a:buClr>
                <a:schemeClr val="bg2"/>
              </a:buClr>
              <a:buSzPct val="150000"/>
              <a:buFont typeface="Wingdings" pitchFamily="2" charset="2"/>
              <a:buNone/>
            </a:pPr>
            <a:endParaRPr lang="fa-IR" b="1" dirty="0">
              <a:latin typeface="Tahoma" pitchFamily="34" charset="0"/>
              <a:cs typeface="Tahoma" pitchFamily="34" charset="0"/>
            </a:endParaRPr>
          </a:p>
          <a:p>
            <a:pPr marL="914400" lvl="1" indent="-457200" algn="r">
              <a:lnSpc>
                <a:spcPct val="90000"/>
              </a:lnSpc>
              <a:spcBef>
                <a:spcPct val="70000"/>
              </a:spcBef>
              <a:buClr>
                <a:schemeClr val="bg2"/>
              </a:buClr>
              <a:buSzPct val="150000"/>
              <a:buFont typeface="Wingdings" pitchFamily="2" charset="2"/>
              <a:buChar char="§"/>
            </a:pPr>
            <a:r>
              <a:rPr lang="fa-IR" b="1" dirty="0">
                <a:latin typeface="Tahoma" pitchFamily="34" charset="0"/>
                <a:cs typeface="Tahoma" pitchFamily="34" charset="0"/>
              </a:rPr>
              <a:t>دودكشها بايد توسط بست مناسب به ديوار محكم گردند</a:t>
            </a:r>
          </a:p>
          <a:p>
            <a:pPr marL="914400" lvl="1" indent="-457200" algn="r">
              <a:lnSpc>
                <a:spcPct val="90000"/>
              </a:lnSpc>
              <a:spcBef>
                <a:spcPct val="70000"/>
              </a:spcBef>
              <a:buClr>
                <a:schemeClr val="bg2"/>
              </a:buClr>
              <a:buSzPct val="150000"/>
              <a:buFont typeface="Wingdings" pitchFamily="2" charset="2"/>
              <a:buChar char="§"/>
            </a:pPr>
            <a:r>
              <a:rPr lang="fa-IR" b="1" dirty="0">
                <a:latin typeface="Tahoma" pitchFamily="34" charset="0"/>
                <a:cs typeface="Tahoma" pitchFamily="34" charset="0"/>
              </a:rPr>
              <a:t>انتهاي دودكشها بايد حداقل 60 سانتيمتر از بلندترين قسمت ساختمان بالاتر باشد</a:t>
            </a:r>
          </a:p>
          <a:p>
            <a:pPr marL="914400" lvl="1" indent="-457200" algn="r">
              <a:lnSpc>
                <a:spcPct val="80000"/>
              </a:lnSpc>
              <a:spcBef>
                <a:spcPct val="70000"/>
              </a:spcBef>
              <a:buClr>
                <a:schemeClr val="bg2"/>
              </a:buClr>
              <a:buSzPct val="150000"/>
              <a:buFont typeface="Wingdings" pitchFamily="2" charset="2"/>
              <a:buChar char="§"/>
            </a:pPr>
            <a:r>
              <a:rPr lang="fa-IR" b="1" dirty="0">
                <a:latin typeface="Tahoma" pitchFamily="34" charset="0"/>
                <a:cs typeface="Tahoma" pitchFamily="34" charset="0"/>
              </a:rPr>
              <a:t>در صورتيكه ارتفاع دودكش فلزي بيشتر از 3 متر باشد،  جدار بيروني آن ميبايد عايق گردد</a:t>
            </a:r>
            <a:r>
              <a:rPr lang="fa-IR" dirty="0">
                <a:latin typeface="Tahoma" pitchFamily="34" charset="0"/>
                <a:cs typeface="Tahoma" pitchFamily="34" charset="0"/>
              </a:rPr>
              <a:t> </a:t>
            </a:r>
          </a:p>
        </p:txBody>
      </p:sp>
      <p:sp>
        <p:nvSpPr>
          <p:cNvPr id="4" name="Rectangle 4"/>
          <p:cNvSpPr>
            <a:spLocks noChangeArrowheads="1"/>
          </p:cNvSpPr>
          <p:nvPr/>
        </p:nvSpPr>
        <p:spPr bwMode="auto">
          <a:xfrm>
            <a:off x="-990600" y="304800"/>
            <a:ext cx="8229600" cy="523875"/>
          </a:xfrm>
          <a:prstGeom prst="rect">
            <a:avLst/>
          </a:prstGeom>
          <a:noFill/>
          <a:ln w="9525">
            <a:noFill/>
            <a:miter lim="800000"/>
            <a:headEnd/>
            <a:tailEnd/>
          </a:ln>
          <a:effectLst/>
        </p:spPr>
        <p:txBody>
          <a:bodyPr anchor="ctr"/>
          <a:lstStyle/>
          <a:p>
            <a:pPr algn="r"/>
            <a:r>
              <a:rPr lang="ar-SA" sz="1600" b="1" dirty="0">
                <a:latin typeface="Tahoma" pitchFamily="34" charset="0"/>
                <a:cs typeface="Tahoma" pitchFamily="34" charset="0"/>
              </a:rPr>
              <a:t>هر وسيله گاز سوز بايد داراي يك دودكش مجزا و مجهز به كلاهك باشد</a:t>
            </a:r>
            <a:endParaRPr lang="en-US" sz="1600" b="1" dirty="0">
              <a:latin typeface="Tahoma" pitchFamily="34" charset="0"/>
              <a:cs typeface="Tahoma" pitchFamily="34" charset="0"/>
            </a:endParaRPr>
          </a:p>
        </p:txBody>
      </p:sp>
      <p:graphicFrame>
        <p:nvGraphicFramePr>
          <p:cNvPr id="5" name="Object 5"/>
          <p:cNvGraphicFramePr>
            <a:graphicFrameLocks noChangeAspect="1"/>
          </p:cNvGraphicFramePr>
          <p:nvPr/>
        </p:nvGraphicFramePr>
        <p:xfrm>
          <a:off x="250825" y="3068638"/>
          <a:ext cx="2160588" cy="1325562"/>
        </p:xfrm>
        <a:graphic>
          <a:graphicData uri="http://schemas.openxmlformats.org/presentationml/2006/ole">
            <p:oleObj spid="_x0000_s4098" name="Bitmap Image" r:id="rId3" imgW="3400900" imgH="2085714" progId="PBrush">
              <p:embed/>
            </p:oleObj>
          </a:graphicData>
        </a:graphic>
      </p:graphicFrame>
      <p:graphicFrame>
        <p:nvGraphicFramePr>
          <p:cNvPr id="6" name="Object 6"/>
          <p:cNvGraphicFramePr>
            <a:graphicFrameLocks noChangeAspect="1"/>
          </p:cNvGraphicFramePr>
          <p:nvPr/>
        </p:nvGraphicFramePr>
        <p:xfrm>
          <a:off x="611188" y="1557338"/>
          <a:ext cx="1873250" cy="1495425"/>
        </p:xfrm>
        <a:graphic>
          <a:graphicData uri="http://schemas.openxmlformats.org/presentationml/2006/ole">
            <p:oleObj spid="_x0000_s4099" name="Bitmap Image" r:id="rId4" imgW="1790476" imgH="1428949" progId="PBrush">
              <p:embed/>
            </p:oleObj>
          </a:graphicData>
        </a:graphic>
      </p:graphicFrame>
      <p:graphicFrame>
        <p:nvGraphicFramePr>
          <p:cNvPr id="7" name="Object 7"/>
          <p:cNvGraphicFramePr>
            <a:graphicFrameLocks noChangeAspect="1"/>
          </p:cNvGraphicFramePr>
          <p:nvPr/>
        </p:nvGraphicFramePr>
        <p:xfrm>
          <a:off x="755650" y="5368925"/>
          <a:ext cx="1439863" cy="1335088"/>
        </p:xfrm>
        <a:graphic>
          <a:graphicData uri="http://schemas.openxmlformats.org/presentationml/2006/ole">
            <p:oleObj spid="_x0000_s4100" name="Bitmap Image" r:id="rId5" imgW="1561905" imgH="1448002" progId="PBrush">
              <p:embed/>
            </p:oleObj>
          </a:graphicData>
        </a:graphic>
      </p:graphicFrame>
      <p:pic>
        <p:nvPicPr>
          <p:cNvPr id="8" name="Picture 8" descr="untitled"/>
          <p:cNvPicPr>
            <a:picLocks noChangeAspect="1" noChangeArrowheads="1"/>
          </p:cNvPicPr>
          <p:nvPr/>
        </p:nvPicPr>
        <p:blipFill>
          <a:blip r:embed="rId6" cstate="print"/>
          <a:srcRect/>
          <a:stretch>
            <a:fillRect/>
          </a:stretch>
        </p:blipFill>
        <p:spPr bwMode="auto">
          <a:xfrm>
            <a:off x="1547813" y="4437063"/>
            <a:ext cx="747712" cy="1081087"/>
          </a:xfrm>
          <a:prstGeom prst="rect">
            <a:avLst/>
          </a:prstGeom>
          <a:noFill/>
        </p:spPr>
      </p:pic>
      <p:pic>
        <p:nvPicPr>
          <p:cNvPr id="9" name="Picture 9" descr="untitled3"/>
          <p:cNvPicPr>
            <a:picLocks noChangeAspect="1" noChangeArrowheads="1"/>
          </p:cNvPicPr>
          <p:nvPr/>
        </p:nvPicPr>
        <p:blipFill>
          <a:blip r:embed="rId7" cstate="print"/>
          <a:srcRect/>
          <a:stretch>
            <a:fillRect/>
          </a:stretch>
        </p:blipFill>
        <p:spPr bwMode="auto">
          <a:xfrm>
            <a:off x="395288" y="4581525"/>
            <a:ext cx="1190625" cy="8096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685800" y="1981200"/>
            <a:ext cx="3814763" cy="41148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n-US" sz="2800" b="0" i="0" u="none" strike="noStrike" kern="1200" cap="none" spc="0" normalizeH="0" baseline="0" noProof="0">
              <a:ln>
                <a:noFill/>
              </a:ln>
              <a:solidFill>
                <a:schemeClr val="tx1">
                  <a:tint val="75000"/>
                </a:schemeClr>
              </a:solidFill>
              <a:effectLst/>
              <a:uLnTx/>
              <a:uFillTx/>
              <a:latin typeface="+mn-lt"/>
              <a:ea typeface="+mn-ea"/>
              <a:cs typeface="+mn-cs"/>
            </a:endParaRPr>
          </a:p>
        </p:txBody>
      </p:sp>
      <p:graphicFrame>
        <p:nvGraphicFramePr>
          <p:cNvPr id="4" name="Object 4"/>
          <p:cNvGraphicFramePr>
            <a:graphicFrameLocks noChangeAspect="1"/>
          </p:cNvGraphicFramePr>
          <p:nvPr/>
        </p:nvGraphicFramePr>
        <p:xfrm>
          <a:off x="900113" y="2349500"/>
          <a:ext cx="2627312" cy="4283075"/>
        </p:xfrm>
        <a:graphic>
          <a:graphicData uri="http://schemas.openxmlformats.org/presentationml/2006/ole">
            <p:oleObj spid="_x0000_s5122" name="Bitmap Image" r:id="rId3" imgW="1848108" imgH="2638095" progId="PBrush">
              <p:embed/>
            </p:oleObj>
          </a:graphicData>
        </a:graphic>
      </p:graphicFrame>
      <p:sp>
        <p:nvSpPr>
          <p:cNvPr id="5" name="Rectangle 5"/>
          <p:cNvSpPr>
            <a:spLocks noChangeArrowheads="1"/>
          </p:cNvSpPr>
          <p:nvPr/>
        </p:nvSpPr>
        <p:spPr bwMode="auto">
          <a:xfrm>
            <a:off x="468313" y="549275"/>
            <a:ext cx="8229600" cy="671513"/>
          </a:xfrm>
          <a:prstGeom prst="rect">
            <a:avLst/>
          </a:prstGeom>
          <a:noFill/>
          <a:ln w="9525">
            <a:noFill/>
            <a:miter lim="800000"/>
            <a:headEnd/>
            <a:tailEnd/>
          </a:ln>
          <a:effectLst/>
        </p:spPr>
        <p:txBody>
          <a:bodyPr anchor="ctr"/>
          <a:lstStyle/>
          <a:p>
            <a:pPr algn="r"/>
            <a:r>
              <a:rPr lang="fa-IR" sz="3200">
                <a:cs typeface="Titr" pitchFamily="2" charset="-78"/>
              </a:rPr>
              <a:t>دودكش</a:t>
            </a:r>
            <a:r>
              <a:rPr lang="fa-IR" sz="3200">
                <a:cs typeface="B Titr" pitchFamily="2" charset="-78"/>
              </a:rPr>
              <a:t> </a:t>
            </a:r>
            <a:r>
              <a:rPr lang="fa-IR" sz="3200">
                <a:cs typeface="Titr" pitchFamily="2" charset="-78"/>
              </a:rPr>
              <a:t>انعطاف پذير</a:t>
            </a:r>
            <a:r>
              <a:rPr lang="fa-IR" sz="3200">
                <a:cs typeface="B Titr" pitchFamily="2" charset="-78"/>
              </a:rPr>
              <a:t> </a:t>
            </a:r>
            <a:r>
              <a:rPr lang="en-US" sz="3200">
                <a:cs typeface="B Titr" pitchFamily="2" charset="-78"/>
              </a:rPr>
              <a:t>Flexible</a:t>
            </a:r>
            <a:endParaRPr lang="fi-FI" sz="3200">
              <a:cs typeface="B Titr" pitchFamily="2" charset="-78"/>
            </a:endParaRPr>
          </a:p>
        </p:txBody>
      </p:sp>
      <p:sp>
        <p:nvSpPr>
          <p:cNvPr id="6" name="Rectangle 6"/>
          <p:cNvSpPr>
            <a:spLocks noChangeArrowheads="1"/>
          </p:cNvSpPr>
          <p:nvPr/>
        </p:nvSpPr>
        <p:spPr bwMode="auto">
          <a:xfrm>
            <a:off x="323850" y="1412875"/>
            <a:ext cx="8640763" cy="3898900"/>
          </a:xfrm>
          <a:prstGeom prst="rect">
            <a:avLst/>
          </a:prstGeom>
          <a:noFill/>
          <a:ln w="9525">
            <a:noFill/>
            <a:miter lim="800000"/>
            <a:headEnd/>
            <a:tailEnd/>
          </a:ln>
          <a:effectLst/>
        </p:spPr>
        <p:txBody>
          <a:bodyPr/>
          <a:lstStyle/>
          <a:p>
            <a:pPr marL="342900" indent="-342900" algn="r">
              <a:spcBef>
                <a:spcPct val="40000"/>
              </a:spcBef>
            </a:pPr>
            <a:r>
              <a:rPr lang="fa-IR" sz="3200" b="1">
                <a:cs typeface="Nazanin" pitchFamily="2" charset="-78"/>
              </a:rPr>
              <a:t>1- به عنوان لايه دودكش  </a:t>
            </a:r>
            <a:r>
              <a:rPr lang="fa-IR" sz="2800" b="1">
                <a:cs typeface="Nazanin" pitchFamily="2" charset="-78"/>
              </a:rPr>
              <a:t>                  </a:t>
            </a:r>
            <a:r>
              <a:rPr lang="fa-IR" sz="3200" b="1">
                <a:cs typeface="Nazanin" pitchFamily="2" charset="-78"/>
              </a:rPr>
              <a:t>2- به عنوان رابط دودكش</a:t>
            </a:r>
            <a:endParaRPr lang="fa-IR" sz="2800" b="1">
              <a:cs typeface="Nazanin" pitchFamily="2" charset="-78"/>
            </a:endParaRPr>
          </a:p>
          <a:p>
            <a:pPr marL="342900" indent="-342900" algn="r">
              <a:spcBef>
                <a:spcPct val="40000"/>
              </a:spcBef>
            </a:pPr>
            <a:endParaRPr lang="fa-IR" sz="2800" b="1">
              <a:cs typeface="Nazanin" pitchFamily="2" charset="-78"/>
            </a:endParaRPr>
          </a:p>
          <a:p>
            <a:pPr marL="342900" indent="-342900" algn="r">
              <a:spcBef>
                <a:spcPct val="40000"/>
              </a:spcBef>
            </a:pPr>
            <a:endParaRPr lang="fa-IR" sz="2800" b="1">
              <a:cs typeface="Nazanin" pitchFamily="2" charset="-78"/>
            </a:endParaRPr>
          </a:p>
        </p:txBody>
      </p:sp>
      <p:graphicFrame>
        <p:nvGraphicFramePr>
          <p:cNvPr id="7" name="Object 7"/>
          <p:cNvGraphicFramePr>
            <a:graphicFrameLocks noChangeAspect="1"/>
          </p:cNvGraphicFramePr>
          <p:nvPr/>
        </p:nvGraphicFramePr>
        <p:xfrm>
          <a:off x="5795963" y="2205038"/>
          <a:ext cx="2084387" cy="4248150"/>
        </p:xfrm>
        <a:graphic>
          <a:graphicData uri="http://schemas.openxmlformats.org/presentationml/2006/ole">
            <p:oleObj spid="_x0000_s5123" name="Bitmap Image" r:id="rId4" imgW="1800476" imgH="3666667" progId="PBrush">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476250"/>
            <a:ext cx="8229600" cy="7207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80000"/>
              </a:lnSpc>
              <a:spcBef>
                <a:spcPct val="0"/>
              </a:spcBef>
              <a:spcAft>
                <a:spcPts val="0"/>
              </a:spcAft>
              <a:buClrTx/>
              <a:buSzTx/>
              <a:buFontTx/>
              <a:buNone/>
              <a:tabLst/>
              <a:defRPr/>
            </a:pPr>
            <a:r>
              <a:rPr kumimoji="0" lang="fa-IR" sz="3200" b="1" i="0" u="none" strike="noStrike" kern="1200" cap="none" spc="0" normalizeH="0" baseline="0" noProof="0" smtClean="0">
                <a:ln>
                  <a:noFill/>
                </a:ln>
                <a:solidFill>
                  <a:schemeClr val="tx1"/>
                </a:solidFill>
                <a:effectLst/>
                <a:uLnTx/>
                <a:uFillTx/>
                <a:latin typeface="+mj-lt"/>
                <a:ea typeface="+mj-ea"/>
                <a:cs typeface="Titr" pitchFamily="2" charset="-78"/>
              </a:rPr>
              <a:t>ضرورت استفاده از لايه دودكش در دودكشهاي ساختماني</a:t>
            </a:r>
            <a:r>
              <a:rPr kumimoji="0" lang="fa-IR" sz="3200" b="0" i="0" u="none" strike="noStrike" kern="1200" cap="none" spc="0" normalizeH="0" baseline="0" noProof="0" smtClean="0">
                <a:ln>
                  <a:noFill/>
                </a:ln>
                <a:solidFill>
                  <a:schemeClr val="tx1"/>
                </a:solidFill>
                <a:effectLst/>
                <a:uLnTx/>
                <a:uFillTx/>
                <a:latin typeface="+mj-lt"/>
                <a:ea typeface="+mj-ea"/>
                <a:cs typeface="Titr" pitchFamily="2" charset="-78"/>
              </a:rPr>
              <a:t> </a:t>
            </a:r>
            <a:endParaRPr kumimoji="0" lang="en-US" sz="3200" b="0" i="0" u="none" strike="noStrike" kern="1200" cap="none" spc="0" normalizeH="0" baseline="0" noProof="0">
              <a:ln>
                <a:noFill/>
              </a:ln>
              <a:solidFill>
                <a:schemeClr val="tx1"/>
              </a:solidFill>
              <a:effectLst/>
              <a:uLnTx/>
              <a:uFillTx/>
              <a:latin typeface="+mj-lt"/>
              <a:ea typeface="+mj-ea"/>
              <a:cs typeface="Titr" pitchFamily="2" charset="-78"/>
            </a:endParaRPr>
          </a:p>
        </p:txBody>
      </p:sp>
      <p:sp>
        <p:nvSpPr>
          <p:cNvPr id="3" name="Rectangle 3"/>
          <p:cNvSpPr txBox="1">
            <a:spLocks noChangeArrowheads="1"/>
          </p:cNvSpPr>
          <p:nvPr/>
        </p:nvSpPr>
        <p:spPr>
          <a:xfrm>
            <a:off x="395288" y="1341438"/>
            <a:ext cx="8359775" cy="3382962"/>
          </a:xfrm>
          <a:prstGeom prst="rect">
            <a:avLst/>
          </a:prstGeom>
        </p:spPr>
        <p:txBody>
          <a:bodyPr vert="horz" lIns="91440" tIns="45720" rIns="91440" bIns="45720" rtlCol="0">
            <a:normAutofit/>
          </a:bodyPr>
          <a:lstStyle/>
          <a:p>
            <a:pPr marL="0" marR="0" lvl="0" indent="0" algn="r" defTabSz="914400" rtl="1" eaLnBrk="1" fontAlgn="auto" latinLnBrk="0" hangingPunct="1">
              <a:lnSpc>
                <a:spcPct val="120000"/>
              </a:lnSpc>
              <a:spcBef>
                <a:spcPct val="40000"/>
              </a:spcBef>
              <a:spcAft>
                <a:spcPts val="0"/>
              </a:spcAft>
              <a:buClrTx/>
              <a:buSzTx/>
              <a:buFont typeface="Arial" pitchFamily="34" charset="0"/>
              <a:buNone/>
              <a:tabLst/>
              <a:defRPr/>
            </a:pPr>
            <a:r>
              <a:rPr kumimoji="0" lang="fa-IR" b="0" i="0" u="none" strike="noStrike" kern="1200" cap="none" spc="0" normalizeH="0" baseline="0" noProof="0" dirty="0" smtClean="0">
                <a:ln>
                  <a:noFill/>
                </a:ln>
                <a:effectLst/>
                <a:uLnTx/>
                <a:uFillTx/>
                <a:latin typeface="Tahoma" pitchFamily="34" charset="0"/>
                <a:cs typeface="Tahoma" pitchFamily="34" charset="0"/>
              </a:rPr>
              <a:t>با توجه به افزايش راندمان وسايل گازسوز و متعاقب آن كاهش دماي محصولات احتراق </a:t>
            </a:r>
            <a:r>
              <a:rPr kumimoji="0" lang="en-US" b="0" i="0" u="none" strike="noStrike" kern="1200" cap="none" spc="0" normalizeH="0" baseline="0" noProof="0" dirty="0" smtClean="0">
                <a:ln>
                  <a:noFill/>
                </a:ln>
                <a:effectLst/>
                <a:uLnTx/>
                <a:uFillTx/>
                <a:latin typeface="Tahoma" pitchFamily="34" charset="0"/>
                <a:cs typeface="Tahoma" pitchFamily="34" charset="0"/>
              </a:rPr>
              <a:t>,</a:t>
            </a:r>
            <a:r>
              <a:rPr kumimoji="0" lang="fa-IR" b="0" i="0" u="none" strike="noStrike" kern="1200" cap="none" spc="0" normalizeH="0" baseline="0" noProof="0" dirty="0" smtClean="0">
                <a:ln>
                  <a:noFill/>
                </a:ln>
                <a:effectLst/>
                <a:uLnTx/>
                <a:uFillTx/>
                <a:latin typeface="Tahoma" pitchFamily="34" charset="0"/>
                <a:cs typeface="Tahoma" pitchFamily="34" charset="0"/>
              </a:rPr>
              <a:t> در صورت عبور از دودكش بزرگتر از اندازه و همچنين سرد </a:t>
            </a:r>
            <a:r>
              <a:rPr kumimoji="0" lang="en-US" b="0" i="0" u="none" strike="noStrike" kern="1200" cap="none" spc="0" normalizeH="0" baseline="0" noProof="0" dirty="0" smtClean="0">
                <a:ln>
                  <a:noFill/>
                </a:ln>
                <a:effectLst/>
                <a:uLnTx/>
                <a:uFillTx/>
                <a:latin typeface="Tahoma" pitchFamily="34" charset="0"/>
                <a:cs typeface="Tahoma" pitchFamily="34" charset="0"/>
              </a:rPr>
              <a:t>,</a:t>
            </a:r>
            <a:r>
              <a:rPr kumimoji="0" lang="fa-IR" b="0" i="0" u="none" strike="noStrike" kern="1200" cap="none" spc="0" normalizeH="0" baseline="0" noProof="0" dirty="0" smtClean="0">
                <a:ln>
                  <a:noFill/>
                </a:ln>
                <a:effectLst/>
                <a:uLnTx/>
                <a:uFillTx/>
                <a:latin typeface="Tahoma" pitchFamily="34" charset="0"/>
                <a:cs typeface="Tahoma" pitchFamily="34" charset="0"/>
              </a:rPr>
              <a:t> دماي گازهاي خروجي به زير نقطه شبنم رسيده و گازهاي اسيدي بر روي سطح داخلي دودكش ساختماني چگاليده مي‌شوند كه در ماههاي زمستان مصالح مرطوب متناوباً يخ زده و گرم شده و باعث ايجاد ترك و فرسايش در دودكش و نشت محصولات احتراق به فضاي داخل  مي‌گردد</a:t>
            </a:r>
            <a:endParaRPr kumimoji="0" lang="en-US" b="0" i="0" u="none" strike="noStrike" kern="1200" cap="none" spc="0" normalizeH="0" baseline="0" noProof="0" dirty="0">
              <a:ln>
                <a:noFill/>
              </a:ln>
              <a:effectLst/>
              <a:uLnTx/>
              <a:uFillTx/>
              <a:latin typeface="Tahoma" pitchFamily="34" charset="0"/>
              <a:cs typeface="Tahoma" pitchFamily="34" charset="0"/>
            </a:endParaRPr>
          </a:p>
        </p:txBody>
      </p:sp>
      <p:graphicFrame>
        <p:nvGraphicFramePr>
          <p:cNvPr id="4" name="Object 4"/>
          <p:cNvGraphicFramePr>
            <a:graphicFrameLocks noChangeAspect="1"/>
          </p:cNvGraphicFramePr>
          <p:nvPr/>
        </p:nvGraphicFramePr>
        <p:xfrm>
          <a:off x="2411413" y="3429000"/>
          <a:ext cx="4464050" cy="3111500"/>
        </p:xfrm>
        <a:graphic>
          <a:graphicData uri="http://schemas.openxmlformats.org/presentationml/2006/ole">
            <p:oleObj spid="_x0000_s6146" name="Bitmap Image" r:id="rId3" imgW="4525007" imgH="3153215" progId="PBrush">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476250"/>
            <a:ext cx="8229600" cy="576263"/>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a-IR" b="1" i="0" u="none" strike="noStrike" kern="1200" cap="none" spc="0" normalizeH="0" baseline="0" noProof="0" smtClean="0">
                <a:ln>
                  <a:noFill/>
                </a:ln>
                <a:effectLst/>
                <a:uLnTx/>
                <a:uFillTx/>
                <a:latin typeface="Tahoma" pitchFamily="34" charset="0"/>
                <a:ea typeface="+mj-ea"/>
                <a:cs typeface="Tahoma" pitchFamily="34" charset="0"/>
              </a:rPr>
              <a:t>رابط انعطاف پذير</a:t>
            </a:r>
            <a:endParaRPr kumimoji="0" lang="fi-FI" b="1" i="0" u="none" strike="noStrike" kern="1200" cap="none" spc="0" normalizeH="0" baseline="0" noProof="0">
              <a:ln>
                <a:noFill/>
              </a:ln>
              <a:effectLst/>
              <a:uLnTx/>
              <a:uFillTx/>
              <a:latin typeface="Tahoma" pitchFamily="34" charset="0"/>
              <a:ea typeface="+mj-ea"/>
              <a:cs typeface="Tahoma" pitchFamily="34" charset="0"/>
            </a:endParaRPr>
          </a:p>
        </p:txBody>
      </p:sp>
      <p:sp>
        <p:nvSpPr>
          <p:cNvPr id="3" name="Rectangle 3"/>
          <p:cNvSpPr txBox="1">
            <a:spLocks noChangeArrowheads="1"/>
          </p:cNvSpPr>
          <p:nvPr/>
        </p:nvSpPr>
        <p:spPr>
          <a:xfrm>
            <a:off x="250825" y="1125538"/>
            <a:ext cx="8642350" cy="2879725"/>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
                <a:schemeClr val="folHlink"/>
              </a:buClr>
              <a:buSzPct val="120000"/>
              <a:buFontTx/>
              <a:buNone/>
              <a:tabLst/>
              <a:defRPr/>
            </a:pPr>
            <a:r>
              <a:rPr kumimoji="0" lang="fa-IR" b="0" i="0" u="none" strike="noStrike" kern="1200" cap="none" spc="0" normalizeH="0" baseline="0" noProof="0" smtClean="0">
                <a:ln>
                  <a:noFill/>
                </a:ln>
                <a:effectLst/>
                <a:uLnTx/>
                <a:uFillTx/>
                <a:latin typeface="Tahoma" pitchFamily="34" charset="0"/>
                <a:cs typeface="Tahoma" pitchFamily="34" charset="0"/>
              </a:rPr>
              <a:t>رابط خروجي وسيله گازسوز را به دودكش ساختمان وصل مي‌كند</a:t>
            </a:r>
          </a:p>
          <a:p>
            <a:pPr marL="0" marR="0" lvl="0" indent="0" algn="r" defTabSz="914400" rtl="0" eaLnBrk="1" fontAlgn="auto" latinLnBrk="0" hangingPunct="1">
              <a:lnSpc>
                <a:spcPct val="100000"/>
              </a:lnSpc>
              <a:spcBef>
                <a:spcPct val="70000"/>
              </a:spcBef>
              <a:spcAft>
                <a:spcPct val="20000"/>
              </a:spcAft>
              <a:buClrTx/>
              <a:buSzTx/>
              <a:buFontTx/>
              <a:buNone/>
              <a:tabLst/>
              <a:defRPr/>
            </a:pPr>
            <a:r>
              <a:rPr kumimoji="0" lang="fa-IR" b="0" i="0" u="none" strike="noStrike" kern="1200" cap="none" spc="0" normalizeH="0" baseline="0" noProof="0" smtClean="0">
                <a:ln>
                  <a:noFill/>
                </a:ln>
                <a:effectLst/>
                <a:uLnTx/>
                <a:uFillTx/>
                <a:latin typeface="Tahoma" pitchFamily="34" charset="0"/>
                <a:cs typeface="Tahoma" pitchFamily="34" charset="0"/>
              </a:rPr>
              <a:t>انواع :</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smtClean="0">
                <a:ln>
                  <a:noFill/>
                </a:ln>
                <a:effectLst/>
                <a:uLnTx/>
                <a:uFillTx/>
                <a:latin typeface="Tahoma" pitchFamily="34" charset="0"/>
                <a:cs typeface="Tahoma" pitchFamily="34" charset="0"/>
              </a:rPr>
              <a:t>1- رابط انعطاف‌پذير تك لايه                       2- رابط انعطاف‌پذير دولايه </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fa-IR" b="0" i="0" u="none" strike="noStrike" kern="1200" cap="none" spc="0" normalizeH="0" baseline="0" noProof="0" smtClean="0">
                <a:ln>
                  <a:noFill/>
                </a:ln>
                <a:effectLst/>
                <a:uLnTx/>
                <a:uFillTx/>
                <a:latin typeface="Tahoma" pitchFamily="34" charset="0"/>
                <a:cs typeface="Tahoma" pitchFamily="34" charset="0"/>
              </a:rPr>
              <a:t>     </a:t>
            </a:r>
            <a:endParaRPr kumimoji="0" lang="fa-IR" b="0" i="0" u="none" strike="noStrike" kern="1200" cap="none" spc="0" normalizeH="0" baseline="0" noProof="0">
              <a:ln>
                <a:noFill/>
              </a:ln>
              <a:effectLst/>
              <a:uLnTx/>
              <a:uFillTx/>
              <a:latin typeface="Tahoma" pitchFamily="34" charset="0"/>
              <a:cs typeface="Tahoma" pitchFamily="34" charset="0"/>
            </a:endParaRPr>
          </a:p>
        </p:txBody>
      </p:sp>
      <p:graphicFrame>
        <p:nvGraphicFramePr>
          <p:cNvPr id="4" name="Object 4"/>
          <p:cNvGraphicFramePr>
            <a:graphicFrameLocks noChangeAspect="1"/>
          </p:cNvGraphicFramePr>
          <p:nvPr/>
        </p:nvGraphicFramePr>
        <p:xfrm>
          <a:off x="1692275" y="3213100"/>
          <a:ext cx="900113" cy="3495675"/>
        </p:xfrm>
        <a:graphic>
          <a:graphicData uri="http://schemas.openxmlformats.org/presentationml/2006/ole">
            <p:oleObj spid="_x0000_s7170" name="Bitmap Image" r:id="rId3" imgW="1114581" imgH="4334480" progId="PBrush">
              <p:embed/>
            </p:oleObj>
          </a:graphicData>
        </a:graphic>
      </p:graphicFrame>
      <p:pic>
        <p:nvPicPr>
          <p:cNvPr id="5" name="Picture 5" descr="21"/>
          <p:cNvPicPr>
            <a:picLocks noChangeAspect="1" noChangeArrowheads="1"/>
          </p:cNvPicPr>
          <p:nvPr/>
        </p:nvPicPr>
        <p:blipFill>
          <a:blip r:embed="rId4" cstate="print"/>
          <a:srcRect/>
          <a:stretch>
            <a:fillRect/>
          </a:stretch>
        </p:blipFill>
        <p:spPr>
          <a:xfrm>
            <a:off x="5795963" y="3213100"/>
            <a:ext cx="2139950" cy="3382963"/>
          </a:xfrm>
          <a:prstGeom prst="rect">
            <a:avLst/>
          </a:prstGeom>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1636</TotalTime>
  <Words>2764</Words>
  <Application>Microsoft Office PowerPoint</Application>
  <PresentationFormat>On-screen Show (4:3)</PresentationFormat>
  <Paragraphs>403</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47" baseType="lpstr">
      <vt:lpstr>Concourse</vt:lpstr>
      <vt:lpstr>Bitmap Image</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اكسيژن</vt:lpstr>
      <vt:lpstr>منواكسيدكربن</vt:lpstr>
      <vt:lpstr>اثرات ناشي از استنشاق منوكسيدكربن </vt:lpstr>
      <vt:lpstr>علائم هشداردهنده ناشي از مسموميت منواكسيدكربن </vt:lpstr>
      <vt:lpstr>Slide 41</vt:lpstr>
      <vt:lpstr>Slide 42</vt:lpstr>
      <vt:lpstr>Slide 43</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Datis</cp:lastModifiedBy>
  <cp:revision>467</cp:revision>
  <dcterms:created xsi:type="dcterms:W3CDTF">2006-08-16T00:00:00Z</dcterms:created>
  <dcterms:modified xsi:type="dcterms:W3CDTF">2016-04-19T08:13:04Z</dcterms:modified>
</cp:coreProperties>
</file>