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4247317"/>
          </a:xfrm>
          <a:prstGeom prst="rect">
            <a:avLst/>
          </a:prstGeom>
          <a:noFill/>
        </p:spPr>
        <p:txBody>
          <a:bodyPr wrap="square" rtlCol="0">
            <a:spAutoFit/>
          </a:bodyPr>
          <a:lstStyle/>
          <a:p>
            <a:pPr algn="r" rtl="1"/>
            <a:r>
              <a:rPr lang="fa-IR" dirty="0" smtClean="0">
                <a:latin typeface="Tahoma" pitchFamily="34" charset="0"/>
                <a:cs typeface="Tahoma" pitchFamily="34" charset="0"/>
              </a:rPr>
              <a:t>در پایان لازم باست که تعریفی از فشار و واحدهای آن را داشته باشیم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فشار : نسبت نیرو به سطح را فشار می گویند . </a:t>
            </a:r>
            <a:r>
              <a:rPr lang="en-US" i="1" dirty="0" smtClean="0">
                <a:latin typeface="Tahoma" pitchFamily="34" charset="0"/>
                <a:cs typeface="Tahoma" pitchFamily="34" charset="0"/>
              </a:rPr>
              <a:t>P=F/A</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P</a:t>
            </a:r>
            <a:r>
              <a:rPr lang="fa-IR" dirty="0" smtClean="0">
                <a:latin typeface="Tahoma" pitchFamily="34" charset="0"/>
                <a:cs typeface="Tahoma" pitchFamily="34" charset="0"/>
              </a:rPr>
              <a:t>: فشار </a:t>
            </a:r>
            <a:r>
              <a:rPr lang="en-US" i="1" dirty="0" smtClean="0">
                <a:latin typeface="Tahoma" pitchFamily="34" charset="0"/>
                <a:cs typeface="Tahoma" pitchFamily="34" charset="0"/>
              </a:rPr>
              <a:t>F</a:t>
            </a:r>
            <a:r>
              <a:rPr lang="fa-IR" dirty="0" smtClean="0">
                <a:latin typeface="Tahoma" pitchFamily="34" charset="0"/>
                <a:cs typeface="Tahoma" pitchFamily="34" charset="0"/>
              </a:rPr>
              <a:t>:نیرو</a:t>
            </a:r>
            <a:r>
              <a:rPr lang="en-US" i="1" dirty="0" smtClean="0">
                <a:latin typeface="Tahoma" pitchFamily="34" charset="0"/>
                <a:cs typeface="Tahoma" pitchFamily="34" charset="0"/>
              </a:rPr>
              <a:t>A</a:t>
            </a:r>
            <a:r>
              <a:rPr lang="fa-IR" dirty="0" smtClean="0">
                <a:latin typeface="Tahoma" pitchFamily="34" charset="0"/>
                <a:cs typeface="Tahoma" pitchFamily="34" charset="0"/>
              </a:rPr>
              <a:t>: سطح</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واحد فشار در سیستم متریک ، نیوتن بر متر مربع </a:t>
            </a:r>
            <a:r>
              <a:rPr lang="en-US" i="1" dirty="0" smtClean="0">
                <a:latin typeface="Tahoma" pitchFamily="34" charset="0"/>
                <a:cs typeface="Tahoma" pitchFamily="34" charset="0"/>
              </a:rPr>
              <a:t>(N/M2)</a:t>
            </a:r>
            <a:r>
              <a:rPr lang="fa-IR" dirty="0" smtClean="0">
                <a:latin typeface="Tahoma" pitchFamily="34" charset="0"/>
                <a:cs typeface="Tahoma" pitchFamily="34" charset="0"/>
              </a:rPr>
              <a:t> می باشد . که به آن " پاسکال " نیز گفته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واحد فشار در مراکز صنعتی معمولا ، اتمسفر </a:t>
            </a:r>
            <a:r>
              <a:rPr lang="en-US" i="1" dirty="0" smtClean="0">
                <a:latin typeface="Tahoma" pitchFamily="34" charset="0"/>
                <a:cs typeface="Tahoma" pitchFamily="34" charset="0"/>
              </a:rPr>
              <a:t>(AT)</a:t>
            </a:r>
            <a:r>
              <a:rPr lang="fa-IR" dirty="0" smtClean="0">
                <a:latin typeface="Tahoma" pitchFamily="34" charset="0"/>
                <a:cs typeface="Tahoma" pitchFamily="34" charset="0"/>
              </a:rPr>
              <a:t> یا بار </a:t>
            </a:r>
            <a:r>
              <a:rPr lang="en-US" i="1" dirty="0" smtClean="0">
                <a:latin typeface="Tahoma" pitchFamily="34" charset="0"/>
                <a:cs typeface="Tahoma" pitchFamily="34" charset="0"/>
              </a:rPr>
              <a:t>(BAR)</a:t>
            </a:r>
            <a:r>
              <a:rPr lang="fa-IR" dirty="0" smtClean="0">
                <a:latin typeface="Tahoma" pitchFamily="34" charset="0"/>
                <a:cs typeface="Tahoma" pitchFamily="34" charset="0"/>
              </a:rPr>
              <a:t>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یک بار ، برابر است با نیروی وزنه یک کیلوگرمی بر یک سانتیمتر مربع ، برای اتمسفر تعریف های دیگری نیز به شرح زیر وجود دارد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یک برابر است با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76 سانتیمتر ، ارتفاع ستون جیوه</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760میلیمتر ، ارتفاع ستون جیوه</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10.33 متر ، ارتفاع ستون آب</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ѵ 14.7 پوند بر اینچ  مربع </a:t>
            </a:r>
            <a:r>
              <a:rPr lang="en-US" i="1" dirty="0" smtClean="0">
                <a:latin typeface="Tahoma" pitchFamily="34" charset="0"/>
                <a:cs typeface="Tahoma" pitchFamily="34" charset="0"/>
              </a:rPr>
              <a:t> (P.S.I)</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Ѵ </a:t>
            </a:r>
            <a:r>
              <a:rPr lang="fa-IR" dirty="0" smtClean="0">
                <a:latin typeface="Tahoma" pitchFamily="34" charset="0"/>
                <a:cs typeface="Tahoma" pitchFamily="34" charset="0"/>
              </a:rPr>
              <a:t> 100 کیلو پاسکال</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0825" y="549275"/>
            <a:ext cx="8642350" cy="695325"/>
          </a:xfrm>
          <a:prstGeom prst="rect">
            <a:avLst/>
          </a:prstGeom>
          <a:noFill/>
          <a:ln w="9525">
            <a:noFill/>
            <a:miter lim="800000"/>
            <a:headEnd/>
            <a:tailEnd/>
          </a:ln>
          <a:effectLst/>
        </p:spPr>
        <p:txBody>
          <a:bodyPr anchor="b"/>
          <a:lstStyle/>
          <a:p>
            <a:pPr algn="r" rtl="1"/>
            <a:r>
              <a:rPr lang="fa-IR" dirty="0">
                <a:latin typeface="Tahoma" pitchFamily="34" charset="0"/>
                <a:cs typeface="Tahoma" pitchFamily="34" charset="0"/>
              </a:rPr>
              <a:t>نصب دريچه مرتبط با هواي آزاد</a:t>
            </a:r>
            <a:endParaRPr lang="en-US" dirty="0">
              <a:latin typeface="Tahoma" pitchFamily="34" charset="0"/>
              <a:cs typeface="Tahoma" pitchFamily="34" charset="0"/>
            </a:endParaRPr>
          </a:p>
        </p:txBody>
      </p:sp>
      <p:sp>
        <p:nvSpPr>
          <p:cNvPr id="3" name="Rectangle 3"/>
          <p:cNvSpPr>
            <a:spLocks noChangeArrowheads="1"/>
          </p:cNvSpPr>
          <p:nvPr/>
        </p:nvSpPr>
        <p:spPr bwMode="auto">
          <a:xfrm>
            <a:off x="4356100" y="1484313"/>
            <a:ext cx="4572000" cy="4679950"/>
          </a:xfrm>
          <a:prstGeom prst="rect">
            <a:avLst/>
          </a:prstGeom>
          <a:noFill/>
          <a:ln w="9525">
            <a:noFill/>
            <a:miter lim="800000"/>
            <a:headEnd/>
            <a:tailEnd/>
          </a:ln>
          <a:effectLst/>
        </p:spPr>
        <p:txBody>
          <a:bodyPr/>
          <a:lstStyle/>
          <a:p>
            <a:pPr marL="342900" indent="-342900" algn="r" rtl="1">
              <a:spcBef>
                <a:spcPct val="70000"/>
              </a:spcBef>
              <a:buFontTx/>
              <a:buChar char="•"/>
            </a:pPr>
            <a:r>
              <a:rPr lang="fa-IR" dirty="0">
                <a:solidFill>
                  <a:schemeClr val="accent2"/>
                </a:solidFill>
                <a:latin typeface="Tahoma" pitchFamily="34" charset="0"/>
                <a:cs typeface="Tahoma" pitchFamily="34" charset="0"/>
              </a:rPr>
              <a:t>حداقل حجم فضاي نصب </a:t>
            </a:r>
          </a:p>
          <a:p>
            <a:pPr marL="342900" indent="-342900" algn="r" rtl="1">
              <a:spcBef>
                <a:spcPct val="70000"/>
              </a:spcBef>
            </a:pPr>
            <a:r>
              <a:rPr lang="fa-IR" dirty="0">
                <a:solidFill>
                  <a:srgbClr val="CC0000"/>
                </a:solidFill>
                <a:latin typeface="Tahoma" pitchFamily="34" charset="0"/>
                <a:cs typeface="Tahoma" pitchFamily="34" charset="0"/>
              </a:rPr>
              <a:t>	</a:t>
            </a:r>
            <a:r>
              <a:rPr lang="fa-IR" b="1" dirty="0">
                <a:solidFill>
                  <a:srgbClr val="CC0000"/>
                </a:solidFill>
                <a:latin typeface="Tahoma" pitchFamily="34" charset="0"/>
                <a:cs typeface="Tahoma" pitchFamily="34" charset="0"/>
              </a:rPr>
              <a:t>1 مترمكعب </a:t>
            </a:r>
            <a:r>
              <a:rPr lang="fa-IR" b="1" dirty="0">
                <a:latin typeface="Tahoma" pitchFamily="34" charset="0"/>
                <a:cs typeface="Tahoma" pitchFamily="34" charset="0"/>
              </a:rPr>
              <a:t>به ازاي هر كيلووات مجموع ظرفيت حرارتي دستگاههاي گازسوز</a:t>
            </a:r>
            <a:endParaRPr lang="fa-IR" dirty="0">
              <a:latin typeface="Tahoma" pitchFamily="34" charset="0"/>
              <a:cs typeface="Tahoma" pitchFamily="34" charset="0"/>
            </a:endParaRPr>
          </a:p>
          <a:p>
            <a:pPr marL="342900" indent="-342900" algn="r" rtl="1">
              <a:spcBef>
                <a:spcPct val="70000"/>
              </a:spcBef>
              <a:buFontTx/>
              <a:buChar char="•"/>
            </a:pPr>
            <a:r>
              <a:rPr lang="fa-IR" dirty="0">
                <a:solidFill>
                  <a:schemeClr val="accent2"/>
                </a:solidFill>
                <a:latin typeface="Tahoma" pitchFamily="34" charset="0"/>
                <a:cs typeface="Tahoma" pitchFamily="34" charset="0"/>
              </a:rPr>
              <a:t>دريچه دائمي ( غير قابل بسته شدن) مرتبط با هواي آزاد</a:t>
            </a:r>
          </a:p>
          <a:p>
            <a:pPr marL="342900" indent="-342900" algn="r" rtl="1">
              <a:spcBef>
                <a:spcPct val="70000"/>
              </a:spcBef>
            </a:pPr>
            <a:r>
              <a:rPr lang="fa-IR" b="1" dirty="0">
                <a:latin typeface="Tahoma" pitchFamily="34" charset="0"/>
                <a:cs typeface="Tahoma" pitchFamily="34" charset="0"/>
              </a:rPr>
              <a:t>يك دريچه با سطح مقطع حداقل 150 سانتيمترمربع و يا دو دريچه هر يك به مساحت حداقل 75 سانتيمترمربع</a:t>
            </a:r>
            <a:endParaRPr lang="fa-IR" b="1" dirty="0">
              <a:solidFill>
                <a:srgbClr val="008000"/>
              </a:solidFill>
              <a:latin typeface="Tahoma" pitchFamily="34" charset="0"/>
              <a:cs typeface="Tahoma" pitchFamily="34" charset="0"/>
            </a:endParaRPr>
          </a:p>
          <a:p>
            <a:pPr marL="342900" indent="-342900" algn="r" rtl="1">
              <a:spcBef>
                <a:spcPct val="70000"/>
              </a:spcBef>
              <a:buFontTx/>
              <a:buChar char="•"/>
            </a:pPr>
            <a:r>
              <a:rPr lang="fa-IR" dirty="0">
                <a:solidFill>
                  <a:schemeClr val="accent2"/>
                </a:solidFill>
                <a:latin typeface="Tahoma" pitchFamily="34" charset="0"/>
                <a:cs typeface="Tahoma" pitchFamily="34" charset="0"/>
              </a:rPr>
              <a:t>مجموع توان كمتر 50 كيلووات باشد .</a:t>
            </a:r>
          </a:p>
        </p:txBody>
      </p:sp>
      <p:pic>
        <p:nvPicPr>
          <p:cNvPr id="4" name="Picture 4"/>
          <p:cNvPicPr>
            <a:picLocks noChangeAspect="1" noChangeArrowheads="1"/>
          </p:cNvPicPr>
          <p:nvPr/>
        </p:nvPicPr>
        <p:blipFill>
          <a:blip r:embed="rId2" cstate="print"/>
          <a:srcRect/>
          <a:stretch>
            <a:fillRect/>
          </a:stretch>
        </p:blipFill>
        <p:spPr bwMode="auto">
          <a:xfrm>
            <a:off x="179388" y="2060575"/>
            <a:ext cx="4321175" cy="3790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395288" y="692150"/>
            <a:ext cx="8569325" cy="59055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70000"/>
              </a:spcBef>
              <a:spcAft>
                <a:spcPts val="0"/>
              </a:spcAft>
              <a:buClrTx/>
              <a:buSzTx/>
              <a:buFontTx/>
              <a:buNone/>
              <a:tabLst/>
              <a:defRPr/>
            </a:pPr>
            <a:r>
              <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در صورتيكه بخواهيم يك آبگرمكن ديواري به ظرفيت حرارتي</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12000</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كيلوكالري در ساعت</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را در اطاقي به زيربناي 10</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متر مربع</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نصب كنيم چه تمهيداتي براي تامين هواي لازم براي احتراق بايد صورت گيرد</a:t>
            </a:r>
            <a:r>
              <a:rPr kumimoji="0" lang="en-US" b="1" i="0" u="none" strike="noStrike" kern="1200" cap="none" spc="0" normalizeH="0" baseline="0" noProof="0" dirty="0" smtClean="0">
                <a:ln>
                  <a:noFill/>
                </a:ln>
                <a:effectLst/>
                <a:uLnTx/>
                <a:uFillTx/>
                <a:latin typeface="Tahoma" pitchFamily="34" charset="0"/>
                <a:cs typeface="Tahoma" pitchFamily="34" charset="0"/>
              </a:rPr>
              <a:t>.</a:t>
            </a:r>
          </a:p>
          <a:p>
            <a:pPr marL="0" marR="0" lvl="0" indent="0" algn="r" defTabSz="914400" rtl="1"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endParaRP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12000 kcal/hr ≈ 14 </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endParaRPr kumimoji="0" lang="en-US"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V = 10 m² × 2.8 m = 28 m³</a:t>
            </a: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14 </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r>
              <a:rPr kumimoji="0" lang="en-US" b="1" i="0" u="none" strike="noStrike" kern="1200" cap="none" spc="0" normalizeH="0" baseline="0" noProof="0" dirty="0" smtClean="0">
                <a:ln>
                  <a:noFill/>
                </a:ln>
                <a:effectLst/>
                <a:uLnTx/>
                <a:uFillTx/>
                <a:latin typeface="Tahoma" pitchFamily="34" charset="0"/>
                <a:cs typeface="Tahoma" pitchFamily="34" charset="0"/>
              </a:rPr>
              <a:t> × 1 m³/</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r>
              <a:rPr kumimoji="0" lang="en-US" b="1" i="0" u="none" strike="noStrike" kern="1200" cap="none" spc="0" normalizeH="0" baseline="0" noProof="0" dirty="0" smtClean="0">
                <a:ln>
                  <a:noFill/>
                </a:ln>
                <a:effectLst/>
                <a:uLnTx/>
                <a:uFillTx/>
                <a:latin typeface="Tahoma" pitchFamily="34" charset="0"/>
                <a:cs typeface="Tahoma" pitchFamily="34" charset="0"/>
              </a:rPr>
              <a:t> = 14 m³</a:t>
            </a: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28 &gt; 14</a:t>
            </a:r>
            <a:r>
              <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0" i="0" u="none" strike="noStrike" kern="1200" cap="none" spc="0" normalizeH="0" baseline="0" noProof="0" dirty="0" smtClean="0">
                <a:ln>
                  <a:noFill/>
                </a:ln>
                <a:effectLst/>
                <a:uLnTx/>
                <a:uFillTx/>
                <a:latin typeface="Tahoma" pitchFamily="34" charset="0"/>
                <a:cs typeface="Tahoma" pitchFamily="34" charset="0"/>
              </a:rPr>
              <a:t>امكان نصب وجود دارد</a:t>
            </a:r>
          </a:p>
          <a:p>
            <a:pPr marL="0" marR="0" lvl="0" indent="0" algn="r" defTabSz="914400" rtl="1" eaLnBrk="1" fontAlgn="auto" latinLnBrk="0" hangingPunct="1">
              <a:lnSpc>
                <a:spcPct val="120000"/>
              </a:lnSpc>
              <a:spcBef>
                <a:spcPct val="7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بنابراين دريچه 150 سانتيمتر مربعي بايد اطاق مربوطه را به هواي آزاد متصل نمايد</a:t>
            </a:r>
            <a:r>
              <a:rPr kumimoji="0" lang="en-GB" b="0"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endParaRPr kumimoji="0" lang="fi-FI" b="1" i="0" u="none" strike="noStrike" kern="1200" cap="none" spc="0" normalizeH="0" baseline="0" noProof="0" dirty="0">
              <a:ln>
                <a:noFill/>
              </a:ln>
              <a:effectLst>
                <a:outerShdw blurRad="38100" dist="38100" dir="2700000" algn="tl">
                  <a:srgbClr val="C0C0C0"/>
                </a:outerShdw>
              </a:effectLst>
              <a:uLnTx/>
              <a:uFillTx/>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950" y="476250"/>
            <a:ext cx="8893175" cy="792163"/>
          </a:xfrm>
          <a:prstGeom prst="rect">
            <a:avLst/>
          </a:prstGeom>
          <a:noFill/>
          <a:ln w="9525">
            <a:noFill/>
            <a:miter lim="800000"/>
            <a:headEnd/>
            <a:tailEnd/>
          </a:ln>
          <a:effectLst/>
        </p:spPr>
        <p:txBody>
          <a:bodyPr anchor="b"/>
          <a:lstStyle/>
          <a:p>
            <a:pPr algn="r">
              <a:lnSpc>
                <a:spcPct val="120000"/>
              </a:lnSpc>
            </a:pPr>
            <a:r>
              <a:rPr lang="fa-IR">
                <a:latin typeface="Tahoma" pitchFamily="34" charset="0"/>
                <a:cs typeface="Tahoma" pitchFamily="34" charset="0"/>
              </a:rPr>
              <a:t>ارتباط فضاي نصب به فضاهاي مجاور مرتبط با هواي آزاد</a:t>
            </a:r>
            <a:endParaRPr lang="en-US">
              <a:latin typeface="Tahoma" pitchFamily="34" charset="0"/>
              <a:cs typeface="Tahoma" pitchFamily="34" charset="0"/>
            </a:endParaRPr>
          </a:p>
        </p:txBody>
      </p:sp>
      <p:sp>
        <p:nvSpPr>
          <p:cNvPr id="3" name="Rectangle 3"/>
          <p:cNvSpPr>
            <a:spLocks noChangeArrowheads="1"/>
          </p:cNvSpPr>
          <p:nvPr/>
        </p:nvSpPr>
        <p:spPr bwMode="auto">
          <a:xfrm>
            <a:off x="468313" y="2060575"/>
            <a:ext cx="8207375" cy="3783013"/>
          </a:xfrm>
          <a:prstGeom prst="rect">
            <a:avLst/>
          </a:prstGeom>
          <a:noFill/>
          <a:ln w="9525">
            <a:noFill/>
            <a:miter lim="800000"/>
            <a:headEnd/>
            <a:tailEnd/>
          </a:ln>
          <a:effectLst/>
        </p:spPr>
        <p:txBody>
          <a:bodyPr/>
          <a:lstStyle/>
          <a:p>
            <a:pPr marL="342900" indent="-342900" algn="r">
              <a:spcBef>
                <a:spcPct val="70000"/>
              </a:spcBef>
            </a:pPr>
            <a:r>
              <a:rPr lang="fa-IR">
                <a:solidFill>
                  <a:schemeClr val="accent2"/>
                </a:solidFill>
                <a:latin typeface="Tahoma" pitchFamily="34" charset="0"/>
                <a:cs typeface="Tahoma" pitchFamily="34" charset="0"/>
              </a:rPr>
              <a:t>	ارتباط داخلي فضاي نصب به فضاهاي مجاور مي‌بايست ايجاد شود در صورتيكه :</a:t>
            </a:r>
          </a:p>
          <a:p>
            <a:pPr marL="342900" indent="-342900" algn="r">
              <a:spcBef>
                <a:spcPct val="70000"/>
              </a:spcBef>
              <a:buFontTx/>
              <a:buChar char="•"/>
            </a:pPr>
            <a:r>
              <a:rPr lang="fa-IR" b="1">
                <a:latin typeface="Tahoma" pitchFamily="34" charset="0"/>
                <a:cs typeface="Tahoma" pitchFamily="34" charset="0"/>
              </a:rPr>
              <a:t>حجم فضاي نصب كمتر از 4 مترمكعب به ازاي هر كيلووات مجموع ظرفيت حرارتي دستگاههاي گازسوز باشد.</a:t>
            </a:r>
          </a:p>
          <a:p>
            <a:pPr marL="342900" indent="-342900" algn="r">
              <a:spcBef>
                <a:spcPct val="70000"/>
              </a:spcBef>
              <a:buFontTx/>
              <a:buChar char="•"/>
            </a:pPr>
            <a:r>
              <a:rPr lang="fa-IR" b="1">
                <a:latin typeface="Tahoma" pitchFamily="34" charset="0"/>
                <a:cs typeface="Tahoma" pitchFamily="34" charset="0"/>
              </a:rPr>
              <a:t>فضاي نصب يك اتاق داخلي (محاط به اتاق‌هاي ديگر) باشد.</a:t>
            </a:r>
            <a:endParaRPr lang="fi-FI" b="1">
              <a:latin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750" y="260350"/>
            <a:ext cx="7793038" cy="720725"/>
          </a:xfrm>
          <a:prstGeom prst="rect">
            <a:avLst/>
          </a:prstGeom>
          <a:noFill/>
          <a:ln w="9525">
            <a:noFill/>
            <a:miter lim="800000"/>
            <a:headEnd/>
            <a:tailEnd/>
          </a:ln>
          <a:effectLst/>
        </p:spPr>
        <p:txBody>
          <a:bodyPr anchor="b"/>
          <a:lstStyle/>
          <a:p>
            <a:pPr algn="r" rtl="1"/>
            <a:r>
              <a:rPr lang="fa-IR" sz="3200">
                <a:cs typeface="Titr" pitchFamily="2" charset="-78"/>
              </a:rPr>
              <a:t>دياگرام محاسبه ظرفيت تهويه فضاهاي داخلي مرتبط</a:t>
            </a:r>
            <a:endParaRPr lang="en-US" sz="3200">
              <a:cs typeface="Titr" pitchFamily="2" charset="-78"/>
            </a:endParaRPr>
          </a:p>
        </p:txBody>
      </p:sp>
      <p:sp>
        <p:nvSpPr>
          <p:cNvPr id="3" name="Rectangle 3"/>
          <p:cNvSpPr>
            <a:spLocks noChangeArrowheads="1"/>
          </p:cNvSpPr>
          <p:nvPr/>
        </p:nvSpPr>
        <p:spPr bwMode="auto">
          <a:xfrm>
            <a:off x="2268538" y="6021388"/>
            <a:ext cx="2249487" cy="360362"/>
          </a:xfrm>
          <a:prstGeom prst="rect">
            <a:avLst/>
          </a:prstGeom>
          <a:noFill/>
          <a:ln w="9525">
            <a:noFill/>
            <a:miter lim="800000"/>
            <a:headEnd/>
            <a:tailEnd/>
          </a:ln>
          <a:effectLst/>
        </p:spPr>
        <p:txBody>
          <a:bodyPr anchor="b"/>
          <a:lstStyle/>
          <a:p>
            <a:pPr algn="r" rtl="1"/>
            <a:r>
              <a:rPr lang="fa-IR" sz="1600" b="1">
                <a:solidFill>
                  <a:schemeClr val="tx2"/>
                </a:solidFill>
                <a:cs typeface="Nazanin" pitchFamily="2" charset="-78"/>
              </a:rPr>
              <a:t>حجم اتاق در واحد </a:t>
            </a:r>
            <a:r>
              <a:rPr lang="en-US" sz="1600" b="1">
                <a:solidFill>
                  <a:schemeClr val="tx2"/>
                </a:solidFill>
                <a:cs typeface="Nazanin" pitchFamily="2" charset="-78"/>
              </a:rPr>
              <a:t>m</a:t>
            </a:r>
            <a:r>
              <a:rPr lang="en-US" sz="1600" b="1">
                <a:solidFill>
                  <a:schemeClr val="tx2"/>
                </a:solidFill>
                <a:latin typeface="Arial"/>
                <a:cs typeface="Nazanin" pitchFamily="2" charset="-78"/>
              </a:rPr>
              <a:t>³</a:t>
            </a:r>
            <a:endParaRPr lang="en-US" sz="1600" b="1">
              <a:solidFill>
                <a:schemeClr val="tx2"/>
              </a:solidFill>
              <a:latin typeface="B Nazanin" pitchFamily="2" charset="-78"/>
              <a:cs typeface="Nazanin" pitchFamily="2" charset="-78"/>
            </a:endParaRPr>
          </a:p>
        </p:txBody>
      </p:sp>
      <p:sp>
        <p:nvSpPr>
          <p:cNvPr id="4" name="Text Box 4"/>
          <p:cNvSpPr txBox="1">
            <a:spLocks noChangeArrowheads="1"/>
          </p:cNvSpPr>
          <p:nvPr/>
        </p:nvSpPr>
        <p:spPr bwMode="auto">
          <a:xfrm>
            <a:off x="6407150" y="1076325"/>
            <a:ext cx="2736850" cy="5001369"/>
          </a:xfrm>
          <a:prstGeom prst="rect">
            <a:avLst/>
          </a:prstGeom>
          <a:noFill/>
          <a:ln w="9525">
            <a:noFill/>
            <a:miter lim="800000"/>
            <a:headEnd/>
            <a:tailEnd/>
          </a:ln>
          <a:effectLst/>
        </p:spPr>
        <p:txBody>
          <a:bodyPr>
            <a:spAutoFit/>
          </a:bodyPr>
          <a:lstStyle/>
          <a:p>
            <a:pPr algn="r" rtl="1" eaLnBrk="0" hangingPunct="0">
              <a:spcBef>
                <a:spcPct val="50000"/>
              </a:spcBef>
            </a:pPr>
            <a:r>
              <a:rPr lang="en-US" sz="1400" b="1">
                <a:solidFill>
                  <a:schemeClr val="bg2"/>
                </a:solidFill>
                <a:cs typeface="Titr" pitchFamily="2" charset="-78"/>
              </a:rPr>
              <a:t> </a:t>
            </a:r>
            <a:r>
              <a:rPr lang="en-US" sz="2000" b="1">
                <a:latin typeface="Arial" charset="0"/>
              </a:rPr>
              <a:t>(A</a:t>
            </a:r>
            <a:r>
              <a:rPr lang="fa-IR" sz="1800" b="1">
                <a:cs typeface="Nazanin" pitchFamily="2" charset="-78"/>
              </a:rPr>
              <a:t>درب داخلي از 3 طرف درزبندي شده و كف آن كوتاه نشده است</a:t>
            </a:r>
            <a:r>
              <a:rPr lang="fi-FI" sz="1800" b="1">
                <a:cs typeface="Nazanin" pitchFamily="2" charset="-78"/>
              </a:rPr>
              <a:t>.</a:t>
            </a:r>
            <a:endParaRPr lang="en-US" sz="1800" b="1">
              <a:cs typeface="Nazanin" pitchFamily="2" charset="-78"/>
            </a:endParaRPr>
          </a:p>
          <a:p>
            <a:pPr algn="r" rtl="1" eaLnBrk="0" hangingPunct="0">
              <a:spcBef>
                <a:spcPct val="50000"/>
              </a:spcBef>
            </a:pPr>
            <a:r>
              <a:rPr lang="en-US" sz="1800" b="1">
                <a:latin typeface="Arial" charset="0"/>
                <a:cs typeface="Nazanin" pitchFamily="2" charset="-78"/>
              </a:rPr>
              <a:t> </a:t>
            </a:r>
            <a:r>
              <a:rPr lang="en-US" sz="2000" b="1">
                <a:latin typeface="Arial" charset="0"/>
                <a:cs typeface="Nazanin" pitchFamily="2" charset="-78"/>
              </a:rPr>
              <a:t>(B</a:t>
            </a:r>
            <a:r>
              <a:rPr lang="fa-IR" sz="1800" b="1">
                <a:latin typeface="Arial" charset="0"/>
                <a:cs typeface="Nazanin" pitchFamily="2" charset="-78"/>
              </a:rPr>
              <a:t>درب داخلي از 3 طرف درزبندي شده و كف آن 1 سانتي متر كوتاه شده است / درب داخلي درزبندي نشده و كف آن كوتاه نشده است</a:t>
            </a:r>
            <a:r>
              <a:rPr lang="fa-IR" sz="2000" b="1">
                <a:latin typeface="Arial" charset="0"/>
                <a:cs typeface="Nazanin" pitchFamily="2" charset="-78"/>
              </a:rPr>
              <a:t>.</a:t>
            </a:r>
            <a:r>
              <a:rPr lang="fi-FI" sz="1800" b="1">
                <a:latin typeface="Arial" charset="0"/>
                <a:cs typeface="Nazanin" pitchFamily="2" charset="-78"/>
              </a:rPr>
              <a:t> </a:t>
            </a:r>
            <a:endParaRPr lang="fa-IR" sz="1800" b="1">
              <a:latin typeface="Arial" charset="0"/>
              <a:cs typeface="Nazanin" pitchFamily="2" charset="-78"/>
            </a:endParaRPr>
          </a:p>
          <a:p>
            <a:pPr algn="r" rtl="1" eaLnBrk="0" hangingPunct="0">
              <a:spcBef>
                <a:spcPct val="50000"/>
              </a:spcBef>
            </a:pPr>
            <a:r>
              <a:rPr lang="en-US" sz="1800" b="1">
                <a:latin typeface="Arial" charset="0"/>
                <a:cs typeface="Nazanin" pitchFamily="2" charset="-78"/>
              </a:rPr>
              <a:t> </a:t>
            </a:r>
            <a:r>
              <a:rPr lang="en-US" sz="2000" b="1">
                <a:latin typeface="Arial" charset="0"/>
                <a:cs typeface="Nazanin" pitchFamily="2" charset="-78"/>
              </a:rPr>
              <a:t>(C</a:t>
            </a:r>
            <a:r>
              <a:rPr lang="fa-IR" sz="1800" b="1">
                <a:latin typeface="Arial" charset="0"/>
                <a:cs typeface="Nazanin" pitchFamily="2" charset="-78"/>
              </a:rPr>
              <a:t>درب داخلي از 3 طرف درزبندي شده و كف آن 5/1 سانتي متر كوتاه شده است / درب داخلي درزبندي نشده و كف آن 1سانتي متر كوتاه شده است</a:t>
            </a:r>
            <a:r>
              <a:rPr lang="en-US" sz="1800" b="1">
                <a:latin typeface="Arial" charset="0"/>
                <a:cs typeface="Nazanin" pitchFamily="2" charset="-78"/>
              </a:rPr>
              <a:t>.</a:t>
            </a:r>
            <a:r>
              <a:rPr lang="fi-FI" sz="1800" b="1">
                <a:latin typeface="Arial" charset="0"/>
                <a:cs typeface="Nazanin" pitchFamily="2" charset="-78"/>
              </a:rPr>
              <a:t> </a:t>
            </a:r>
            <a:endParaRPr lang="fa-IR" sz="1800" b="1">
              <a:latin typeface="Arial" charset="0"/>
              <a:cs typeface="Nazanin" pitchFamily="2" charset="-78"/>
            </a:endParaRPr>
          </a:p>
          <a:p>
            <a:pPr algn="r" rtl="1" eaLnBrk="0" hangingPunct="0">
              <a:spcBef>
                <a:spcPct val="50000"/>
              </a:spcBef>
            </a:pPr>
            <a:r>
              <a:rPr lang="en-US" sz="2000" b="1">
                <a:latin typeface="Arial" charset="0"/>
                <a:cs typeface="Nazanin" pitchFamily="2" charset="-78"/>
              </a:rPr>
              <a:t> (D</a:t>
            </a:r>
            <a:r>
              <a:rPr lang="fa-IR" sz="1800" b="1">
                <a:latin typeface="Arial" charset="0"/>
                <a:cs typeface="Nazanin" pitchFamily="2" charset="-78"/>
              </a:rPr>
              <a:t>درب داخلي مجهز به حداقل يك دريچه  با سطح آزاد 150 سانتي مترمربع  براي عبور هوا</a:t>
            </a:r>
            <a:r>
              <a:rPr lang="en-US" sz="1800" b="1">
                <a:latin typeface="Arial" charset="0"/>
                <a:cs typeface="Nazanin" pitchFamily="2" charset="-78"/>
              </a:rPr>
              <a:t>.</a:t>
            </a:r>
            <a:endParaRPr lang="fa-IR" sz="1800" b="1">
              <a:latin typeface="Arial" charset="0"/>
              <a:cs typeface="Nazanin" pitchFamily="2" charset="-78"/>
            </a:endParaRPr>
          </a:p>
          <a:p>
            <a:pPr algn="r" rtl="1" eaLnBrk="0" hangingPunct="0">
              <a:spcBef>
                <a:spcPct val="50000"/>
              </a:spcBef>
            </a:pPr>
            <a:endParaRPr lang="fa-IR" sz="1800" b="1">
              <a:solidFill>
                <a:schemeClr val="bg2"/>
              </a:solidFill>
              <a:cs typeface="Nazanin" pitchFamily="2" charset="-78"/>
            </a:endParaRPr>
          </a:p>
        </p:txBody>
      </p:sp>
      <p:sp>
        <p:nvSpPr>
          <p:cNvPr id="5" name="Rectangle 5"/>
          <p:cNvSpPr>
            <a:spLocks noChangeArrowheads="1"/>
          </p:cNvSpPr>
          <p:nvPr/>
        </p:nvSpPr>
        <p:spPr bwMode="auto">
          <a:xfrm rot="16200000">
            <a:off x="-890587" y="3959225"/>
            <a:ext cx="2249487" cy="468313"/>
          </a:xfrm>
          <a:prstGeom prst="rect">
            <a:avLst/>
          </a:prstGeom>
          <a:noFill/>
          <a:ln w="9525">
            <a:noFill/>
            <a:miter lim="800000"/>
            <a:headEnd/>
            <a:tailEnd/>
          </a:ln>
          <a:effectLst/>
        </p:spPr>
        <p:txBody>
          <a:bodyPr anchor="b"/>
          <a:lstStyle/>
          <a:p>
            <a:pPr algn="r" rtl="1"/>
            <a:r>
              <a:rPr lang="fa-IR" sz="1600" b="1">
                <a:solidFill>
                  <a:schemeClr val="tx2"/>
                </a:solidFill>
                <a:cs typeface="Nazanin" pitchFamily="2" charset="-78"/>
              </a:rPr>
              <a:t>توان برآورد شده در واحد </a:t>
            </a:r>
            <a:r>
              <a:rPr lang="en-US" sz="1600" b="1">
                <a:solidFill>
                  <a:schemeClr val="tx2"/>
                </a:solidFill>
                <a:cs typeface="Nazanin" pitchFamily="2" charset="-78"/>
              </a:rPr>
              <a:t>kw</a:t>
            </a:r>
            <a:endParaRPr lang="en-US" sz="1600" b="1">
              <a:solidFill>
                <a:schemeClr val="tx2"/>
              </a:solidFill>
              <a:latin typeface="B Nazanin" pitchFamily="2" charset="-78"/>
              <a:cs typeface="Nazanin" pitchFamily="2" charset="-78"/>
            </a:endParaRPr>
          </a:p>
        </p:txBody>
      </p:sp>
      <p:graphicFrame>
        <p:nvGraphicFramePr>
          <p:cNvPr id="6" name="Object 6"/>
          <p:cNvGraphicFramePr>
            <a:graphicFrameLocks noChangeAspect="1"/>
          </p:cNvGraphicFramePr>
          <p:nvPr/>
        </p:nvGraphicFramePr>
        <p:xfrm>
          <a:off x="395288" y="1773238"/>
          <a:ext cx="5761037" cy="3640137"/>
        </p:xfrm>
        <a:graphic>
          <a:graphicData uri="http://schemas.openxmlformats.org/presentationml/2006/ole">
            <p:oleObj spid="_x0000_s1026" name="Bitmap Image" r:id="rId3" imgW="4839375" imgH="3057143" progId="PBrush">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0113" y="333375"/>
            <a:ext cx="7343775" cy="1055688"/>
          </a:xfrm>
          <a:prstGeom prst="rect">
            <a:avLst/>
          </a:prstGeom>
          <a:noFill/>
          <a:ln w="9525">
            <a:noFill/>
            <a:miter lim="800000"/>
            <a:headEnd/>
            <a:tailEnd/>
          </a:ln>
          <a:effectLst/>
        </p:spPr>
        <p:txBody>
          <a:bodyPr anchor="b"/>
          <a:lstStyle/>
          <a:p>
            <a:pPr algn="r"/>
            <a:r>
              <a:rPr lang="fa-IR" sz="3200">
                <a:cs typeface="Titr" pitchFamily="2" charset="-78"/>
              </a:rPr>
              <a:t>ارتباط داخلي فضاي نصب به فضاهاي مجاور بصورت مستقيم</a:t>
            </a:r>
            <a:endParaRPr lang="en-US" sz="3200">
              <a:cs typeface="Titr" pitchFamily="2" charset="-78"/>
            </a:endParaRPr>
          </a:p>
        </p:txBody>
      </p:sp>
      <p:sp>
        <p:nvSpPr>
          <p:cNvPr id="3" name="Rectangle 3"/>
          <p:cNvSpPr>
            <a:spLocks noChangeArrowheads="1"/>
          </p:cNvSpPr>
          <p:nvPr/>
        </p:nvSpPr>
        <p:spPr bwMode="auto">
          <a:xfrm>
            <a:off x="4572000" y="1700213"/>
            <a:ext cx="4383088" cy="4319587"/>
          </a:xfrm>
          <a:prstGeom prst="rect">
            <a:avLst/>
          </a:prstGeom>
          <a:noFill/>
          <a:ln w="9525">
            <a:noFill/>
            <a:miter lim="800000"/>
            <a:headEnd/>
            <a:tailEnd/>
          </a:ln>
          <a:effectLst/>
        </p:spPr>
        <p:txBody>
          <a:bodyPr/>
          <a:lstStyle/>
          <a:p>
            <a:pPr marL="342900" indent="-342900" algn="r">
              <a:spcBef>
                <a:spcPct val="70000"/>
              </a:spcBef>
              <a:buFontTx/>
              <a:buChar char="•"/>
            </a:pPr>
            <a:r>
              <a:rPr lang="fa-IR" sz="2800">
                <a:solidFill>
                  <a:schemeClr val="accent2"/>
                </a:solidFill>
                <a:cs typeface="Nazanin" pitchFamily="2" charset="-78"/>
              </a:rPr>
              <a:t>حداقل حجم فضاي نصب ‌</a:t>
            </a:r>
          </a:p>
          <a:p>
            <a:pPr marL="342900" indent="-342900" algn="r">
              <a:spcBef>
                <a:spcPct val="70000"/>
              </a:spcBef>
            </a:pPr>
            <a:r>
              <a:rPr lang="fa-IR">
                <a:cs typeface="Nazanin" pitchFamily="2" charset="-78"/>
              </a:rPr>
              <a:t>	 </a:t>
            </a:r>
            <a:r>
              <a:rPr lang="fa-IR" sz="2200" b="1">
                <a:solidFill>
                  <a:srgbClr val="CC0000"/>
                </a:solidFill>
                <a:cs typeface="Traffic" pitchFamily="2" charset="-78"/>
              </a:rPr>
              <a:t>1 مترمكعب </a:t>
            </a:r>
            <a:r>
              <a:rPr lang="fa-IR" sz="2200" b="1">
                <a:cs typeface="Traffic" pitchFamily="2" charset="-78"/>
              </a:rPr>
              <a:t>به ازاي هر كيلووات مجموع ظرفيت حرارتي دستگاههاي گازسوز</a:t>
            </a:r>
            <a:endParaRPr lang="fa-IR">
              <a:cs typeface="Nazanin" pitchFamily="2" charset="-78"/>
            </a:endParaRPr>
          </a:p>
          <a:p>
            <a:pPr marL="342900" indent="-342900" algn="r">
              <a:spcBef>
                <a:spcPct val="100000"/>
              </a:spcBef>
              <a:buFontTx/>
              <a:buChar char="•"/>
            </a:pPr>
            <a:r>
              <a:rPr lang="fa-IR" sz="2800">
                <a:solidFill>
                  <a:schemeClr val="accent2"/>
                </a:solidFill>
                <a:cs typeface="Nazanin" pitchFamily="2" charset="-78"/>
              </a:rPr>
              <a:t>تامين هواي لازم براي احتراق ‌</a:t>
            </a:r>
          </a:p>
          <a:p>
            <a:pPr marL="342900" indent="-342900" algn="r">
              <a:spcBef>
                <a:spcPct val="70000"/>
              </a:spcBef>
            </a:pPr>
            <a:r>
              <a:rPr lang="fa-IR" sz="2000">
                <a:cs typeface="Nazanin" pitchFamily="2" charset="-78"/>
              </a:rPr>
              <a:t>	</a:t>
            </a:r>
            <a:r>
              <a:rPr lang="fa-IR" sz="2000" b="1">
                <a:cs typeface="Traffic" pitchFamily="2" charset="-78"/>
              </a:rPr>
              <a:t>مجموع ظرفيت تامين هواي اتاقهايي كه حداقل يك در يا پنجره بازشونده به هواي آزاد داشته باشند (با استفاده از نمودار) بايد مساوي يا بيشتر از ظرفيت اسمي لوازم گازسوز باشد</a:t>
            </a:r>
            <a:endParaRPr lang="fi-FI" sz="2000" b="1">
              <a:cs typeface="Traffic" pitchFamily="2" charset="-78"/>
            </a:endParaRPr>
          </a:p>
        </p:txBody>
      </p:sp>
      <p:pic>
        <p:nvPicPr>
          <p:cNvPr id="4" name="Picture 4"/>
          <p:cNvPicPr>
            <a:picLocks noChangeAspect="1" noChangeArrowheads="1"/>
          </p:cNvPicPr>
          <p:nvPr/>
        </p:nvPicPr>
        <p:blipFill>
          <a:blip r:embed="rId2" cstate="print"/>
          <a:srcRect/>
          <a:stretch>
            <a:fillRect/>
          </a:stretch>
        </p:blipFill>
        <p:spPr bwMode="auto">
          <a:xfrm>
            <a:off x="0" y="1989138"/>
            <a:ext cx="4392613" cy="41227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71550" y="476250"/>
            <a:ext cx="7129463" cy="1055688"/>
          </a:xfrm>
          <a:prstGeom prst="rect">
            <a:avLst/>
          </a:prstGeom>
          <a:noFill/>
          <a:ln w="9525">
            <a:noFill/>
            <a:miter lim="800000"/>
            <a:headEnd/>
            <a:tailEnd/>
          </a:ln>
          <a:effectLst/>
        </p:spPr>
        <p:txBody>
          <a:bodyPr anchor="b"/>
          <a:lstStyle/>
          <a:p>
            <a:pPr algn="r"/>
            <a:r>
              <a:rPr lang="fa-IR" sz="3200">
                <a:cs typeface="Titr" pitchFamily="2" charset="-78"/>
              </a:rPr>
              <a:t>ارتباط داخلي فضاي نصب به فضاهاي مجاور بصورت غيرمستقيم</a:t>
            </a:r>
            <a:endParaRPr lang="en-US" sz="3200">
              <a:cs typeface="Titr" pitchFamily="2" charset="-78"/>
            </a:endParaRPr>
          </a:p>
        </p:txBody>
      </p:sp>
      <p:pic>
        <p:nvPicPr>
          <p:cNvPr id="3" name="Picture 3"/>
          <p:cNvPicPr>
            <a:picLocks noChangeAspect="1" noChangeArrowheads="1"/>
          </p:cNvPicPr>
          <p:nvPr/>
        </p:nvPicPr>
        <p:blipFill>
          <a:blip r:embed="rId2" cstate="print"/>
          <a:srcRect/>
          <a:stretch>
            <a:fillRect/>
          </a:stretch>
        </p:blipFill>
        <p:spPr bwMode="auto">
          <a:xfrm>
            <a:off x="179388" y="2636838"/>
            <a:ext cx="4392612" cy="3643312"/>
          </a:xfrm>
          <a:prstGeom prst="rect">
            <a:avLst/>
          </a:prstGeom>
          <a:noFill/>
        </p:spPr>
      </p:pic>
      <p:pic>
        <p:nvPicPr>
          <p:cNvPr id="4" name="Picture 4"/>
          <p:cNvPicPr>
            <a:picLocks noChangeAspect="1" noChangeArrowheads="1"/>
          </p:cNvPicPr>
          <p:nvPr/>
        </p:nvPicPr>
        <p:blipFill>
          <a:blip r:embed="rId3" cstate="print"/>
          <a:srcRect/>
          <a:stretch>
            <a:fillRect/>
          </a:stretch>
        </p:blipFill>
        <p:spPr bwMode="auto">
          <a:xfrm>
            <a:off x="4500563" y="2584450"/>
            <a:ext cx="4464050" cy="4273550"/>
          </a:xfrm>
          <a:prstGeom prst="rect">
            <a:avLst/>
          </a:prstGeom>
          <a:noFill/>
        </p:spPr>
      </p:pic>
      <p:sp>
        <p:nvSpPr>
          <p:cNvPr id="5" name="Rectangle 5"/>
          <p:cNvSpPr>
            <a:spLocks noChangeArrowheads="1"/>
          </p:cNvSpPr>
          <p:nvPr/>
        </p:nvSpPr>
        <p:spPr bwMode="auto">
          <a:xfrm>
            <a:off x="323850" y="1628775"/>
            <a:ext cx="8424863" cy="720725"/>
          </a:xfrm>
          <a:prstGeom prst="rect">
            <a:avLst/>
          </a:prstGeom>
          <a:noFill/>
          <a:ln w="9525">
            <a:noFill/>
            <a:miter lim="800000"/>
            <a:headEnd/>
            <a:tailEnd/>
          </a:ln>
          <a:effectLst/>
        </p:spPr>
        <p:txBody>
          <a:bodyPr anchor="b"/>
          <a:lstStyle/>
          <a:p>
            <a:pPr algn="r"/>
            <a:r>
              <a:rPr lang="fa-IR" sz="2000" b="1">
                <a:solidFill>
                  <a:schemeClr val="tx2"/>
                </a:solidFill>
                <a:cs typeface="Nazanin" pitchFamily="2" charset="-78"/>
              </a:rPr>
              <a:t>بين فضاي نصب و فضاهاي تامين هواي احتراق يك يا چند فضاي مياني وجود دارد كه از طريق حداقل يك دريچه به مساحت 150 سانتيمتر مربع (روي درهاي مياني) با فضاي نصب ارتباط دارند.</a:t>
            </a:r>
            <a:endParaRPr lang="en-US" sz="2000" b="1">
              <a:solidFill>
                <a:schemeClr val="tx2"/>
              </a:solidFill>
              <a:cs typeface="Nazanin"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i-FI" sz="32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fi-FI"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Rectangle 3"/>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smtClean="0">
                <a:ln>
                  <a:noFill/>
                </a:ln>
                <a:solidFill>
                  <a:schemeClr val="tx1"/>
                </a:solidFill>
                <a:effectLst/>
                <a:uLnTx/>
                <a:uFillTx/>
                <a:latin typeface="+mj-lt"/>
                <a:ea typeface="+mj-ea"/>
                <a:cs typeface="+mj-cs"/>
              </a:rPr>
              <a:t>	</a:t>
            </a:r>
            <a:endParaRPr kumimoji="0" lang="fi-FI" sz="4400" b="0" i="0" u="none" strike="noStrike" kern="1200" cap="none" spc="0" normalizeH="0" baseline="0" noProof="0">
              <a:ln>
                <a:noFill/>
              </a:ln>
              <a:solidFill>
                <a:schemeClr val="tx1"/>
              </a:solidFill>
              <a:effectLst/>
              <a:uLnTx/>
              <a:uFillTx/>
              <a:latin typeface="+mj-lt"/>
              <a:ea typeface="+mj-ea"/>
              <a:cs typeface="+mj-cs"/>
            </a:endParaRPr>
          </a:p>
        </p:txBody>
      </p:sp>
      <p:sp>
        <p:nvSpPr>
          <p:cNvPr id="4" name="Rectangle 4"/>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5" name="Rectangle 5"/>
          <p:cNvSpPr>
            <a:spLocks noChangeArrowheads="1"/>
          </p:cNvSpPr>
          <p:nvPr/>
        </p:nvSpPr>
        <p:spPr bwMode="auto">
          <a:xfrm>
            <a:off x="457200" y="1981200"/>
            <a:ext cx="8229600" cy="38862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6" name="Rectangle 6"/>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7" name="Rectangle 7"/>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8" name="Rectangle 8"/>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9" name="Rectangle 9"/>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11" name="Rectangle 11"/>
          <p:cNvSpPr>
            <a:spLocks noChangeArrowheads="1"/>
          </p:cNvSpPr>
          <p:nvPr/>
        </p:nvSpPr>
        <p:spPr bwMode="auto">
          <a:xfrm>
            <a:off x="358775" y="990600"/>
            <a:ext cx="8785225" cy="5040312"/>
          </a:xfrm>
          <a:prstGeom prst="rect">
            <a:avLst/>
          </a:prstGeom>
          <a:noFill/>
          <a:ln w="9525">
            <a:noFill/>
            <a:miter lim="800000"/>
            <a:headEnd/>
            <a:tailEnd/>
          </a:ln>
          <a:effectLst/>
        </p:spPr>
        <p:txBody>
          <a:bodyPr/>
          <a:lstStyle/>
          <a:p>
            <a:pPr algn="r">
              <a:lnSpc>
                <a:spcPct val="120000"/>
              </a:lnSpc>
              <a:spcBef>
                <a:spcPct val="20000"/>
              </a:spcBef>
              <a:buSzPct val="120000"/>
              <a:buFont typeface="Wingdings" pitchFamily="2" charset="2"/>
              <a:buChar char="§"/>
            </a:pPr>
            <a:r>
              <a:rPr lang="fa-IR" dirty="0">
                <a:solidFill>
                  <a:schemeClr val="accent2"/>
                </a:solidFill>
                <a:cs typeface="Zar" pitchFamily="2" charset="-78"/>
              </a:rPr>
              <a:t> </a:t>
            </a:r>
            <a:r>
              <a:rPr lang="fa-IR" sz="2600" b="1" dirty="0">
                <a:solidFill>
                  <a:schemeClr val="accent2"/>
                </a:solidFill>
                <a:cs typeface="Zar" pitchFamily="2" charset="-78"/>
              </a:rPr>
              <a:t>تخليه محصولات احتراق بصورت طبيعي</a:t>
            </a:r>
            <a:r>
              <a:rPr lang="fa-IR" b="1" dirty="0">
                <a:solidFill>
                  <a:schemeClr val="accent2"/>
                </a:solidFill>
                <a:cs typeface="Zar" pitchFamily="2" charset="-78"/>
              </a:rPr>
              <a:t> </a:t>
            </a:r>
            <a:r>
              <a:rPr lang="fa-IR" sz="2000" b="1" dirty="0">
                <a:solidFill>
                  <a:schemeClr val="accent2"/>
                </a:solidFill>
                <a:cs typeface="Zar" pitchFamily="2" charset="-78"/>
              </a:rPr>
              <a:t>(</a:t>
            </a:r>
            <a:r>
              <a:rPr lang="en-US" sz="2100" b="1" dirty="0">
                <a:solidFill>
                  <a:schemeClr val="accent2"/>
                </a:solidFill>
                <a:cs typeface="Zar" pitchFamily="2" charset="-78"/>
              </a:rPr>
              <a:t>Natural Draft</a:t>
            </a:r>
            <a:r>
              <a:rPr lang="fa-IR" sz="2000" b="1" dirty="0">
                <a:solidFill>
                  <a:schemeClr val="accent2"/>
                </a:solidFill>
                <a:cs typeface="Zar" pitchFamily="2" charset="-78"/>
              </a:rPr>
              <a:t>)</a:t>
            </a:r>
          </a:p>
          <a:p>
            <a:pPr algn="r">
              <a:lnSpc>
                <a:spcPct val="150000"/>
              </a:lnSpc>
              <a:spcBef>
                <a:spcPct val="20000"/>
              </a:spcBef>
              <a:buClr>
                <a:schemeClr val="folHlink"/>
              </a:buClr>
              <a:buSzPct val="80000"/>
            </a:pPr>
            <a:r>
              <a:rPr lang="fa-IR" sz="2300" b="1" dirty="0">
                <a:cs typeface="Zar" pitchFamily="2" charset="-78"/>
              </a:rPr>
              <a:t>سيستمي كه تخليه محصولات احتراق بطور طبيعي صورت مي‌پذيرد و مكش در آن بخاطر اختلاف درجه حرارت محصولات احتراق نسبت به محيط خارج مي‌باشد.در حقيقت در اين سيستم از آنجائيكه وزن ستون گازهاي حاصل از احتراق داخل دودكش از وزن ستون معادل هواي بيرون كمتر است ، اين تفاوت وزن نيروي لازم براي بيرون راندن محصولات حاصل از احتراق را فراهم مي سازد .</a:t>
            </a:r>
          </a:p>
          <a:p>
            <a:pPr algn="r">
              <a:lnSpc>
                <a:spcPct val="120000"/>
              </a:lnSpc>
              <a:spcBef>
                <a:spcPct val="100000"/>
              </a:spcBef>
              <a:buSzPct val="120000"/>
              <a:buFont typeface="Wingdings" pitchFamily="2" charset="2"/>
              <a:buChar char="§"/>
            </a:pPr>
            <a:r>
              <a:rPr lang="fa-IR" dirty="0">
                <a:solidFill>
                  <a:schemeClr val="accent2"/>
                </a:solidFill>
                <a:cs typeface="Zar" pitchFamily="2" charset="-78"/>
              </a:rPr>
              <a:t> </a:t>
            </a:r>
            <a:r>
              <a:rPr lang="fa-IR" sz="2600" b="1" dirty="0">
                <a:solidFill>
                  <a:schemeClr val="accent2"/>
                </a:solidFill>
                <a:cs typeface="Zar" pitchFamily="2" charset="-78"/>
              </a:rPr>
              <a:t>تخليه محصولات احتراق بصورت اجباري (</a:t>
            </a:r>
            <a:r>
              <a:rPr lang="en-US" sz="2100" b="1" dirty="0">
                <a:solidFill>
                  <a:schemeClr val="accent2"/>
                </a:solidFill>
                <a:cs typeface="Zar" pitchFamily="2" charset="-78"/>
              </a:rPr>
              <a:t>Mechanical Draft</a:t>
            </a:r>
            <a:r>
              <a:rPr lang="fa-IR" sz="2600" b="1" dirty="0">
                <a:solidFill>
                  <a:schemeClr val="accent2"/>
                </a:solidFill>
                <a:cs typeface="Zar" pitchFamily="2" charset="-78"/>
              </a:rPr>
              <a:t>)</a:t>
            </a:r>
          </a:p>
          <a:p>
            <a:pPr algn="r">
              <a:lnSpc>
                <a:spcPct val="120000"/>
              </a:lnSpc>
              <a:spcBef>
                <a:spcPct val="50000"/>
              </a:spcBef>
              <a:buSzPct val="120000"/>
              <a:buFont typeface="Wingdings" pitchFamily="2" charset="2"/>
              <a:buNone/>
            </a:pPr>
            <a:r>
              <a:rPr lang="fa-IR" sz="2300" b="1" dirty="0">
                <a:cs typeface="Zar" pitchFamily="2" charset="-78"/>
              </a:rPr>
              <a:t>محصولات احتراق بصورت اجباري توسط فن تخليه مي‌شوند</a:t>
            </a:r>
          </a:p>
        </p:txBody>
      </p:sp>
      <p:sp>
        <p:nvSpPr>
          <p:cNvPr id="12" name="Rectangle 5"/>
          <p:cNvSpPr txBox="1">
            <a:spLocks noChangeArrowheads="1"/>
          </p:cNvSpPr>
          <p:nvPr/>
        </p:nvSpPr>
        <p:spPr>
          <a:xfrm>
            <a:off x="457200" y="0"/>
            <a:ext cx="8229600" cy="1371600"/>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Titr" pitchFamily="2" charset="-78"/>
              </a:rPr>
              <a:t>تخليه محصولات احتراق و دودكشها</a:t>
            </a:r>
            <a:endParaRPr kumimoji="0" lang="en-US" sz="44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0" normalizeH="0" baseline="0" noProof="0" dirty="0" smtClean="0">
                <a:ln>
                  <a:noFill/>
                </a:ln>
                <a:solidFill>
                  <a:schemeClr val="tx1"/>
                </a:solidFill>
                <a:effectLst/>
                <a:uLnTx/>
                <a:uFillTx/>
                <a:latin typeface="+mj-lt"/>
                <a:ea typeface="+mj-ea"/>
                <a:cs typeface="Titr" pitchFamily="2" charset="-78"/>
              </a:rPr>
              <a:t>تخليه محصولات احتراق بصورت طبيعي</a:t>
            </a:r>
            <a:r>
              <a:rPr kumimoji="0" lang="fa-IR" sz="4000" b="0" i="0" u="none" strike="noStrike" kern="1200" cap="none" spc="0" normalizeH="0" baseline="0" noProof="0" dirty="0" smtClean="0">
                <a:ln>
                  <a:noFill/>
                </a:ln>
                <a:solidFill>
                  <a:schemeClr val="tx1"/>
                </a:solidFill>
                <a:effectLst/>
                <a:uLnTx/>
                <a:uFillTx/>
                <a:latin typeface="+mj-lt"/>
                <a:ea typeface="+mj-ea"/>
                <a:cs typeface="Titr" pitchFamily="2" charset="-78"/>
              </a:rPr>
              <a:t> </a:t>
            </a:r>
            <a:endParaRPr kumimoji="0" lang="en-US" sz="40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284663" y="736600"/>
            <a:ext cx="4859337" cy="61214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همانطور كه گفته شد محصولات احتراق بدليل دماي بالايي كه دارند از دانسيتة كمتري نسبت به هواي اطراف برخوردار بوده و بدليل نيروي  غوطه وري صعود ميكنند . بنابراين دو پارامتر زير تاثير مستقيم در ميزان مكش دارند  :</a:t>
            </a:r>
          </a:p>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1- هرچه دماي محصولات احتراق بالاتر باشد تفاوت چگالي بين آنها و هواي اطراف بيشتر و بنابراين ميزان مكش افزايش مي يابد .</a:t>
            </a:r>
          </a:p>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2- هرچه ارتفاع دودكش بيشتر باشد وزن حجم معادل هواي آن بيشتر بوده و ميزان مكش افزايش مي يابد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250825" y="1412875"/>
            <a:ext cx="3963988" cy="4897438"/>
          </a:xfrm>
          <a:prstGeom prst="rect">
            <a:avLst/>
          </a:prstGeo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42888"/>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Titr" pitchFamily="2" charset="-78"/>
              </a:rPr>
              <a:t>مشكلات تخلية محصولات حاصل از احتراق</a:t>
            </a:r>
            <a:endParaRPr kumimoji="0" lang="en-US" sz="36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284663" y="1700213"/>
            <a:ext cx="4859337" cy="61214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1800" b="1" i="0" u="none" strike="noStrike" kern="1200" cap="none" spc="0" normalizeH="0" baseline="0" noProof="0" smtClean="0">
              <a:ln>
                <a:noFill/>
              </a:ln>
              <a:solidFill>
                <a:schemeClr val="tx1">
                  <a:tint val="75000"/>
                </a:schemeClr>
              </a:solidFill>
              <a:effectLst/>
              <a:uLnTx/>
              <a:uFillTx/>
              <a:latin typeface="+mn-lt"/>
              <a:ea typeface="+mn-ea"/>
              <a:cs typeface="Zar"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4000" b="1" i="0" u="none" strike="noStrike" kern="1200" cap="none" spc="0" normalizeH="0" baseline="0" noProof="0" smtClean="0">
              <a:ln>
                <a:noFill/>
              </a:ln>
              <a:solidFill>
                <a:schemeClr val="tx1">
                  <a:tint val="75000"/>
                </a:schemeClr>
              </a:solidFill>
              <a:effectLst/>
              <a:uLnTx/>
              <a:uFillTx/>
              <a:latin typeface="+mn-lt"/>
              <a:ea typeface="+mn-ea"/>
              <a:cs typeface="Traffic"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3600" b="1" i="0" u="none" strike="noStrike" kern="1200" cap="none" spc="0" normalizeH="0" baseline="0" noProof="0">
              <a:ln>
                <a:noFill/>
              </a:ln>
              <a:solidFill>
                <a:schemeClr val="tx1">
                  <a:tint val="75000"/>
                </a:schemeClr>
              </a:solidFill>
              <a:effectLst/>
              <a:uLnTx/>
              <a:uFillTx/>
              <a:latin typeface="+mn-lt"/>
              <a:ea typeface="+mn-ea"/>
              <a:cs typeface="Traffic" pitchFamily="2" charset="-78"/>
            </a:endParaRPr>
          </a:p>
        </p:txBody>
      </p:sp>
      <p:sp>
        <p:nvSpPr>
          <p:cNvPr id="4" name="Rectangle 5"/>
          <p:cNvSpPr txBox="1">
            <a:spLocks noChangeArrowheads="1"/>
          </p:cNvSpPr>
          <p:nvPr/>
        </p:nvSpPr>
        <p:spPr>
          <a:xfrm>
            <a:off x="611188" y="836613"/>
            <a:ext cx="8137525" cy="5545137"/>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بيشترين موارد پس زدگي دود بداخل به دليل موارد زير مي باشد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مكش ناكافي براي خروج تمام محصولات حاصل از احتراق : مقداري از محصولات حاصل از احتراق بدون تاثير پذيري از جريان باد بداخل پس زده مي شوند . در اينحالت معمولا نرخ پس زدگي دود تقريبا ثابت بوده و جريان هواي بيرون تاثير كمي در بهبود و يا بدتر شدن وضعيت دارد . اين وضعيت حاكي از مكش ناكافي مي باشد  .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عدم وجود مكش : در اينحالت هيچ مكشي به بالا وجود نداشته ولي اثري از ورود هوا از بيرون بداخل توسط دودكش نيز ديده نمي شود . پس زدگي دود در اينحالت ثابت و بدون تاثير از باد مي باشد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قرار گرفتن انتهاي دودكش در ناحية پرفشار : بطور متناوب ورود هوا از بيرون بداخل با تغيير شرايط جوي و به تبع آن پس زدگي با تاثير پذيري بالا از قدرت باد مشاهده مي شود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Tahoma" pitchFamily="34" charset="0"/>
                <a:cs typeface="Tahoma" pitchFamily="34" charset="0"/>
              </a:rPr>
              <a:t>Down-Draught</a:t>
            </a:r>
            <a:r>
              <a:rPr kumimoji="0" lang="fa-IR" b="0" i="0" u="none" strike="noStrike" kern="1200" cap="none" spc="0" normalizeH="0" baseline="0" noProof="0" dirty="0" smtClean="0">
                <a:ln>
                  <a:noFill/>
                </a:ln>
                <a:effectLst/>
                <a:uLnTx/>
                <a:uFillTx/>
                <a:latin typeface="Tahoma" pitchFamily="34" charset="0"/>
                <a:cs typeface="Tahoma" pitchFamily="34" charset="0"/>
              </a:rPr>
              <a:t> در شرايط خاص وزش باد  : در اينحالت با وزش باد در يك جهت خاص پس زدگي مشاهده مي شود ولي با توقف باد و يا تغيير جهت وزش آن مكش دودكش به حالت طبيعي بازميگردد. </a:t>
            </a:r>
          </a:p>
          <a:p>
            <a:pPr marL="342900" marR="0" lvl="0" indent="-342900" algn="r" defTabSz="914400" rtl="1" eaLnBrk="1" fontAlgn="auto" latinLnBrk="0" hangingPunct="1">
              <a:lnSpc>
                <a:spcPct val="100000"/>
              </a:lnSpc>
              <a:spcBef>
                <a:spcPct val="2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988"/>
            <a:ext cx="7772400" cy="11430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مكش ناكافي</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4213" y="981075"/>
            <a:ext cx="8062912" cy="4114800"/>
          </a:xfrm>
          <a:prstGeom prst="rect">
            <a:avLst/>
          </a:prstGeom>
        </p:spPr>
        <p:txBody>
          <a:bodyPr vert="horz" lIns="91440" tIns="45720" rIns="91440" bIns="45720" rtlCol="0">
            <a:normAutofit/>
          </a:bodyPr>
          <a:lstStyle/>
          <a:p>
            <a:pPr marL="609600" marR="0" lvl="0" indent="-609600" algn="r" defTabSz="914400" rtl="1" eaLnBrk="1" fontAlgn="auto" latinLnBrk="0" hangingPunct="1">
              <a:lnSpc>
                <a:spcPct val="100000"/>
              </a:lnSpc>
              <a:spcBef>
                <a:spcPct val="20000"/>
              </a:spcBef>
              <a:spcAft>
                <a:spcPts val="0"/>
              </a:spcAft>
              <a:buClrTx/>
              <a:buSzTx/>
              <a:buFontTx/>
              <a:buAutoNum type="arabicPeriod"/>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نا كافي بودن هواي احتراق</a:t>
            </a:r>
          </a:p>
          <a:p>
            <a:pPr marL="609600" marR="0" lvl="0" indent="-609600" algn="r" defTabSz="914400" rtl="1"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در صورتيكه هواي تامين به اندازة كافي فراهم نباشد امكان برگشت محصولات احتراق وجود دارد . براي تاييد اين مطلب مي توان يك پنجره را هنگام آزمون باز كردن و مكش دودكش را تست نمود . در صورت بهبود وضعيت يكي از دلايل مي تواند ناكافي بودن هواي احتراق باشد .در اينصورت نياز به تامين هواي كافي براي وسيله گازسوز مي باشد .</a:t>
            </a:r>
          </a:p>
          <a:p>
            <a:pPr marL="609600" marR="0" lvl="0" indent="-609600" algn="r" defTabSz="914400" rtl="1"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403350" y="3141663"/>
            <a:ext cx="4176713" cy="3454400"/>
          </a:xfrm>
          <a:prstGeom prst="rect">
            <a:avLst/>
          </a:prstGeo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1200329"/>
          </a:xfrm>
          <a:prstGeom prst="rect">
            <a:avLst/>
          </a:prstGeom>
          <a:noFill/>
        </p:spPr>
        <p:txBody>
          <a:bodyPr wrap="square" rtlCol="0">
            <a:spAutoFit/>
          </a:bodyPr>
          <a:lstStyle/>
          <a:p>
            <a:pPr algn="r"/>
            <a:r>
              <a:rPr lang="fa-IR" dirty="0" smtClean="0">
                <a:latin typeface="Tahoma" pitchFamily="34" charset="0"/>
                <a:cs typeface="Tahoma" pitchFamily="34" charset="0"/>
              </a:rPr>
              <a:t>برای اندازه گیری فشار ورودی و خروجی پکیج به یک فشار سنج با دقت میلی بار نیاز داریم . باید دقت نمود که مقدار فشار ورودی گاز از ظرفیت فشار سنج ( مانومتر ) بیشتر نباشد . در غیر این صورت به لوله " بوردن " آسیب وارد می شود و فشار سنج خراب و یا دقت خود را از دست می دهد . </a:t>
            </a:r>
            <a:endParaRPr lang="en-US" dirty="0">
              <a:latin typeface="Tahoma" pitchFamily="34" charset="0"/>
              <a:cs typeface="Tahoma" pitchFamily="34" charset="0"/>
            </a:endParaRPr>
          </a:p>
        </p:txBody>
      </p:sp>
      <p:sp>
        <p:nvSpPr>
          <p:cNvPr id="3" name="TextBox 2"/>
          <p:cNvSpPr txBox="1"/>
          <p:nvPr/>
        </p:nvSpPr>
        <p:spPr>
          <a:xfrm>
            <a:off x="0" y="1981200"/>
            <a:ext cx="9144000" cy="203132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لوله بوردن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فشار سنج از یک لوله خمیده فلزی تشکیل شده که از یک طرف بسته و از طرف دیگر به  مسیرگازی که می خواهیم فشار داخل لوله افزایش می یابد ، به خم لوله فشار وارد می آید و از انحنای لوله بسته ف به مقدار فشار کاسته می شود . در نتیجه یک اهرم که در تماس با یک عقربه می باشد کشیده می شود و باعث حرکت عقربه می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188913"/>
            <a:ext cx="7772400" cy="6477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مكش ناكافي</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4213" y="1268413"/>
            <a:ext cx="7772400" cy="511492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2- گرفتگي دودكش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در صورت گرفتگي جزئي دودكش مجدد مكش ناكافي مشاهده مي شود .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3- نامناسب بودن اندازه دودكش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ابعاد و ارتفاع دودكش بايد با توجه به جداول استاندارد انتخاب شود . در صورت عدم انطباق با استاندارد مكش نامناسب مي تواند رخ دهد .</a:t>
            </a: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عدم وجود مكش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5003800" y="1125538"/>
            <a:ext cx="4140200" cy="5399087"/>
          </a:xfrm>
          <a:prstGeom prst="rect">
            <a:avLst/>
          </a:prstGeom>
        </p:spPr>
        <p:txBody>
          <a:bodyPr vert="horz" lIns="91440" tIns="45720" rIns="91440" bIns="45720" rtlCol="0">
            <a:normAutofit/>
          </a:bodyPr>
          <a:lstStyle/>
          <a:p>
            <a:pPr marL="0" marR="0" lvl="0" indent="0" algn="r" defTabSz="914400" rtl="0" eaLnBrk="1" fontAlgn="auto" latinLnBrk="0" hangingPunct="1">
              <a:lnSpc>
                <a:spcPct val="9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1 - گرفتگي كامل دودكش </a:t>
            </a:r>
          </a:p>
          <a:p>
            <a:pPr marL="0" marR="0" lvl="0" indent="0" algn="r" defTabSz="914400" rtl="0" eaLnBrk="1" fontAlgn="auto" latinLnBrk="0" hangingPunct="1">
              <a:lnSpc>
                <a:spcPct val="9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2 </a:t>
            </a:r>
            <a:r>
              <a:rPr kumimoji="0" lang="ar-SA"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سرد بودن جدارة دودكش : در صورتيكه دودكش در محيط بيرون قرار داشته باشد بايد بطور كامل عايقبندي شود . در صورت سرد شدن بيش از حد محصولات حاصل از احتراق علاوه بر مشكل تقطير آب ، مكش دودكش نيز كاهش پيدا مي كند .براي تست مي توان يك تكه روزنامة‌مشتعل را در ورودي دودكش قرار داد و پس از چند دقيقه حركت دود به بالا را مشاهده نمود .</a:t>
            </a:r>
          </a:p>
          <a:p>
            <a:pPr marL="0" marR="0" lvl="0" indent="0" algn="r" defTabSz="914400" rtl="0" eaLnBrk="1" fontAlgn="auto" latinLnBrk="0" hangingPunct="1">
              <a:lnSpc>
                <a:spcPct val="9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250825" y="1125538"/>
            <a:ext cx="4665663" cy="5327650"/>
          </a:xfrm>
          <a:prstGeom prst="rect">
            <a:avLst/>
          </a:prstGeo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988"/>
            <a:ext cx="7772400" cy="11430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smtClean="0">
                <a:ln>
                  <a:noFill/>
                </a:ln>
                <a:solidFill>
                  <a:schemeClr val="tx1"/>
                </a:solidFill>
                <a:effectLst/>
                <a:uLnTx/>
                <a:uFillTx/>
                <a:latin typeface="+mj-lt"/>
                <a:ea typeface="+mj-ea"/>
                <a:cs typeface="Titr" pitchFamily="2" charset="-78"/>
              </a:rPr>
              <a:t>قرار گرفتن خروجي دودكش در ناحية پرفشار</a:t>
            </a:r>
            <a:endParaRPr kumimoji="0" lang="en-US" sz="32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5800" y="1042988"/>
            <a:ext cx="8062913"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همانطور كه در شكل زير ديده مي شود اگر انتهاي دودكش در قسمت پرفشار قرار گيرد امكان پس زدن دود بداخل وجود دارد . در اينحالت بعلت ايجاد ناحية كم فشار در جهت ديگر ساختمان ، در حالت خاموش بودن دستگاه نيز جريان هوا از بيرون بداخل مشاهده مي شود . براي تشخيص در اينحالت بايد بك پنجره رو به وزش باد را باز كرد و در صورت رفع مشكل ميتوان نتيجه گرفت كه خروجي دودكش در ناحية پرفشار قرار دارد . براي رفع مشكل مي توان با افزايش ارتفاع دودكش انتهاي آن را از ناحية پرفشار خارج كرد .</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600200" y="3124200"/>
            <a:ext cx="4319588" cy="2851150"/>
          </a:xfrm>
          <a:prstGeom prst="rect">
            <a:avLst/>
          </a:prstGeo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جريان به سمت پايين در دودكش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23850" y="1052513"/>
            <a:ext cx="8569325" cy="162877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در صورت مجاورت انتهاي دودكش با يك مانع بلند هنگام وزش باد امكان ايجاد جريان هوا به سمت پايين و پس زدگي در دودكش وجود دارد . در اينحالت مي توان از كلاهك دودكش براي محافظت جريان استفاده كرد .</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468313" y="2349500"/>
            <a:ext cx="4392612" cy="3873500"/>
          </a:xfrm>
          <a:prstGeom prst="rect">
            <a:avLst/>
          </a:prstGeom>
          <a:noFill/>
          <a:ln/>
        </p:spPr>
      </p:pic>
      <p:pic>
        <p:nvPicPr>
          <p:cNvPr id="5" name="Picture 6"/>
          <p:cNvPicPr>
            <a:picLocks noChangeAspect="1" noChangeArrowheads="1"/>
          </p:cNvPicPr>
          <p:nvPr/>
        </p:nvPicPr>
        <p:blipFill>
          <a:blip r:embed="rId3" cstate="print"/>
          <a:srcRect/>
          <a:stretch>
            <a:fillRect/>
          </a:stretch>
        </p:blipFill>
        <p:spPr>
          <a:xfrm>
            <a:off x="5867400" y="2997200"/>
            <a:ext cx="2695575" cy="3024188"/>
          </a:xfrm>
          <a:prstGeom prst="rect">
            <a:avLst/>
          </a:prstGeo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60007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ea typeface="+mj-ea"/>
                <a:cs typeface="Tahoma" pitchFamily="34" charset="0"/>
              </a:rPr>
              <a:t>انواع دودكش</a:t>
            </a:r>
            <a:endParaRPr kumimoji="0" lang="en-US" b="0" i="0" u="none" strike="noStrike" kern="1200" cap="none" spc="0" normalizeH="0" baseline="0" noProof="0">
              <a:ln>
                <a:noFill/>
              </a:ln>
              <a:effectLst/>
              <a:uLnTx/>
              <a:uFillTx/>
              <a:latin typeface="Tahoma" pitchFamily="34" charset="0"/>
              <a:ea typeface="+mj-ea"/>
              <a:cs typeface="Tahoma" pitchFamily="34" charset="0"/>
            </a:endParaRPr>
          </a:p>
        </p:txBody>
      </p:sp>
      <p:sp>
        <p:nvSpPr>
          <p:cNvPr id="3" name="Rectangle 3"/>
          <p:cNvSpPr txBox="1">
            <a:spLocks noChangeArrowheads="1"/>
          </p:cNvSpPr>
          <p:nvPr/>
        </p:nvSpPr>
        <p:spPr>
          <a:xfrm>
            <a:off x="179388" y="981075"/>
            <a:ext cx="8353425" cy="5516563"/>
          </a:xfrm>
          <a:prstGeom prst="rect">
            <a:avLst/>
          </a:prstGeom>
        </p:spPr>
        <p:txBody>
          <a:bodyPr vert="horz" lIns="91440" tIns="45720" rIns="91440" bIns="45720" rtlCol="0">
            <a:normAutofit/>
          </a:body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دودكش ساختماني                                   </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فلزي تك جداره </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دو جداره</a:t>
            </a: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انعطاف‌پذير</a:t>
            </a: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سيماني آزبست</a:t>
            </a:r>
          </a:p>
          <a:p>
            <a:pPr marL="0" marR="0" lvl="0" indent="0" algn="r" defTabSz="914400" rtl="0" eaLnBrk="1" fontAlgn="auto" latinLnBrk="0" hangingPunct="1">
              <a:lnSpc>
                <a:spcPct val="10000"/>
              </a:lnSpc>
              <a:spcBef>
                <a:spcPct val="5000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a:t>
            </a:r>
            <a:endParaRPr kumimoji="0" lang="fi-FI" b="1" i="0" u="none" strike="noStrike" kern="1200" cap="none" spc="0" normalizeH="0" baseline="0" noProof="0">
              <a:ln>
                <a:noFill/>
              </a:ln>
              <a:effectLst/>
              <a:uLnTx/>
              <a:uFillTx/>
              <a:latin typeface="Tahoma" pitchFamily="34" charset="0"/>
              <a:cs typeface="Tahoma" pitchFamily="34" charset="0"/>
            </a:endParaRPr>
          </a:p>
        </p:txBody>
      </p:sp>
      <p:pic>
        <p:nvPicPr>
          <p:cNvPr id="4" name="Picture 4" descr="BIAnew"/>
          <p:cNvPicPr>
            <a:picLocks noChangeAspect="1" noChangeArrowheads="1"/>
          </p:cNvPicPr>
          <p:nvPr/>
        </p:nvPicPr>
        <p:blipFill>
          <a:blip r:embed="rId2" cstate="print"/>
          <a:srcRect/>
          <a:stretch>
            <a:fillRect/>
          </a:stretch>
        </p:blipFill>
        <p:spPr>
          <a:xfrm>
            <a:off x="6877050" y="1557338"/>
            <a:ext cx="1592263" cy="2592387"/>
          </a:xfrm>
          <a:prstGeom prst="rect">
            <a:avLst/>
          </a:prstGeom>
          <a:noFill/>
          <a:ln/>
        </p:spPr>
      </p:pic>
      <p:pic>
        <p:nvPicPr>
          <p:cNvPr id="5" name="Picture 5" descr="cop_euroclik"/>
          <p:cNvPicPr>
            <a:picLocks noChangeAspect="1" noChangeArrowheads="1"/>
          </p:cNvPicPr>
          <p:nvPr/>
        </p:nvPicPr>
        <p:blipFill>
          <a:blip r:embed="rId3" cstate="print"/>
          <a:srcRect/>
          <a:stretch>
            <a:fillRect/>
          </a:stretch>
        </p:blipFill>
        <p:spPr>
          <a:xfrm>
            <a:off x="3619500" y="1989138"/>
            <a:ext cx="1858963" cy="2249487"/>
          </a:xfrm>
          <a:prstGeom prst="rect">
            <a:avLst/>
          </a:prstGeom>
          <a:noFill/>
          <a:ln/>
        </p:spPr>
      </p:pic>
      <p:pic>
        <p:nvPicPr>
          <p:cNvPr id="6" name="Picture 6"/>
          <p:cNvPicPr>
            <a:picLocks noChangeAspect="1" noChangeArrowheads="1"/>
          </p:cNvPicPr>
          <p:nvPr/>
        </p:nvPicPr>
        <p:blipFill>
          <a:blip r:embed="rId4" cstate="print"/>
          <a:srcRect/>
          <a:stretch>
            <a:fillRect/>
          </a:stretch>
        </p:blipFill>
        <p:spPr bwMode="auto">
          <a:xfrm>
            <a:off x="1042988" y="2420938"/>
            <a:ext cx="831850" cy="2233612"/>
          </a:xfrm>
          <a:prstGeom prst="rect">
            <a:avLst/>
          </a:prstGeom>
          <a:noFill/>
        </p:spPr>
      </p:pic>
      <p:pic>
        <p:nvPicPr>
          <p:cNvPr id="7" name="Picture 7" descr="2"/>
          <p:cNvPicPr>
            <a:picLocks noChangeAspect="1" noChangeArrowheads="1"/>
          </p:cNvPicPr>
          <p:nvPr/>
        </p:nvPicPr>
        <p:blipFill>
          <a:blip r:embed="rId5" cstate="print"/>
          <a:srcRect/>
          <a:stretch>
            <a:fillRect/>
          </a:stretch>
        </p:blipFill>
        <p:spPr bwMode="auto">
          <a:xfrm>
            <a:off x="5219700" y="4724400"/>
            <a:ext cx="2089150" cy="17811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a:noFill/>
          <a:ln/>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smtClean="0">
                <a:ln>
                  <a:noFill/>
                </a:ln>
                <a:solidFill>
                  <a:schemeClr val="tx1"/>
                </a:solidFill>
                <a:effectLst/>
                <a:uLnTx/>
                <a:uFillTx/>
                <a:latin typeface="+mj-lt"/>
                <a:ea typeface="+mj-ea"/>
                <a:cs typeface="+mj-cs"/>
              </a:rPr>
              <a:t>	</a:t>
            </a:r>
            <a:endParaRPr kumimoji="0" lang="fi-FI" sz="4400" b="0"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3" name="Group 3"/>
          <p:cNvGraphicFramePr>
            <a:graphicFrameLocks noGrp="1"/>
          </p:cNvGraphicFramePr>
          <p:nvPr/>
        </p:nvGraphicFramePr>
        <p:xfrm>
          <a:off x="323850" y="908050"/>
          <a:ext cx="4038600" cy="5742960"/>
        </p:xfrm>
        <a:graphic>
          <a:graphicData uri="http://schemas.openxmlformats.org/drawingml/2006/table">
            <a:tbl>
              <a:tblPr rtl="1"/>
              <a:tblGrid>
                <a:gridCol w="808037"/>
                <a:gridCol w="808038"/>
                <a:gridCol w="806450"/>
                <a:gridCol w="808037"/>
                <a:gridCol w="808038"/>
              </a:tblGrid>
              <a:tr h="185738">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قطر دودكش (ميلي متر)</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طول افقي لوله رابط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L</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ارتفاع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H</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200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150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r>
              <a:tr h="188913">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حداكثر ظرفيت حرارتي دستگاه گازسوز</a:t>
                      </a:r>
                      <a:r>
                        <a:rPr kumimoji="0" lang="fa-IR"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 </a:t>
                      </a: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(1000 كيلو كالري در ساعت)</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90/93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a:t>
                      </a:r>
                      <a:r>
                        <a:rPr kumimoji="0" lang="fa-IR" sz="1200" b="1" i="0" u="none" strike="noStrike" cap="none" normalizeH="0" baseline="0" smtClean="0">
                          <a:ln>
                            <a:noFill/>
                          </a:ln>
                          <a:solidFill>
                            <a:srgbClr val="000000"/>
                          </a:solidFill>
                          <a:effectLst/>
                          <a:latin typeface="B Nazanin" pitchFamily="2" charset="-78"/>
                          <a:cs typeface="Nazanin" pitchFamily="2" charset="-78"/>
                        </a:rPr>
                        <a:t>0</a:t>
                      </a:r>
                      <a:r>
                        <a:rPr kumimoji="0" lang="ar-SA" sz="1200" b="1" i="0" u="none" strike="noStrike" cap="none" normalizeH="0" baseline="0" smtClean="0">
                          <a:ln>
                            <a:noFill/>
                          </a:ln>
                          <a:solidFill>
                            <a:srgbClr val="000000"/>
                          </a:solidFill>
                          <a:effectLst/>
                          <a:latin typeface="B Nazanin" pitchFamily="2" charset="-78"/>
                          <a:cs typeface="Nazanin" pitchFamily="2" charset="-78"/>
                        </a:rPr>
                        <a:t>/2</a:t>
                      </a:r>
                      <a:r>
                        <a:rPr kumimoji="0" lang="fa-IR" sz="1200" b="1" i="0" u="none" strike="noStrike" cap="none" normalizeH="0" baseline="0" smtClean="0">
                          <a:ln>
                            <a:noFill/>
                          </a:ln>
                          <a:solidFill>
                            <a:srgbClr val="000000"/>
                          </a:solidFill>
                          <a:effectLst/>
                          <a:latin typeface="B Nazanin" pitchFamily="2" charset="-78"/>
                          <a:cs typeface="Nazanin" pitchFamily="2" charset="-78"/>
                        </a:rPr>
                        <a:t>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3</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95/72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20/69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15/65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80/32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10/106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30/56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00/23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5/4</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40/88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00/47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03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10/72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91/16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80/77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90/39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62/12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30/33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06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70/118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60/63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50/25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6</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00/100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00/53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20/20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90/91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50/48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10/87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30/82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20/41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30/77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4" name="Rectangle 111"/>
          <p:cNvSpPr>
            <a:spLocks noChangeArrowheads="1"/>
          </p:cNvSpPr>
          <p:nvPr/>
        </p:nvSpPr>
        <p:spPr bwMode="auto">
          <a:xfrm>
            <a:off x="4572000" y="692150"/>
            <a:ext cx="4321175" cy="1441450"/>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ظرفيت دودكش‌هاي فلزي تك جداره يا سيماني پيش ساخته جهت استفاده يك دستگاه گازسوز</a:t>
            </a:r>
            <a:endParaRPr lang="fi-FI" dirty="0">
              <a:latin typeface="Tahoma" pitchFamily="34" charset="0"/>
              <a:cs typeface="Tahoma" pitchFamily="34" charset="0"/>
            </a:endParaRPr>
          </a:p>
        </p:txBody>
      </p:sp>
      <p:pic>
        <p:nvPicPr>
          <p:cNvPr id="5" name="Picture 112"/>
          <p:cNvPicPr>
            <a:picLocks noChangeAspect="1" noChangeArrowheads="1"/>
          </p:cNvPicPr>
          <p:nvPr/>
        </p:nvPicPr>
        <p:blipFill>
          <a:blip r:embed="rId2" cstate="print"/>
          <a:srcRect/>
          <a:stretch>
            <a:fillRect/>
          </a:stretch>
        </p:blipFill>
        <p:spPr>
          <a:xfrm>
            <a:off x="5724525" y="1989138"/>
            <a:ext cx="2482850" cy="4581525"/>
          </a:xfrm>
          <a:prstGeom prst="rect">
            <a:avLst/>
          </a:prstGeo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nvGraphicFramePr>
        <p:xfrm>
          <a:off x="684213" y="1700213"/>
          <a:ext cx="4038600" cy="4913520"/>
        </p:xfrm>
        <a:graphic>
          <a:graphicData uri="http://schemas.openxmlformats.org/drawingml/2006/table">
            <a:tbl>
              <a:tblPr rtl="1"/>
              <a:tblGrid>
                <a:gridCol w="808038"/>
                <a:gridCol w="808037"/>
                <a:gridCol w="806450"/>
                <a:gridCol w="808038"/>
                <a:gridCol w="808037"/>
              </a:tblGrid>
              <a:tr h="185738">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قطر دودكش (ميلي متر)</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طول افقي لوله رابط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L</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ارتفاع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H</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200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150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r>
              <a:tr h="188913">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حداكثر ظرفيت حرارتي دستگاه گازسوز</a:t>
                      </a:r>
                      <a:r>
                        <a:rPr kumimoji="0" lang="fa-IR"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 </a:t>
                      </a: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(1000 كيلو كالري در ساعت)</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00/75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65/40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3</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70/69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60/84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5/4</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03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200/41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20/74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20/70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80/34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30/32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40/94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50/50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6</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90/87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20/46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30/83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70/73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3" name="Rectangle 95"/>
          <p:cNvSpPr>
            <a:spLocks noChangeArrowheads="1"/>
          </p:cNvSpPr>
          <p:nvPr/>
        </p:nvSpPr>
        <p:spPr bwMode="auto">
          <a:xfrm>
            <a:off x="468313" y="549275"/>
            <a:ext cx="8435975" cy="884238"/>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ظرفيت دودكش‌هاي با مصالح ساختماني با لوله رابط فلزي تك جداره جهت استفاده يك دستگاه گازسوز</a:t>
            </a:r>
            <a:endParaRPr lang="fi-FI" dirty="0">
              <a:latin typeface="Tahoma" pitchFamily="34" charset="0"/>
              <a:cs typeface="Tahoma" pitchFamily="34" charset="0"/>
            </a:endParaRPr>
          </a:p>
        </p:txBody>
      </p:sp>
      <p:pic>
        <p:nvPicPr>
          <p:cNvPr id="4" name="Picture 96"/>
          <p:cNvPicPr>
            <a:picLocks noChangeAspect="1" noChangeArrowheads="1"/>
          </p:cNvPicPr>
          <p:nvPr/>
        </p:nvPicPr>
        <p:blipFill>
          <a:blip r:embed="rId2" cstate="print"/>
          <a:srcRect/>
          <a:stretch>
            <a:fillRect/>
          </a:stretch>
        </p:blipFill>
        <p:spPr>
          <a:xfrm>
            <a:off x="5364163" y="1412875"/>
            <a:ext cx="3157537" cy="5157788"/>
          </a:xfrm>
          <a:prstGeom prst="rect">
            <a:avLst/>
          </a:prstGeo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850" y="549275"/>
            <a:ext cx="8229600" cy="514350"/>
          </a:xfrm>
          <a:prstGeom prst="rect">
            <a:avLst/>
          </a:prstGeom>
          <a:noFill/>
          <a:ln w="9525">
            <a:noFill/>
            <a:miter lim="800000"/>
            <a:headEnd/>
            <a:tailEnd/>
          </a:ln>
          <a:effectLst/>
        </p:spPr>
        <p:txBody>
          <a:bodyPr anchor="ctr" anchorCtr="1"/>
          <a:lstStyle/>
          <a:p>
            <a:pPr algn="r"/>
            <a:r>
              <a:rPr lang="fa-IR">
                <a:latin typeface="Tahoma" pitchFamily="34" charset="0"/>
                <a:cs typeface="Tahoma" pitchFamily="34" charset="0"/>
              </a:rPr>
              <a:t>نكات مهم در خصوص استفاده از جداول</a:t>
            </a:r>
            <a:endParaRPr lang="en-US">
              <a:latin typeface="Tahoma" pitchFamily="34" charset="0"/>
              <a:cs typeface="Tahoma" pitchFamily="34" charset="0"/>
            </a:endParaRPr>
          </a:p>
        </p:txBody>
      </p:sp>
      <p:sp>
        <p:nvSpPr>
          <p:cNvPr id="3" name="Rectangle 3"/>
          <p:cNvSpPr>
            <a:spLocks noChangeArrowheads="1"/>
          </p:cNvSpPr>
          <p:nvPr/>
        </p:nvSpPr>
        <p:spPr bwMode="auto">
          <a:xfrm>
            <a:off x="0" y="1557338"/>
            <a:ext cx="9144000" cy="5040312"/>
          </a:xfrm>
          <a:prstGeom prst="rect">
            <a:avLst/>
          </a:prstGeom>
          <a:noFill/>
          <a:ln w="9525">
            <a:noFill/>
            <a:miter lim="800000"/>
            <a:headEnd/>
            <a:tailEnd/>
          </a:ln>
          <a:effectLst/>
        </p:spPr>
        <p:txBody>
          <a:bodyPr/>
          <a:lstStyle/>
          <a:p>
            <a:pPr marL="609600" indent="-609600" algn="r" rtl="1">
              <a:spcBef>
                <a:spcPct val="80000"/>
              </a:spcBef>
              <a:buFont typeface="Wingdings" pitchFamily="2" charset="2"/>
              <a:buNone/>
            </a:pPr>
            <a:r>
              <a:rPr lang="fa-IR" b="1" dirty="0">
                <a:latin typeface="Tahoma" pitchFamily="34" charset="0"/>
                <a:cs typeface="Tahoma" pitchFamily="34" charset="0"/>
              </a:rPr>
              <a:t>ارتفاع كل دودكش (</a:t>
            </a:r>
            <a:r>
              <a:rPr lang="en-US" b="1" dirty="0">
                <a:latin typeface="Tahoma" pitchFamily="34" charset="0"/>
                <a:cs typeface="Tahoma" pitchFamily="34" charset="0"/>
              </a:rPr>
              <a:t>H</a:t>
            </a:r>
            <a:r>
              <a:rPr lang="fa-IR" b="1" dirty="0">
                <a:latin typeface="Tahoma" pitchFamily="34" charset="0"/>
                <a:cs typeface="Tahoma" pitchFamily="34" charset="0"/>
              </a:rPr>
              <a:t>) حداقل 3 متر باشد.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قطر لوله‌هاي رابط بايد مساوي يا بزرگتر از دهانه خروجي كلاهك تعديل باشد.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حداقل قطر دودكشهاي وسايل گازسوز 10 سانتيمتر مي‌باشد و چنانچه محاسبات كمتر از قطر مذكور باشد حداقل همان 10 سانتيمتر رعايت شود.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مقادير “حداكثر ظرفيت حرارتي وسائل گازسوز” مندرج در جداول بر مبناي نصب 2 زانوئي 90 درجه در لوله‌هاي رابط ارائه شده‌اند. بازاء اضافه شدن هر زانوئي 90 درجه (ويا معادل آن) 10% از ظرفيت حرارتي دودكش مندرج در جداول كاسته خواهد شد.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615950"/>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ضوابط مربوط به نصب دودكش‌ها</a:t>
            </a:r>
            <a:endParaRPr kumimoji="0" lang="fi-FI"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68313" y="1268413"/>
            <a:ext cx="8229600" cy="5329237"/>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Pct val="150000"/>
              <a:buFont typeface="Wingdings" pitchFamily="2" charset="2"/>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 حداقل فاصله كلاهك دودكش از</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دريچه تامين هواي ساختمان بايد 1 متر در نظر گرفته شود.</a:t>
            </a:r>
          </a:p>
          <a:p>
            <a:pPr marL="0" marR="0" lvl="0" indent="0" algn="r" defTabSz="914400" rtl="1" eaLnBrk="1" fontAlgn="auto" latinLnBrk="0" hangingPunct="1">
              <a:lnSpc>
                <a:spcPct val="120000"/>
              </a:lnSpc>
              <a:spcBef>
                <a:spcPct val="50000"/>
              </a:spcBef>
              <a:spcAft>
                <a:spcPts val="0"/>
              </a:spcAft>
              <a:buClrTx/>
              <a:buSzPct val="150000"/>
              <a:buFont typeface="Wingdings" pitchFamily="2" charset="2"/>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هر مصرف‌كننده درونسوز مانند آبگرمكن </a:t>
            </a:r>
            <a:r>
              <a:rPr kumimoji="0" lang="en-US" b="1" i="0" u="none" strike="noStrike" kern="1200" cap="none" spc="0" normalizeH="0" baseline="0" noProof="0" dirty="0" smtClean="0">
                <a:ln>
                  <a:noFill/>
                </a:ln>
                <a:effectLst/>
                <a:uLnTx/>
                <a:uFillTx/>
                <a:latin typeface="Tahoma" pitchFamily="34" charset="0"/>
                <a:cs typeface="Tahoma" pitchFamily="34" charset="0"/>
              </a:rPr>
              <a:t>,</a:t>
            </a:r>
            <a:r>
              <a:rPr kumimoji="0" lang="fa-IR" b="1" i="0" u="none" strike="noStrike" kern="1200" cap="none" spc="0" normalizeH="0" baseline="0" noProof="0" dirty="0" smtClean="0">
                <a:ln>
                  <a:noFill/>
                </a:ln>
                <a:effectLst/>
                <a:uLnTx/>
                <a:uFillTx/>
                <a:latin typeface="Tahoma" pitchFamily="34" charset="0"/>
                <a:cs typeface="Tahoma" pitchFamily="34" charset="0"/>
              </a:rPr>
              <a:t> بخاري و غيره بايد داراي دودكش مناسب و رابط مستقل باشد.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انتهاي كليه دودكشها بايد حداقل 1 متر از سطح پشت بام بالاتر بوده و از ديوارهاي جانبي نيز حداقل  1 متر فاصله داشته باشد.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محل اتصال قطعات دودكش بايد كاملا” دودبند شوند.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دودكشها بايد توسط بست مناسب به ديوار محكم گردند.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عبور دودكش از سقف كاذب و اطاق هاي مجاور محل نصب و ساير فضاهاي خالي مجاز نمي‌باشد.</a:t>
            </a:r>
            <a:endParaRPr kumimoji="0" lang="fi-FI" b="1"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كلاهك </a:t>
            </a:r>
            <a:r>
              <a:rPr kumimoji="0" lang="en-US" sz="3600" b="0" i="0" u="none" strike="noStrike" kern="1200" cap="none" spc="0" normalizeH="0" baseline="0" noProof="0" smtClean="0">
                <a:ln>
                  <a:noFill/>
                </a:ln>
                <a:solidFill>
                  <a:schemeClr val="tx1"/>
                </a:solidFill>
                <a:effectLst/>
                <a:uLnTx/>
                <a:uFillTx/>
                <a:latin typeface="+mj-lt"/>
                <a:ea typeface="+mj-ea"/>
                <a:cs typeface="Titr" pitchFamily="2" charset="-78"/>
              </a:rPr>
              <a:t>H</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572000" y="981075"/>
            <a:ext cx="40386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نصب كلاهك </a:t>
            </a:r>
            <a:r>
              <a:rPr kumimoji="0" lang="en-US" b="1" i="0" u="none" strike="noStrike" kern="1200" cap="none" spc="0" normalizeH="0" baseline="0" noProof="0" dirty="0" smtClean="0">
                <a:ln>
                  <a:noFill/>
                </a:ln>
                <a:effectLst/>
                <a:uLnTx/>
                <a:uFillTx/>
                <a:latin typeface="Tahoma" pitchFamily="34" charset="0"/>
                <a:cs typeface="Tahoma" pitchFamily="34" charset="0"/>
              </a:rPr>
              <a:t>H</a:t>
            </a:r>
            <a:r>
              <a:rPr kumimoji="0" lang="fa-IR" b="1" i="0" u="none" strike="noStrike" kern="1200" cap="none" spc="0" normalizeH="0" baseline="0" noProof="0" dirty="0" smtClean="0">
                <a:ln>
                  <a:noFill/>
                </a:ln>
                <a:effectLst/>
                <a:uLnTx/>
                <a:uFillTx/>
                <a:latin typeface="Tahoma" pitchFamily="34" charset="0"/>
                <a:cs typeface="Tahoma" pitchFamily="34" charset="0"/>
              </a:rPr>
              <a:t> موجب مي شود تاثيرات باد بر جريان داخل دودكش به حداقل برسد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539750" y="908050"/>
          <a:ext cx="3411538" cy="5661025"/>
        </p:xfrm>
        <a:graphic>
          <a:graphicData uri="http://schemas.openxmlformats.org/presentationml/2006/ole">
            <p:oleObj spid="_x0000_s2050" name="Bitmap Image" r:id="rId3" imgW="2123810" imgH="3524742" progId="PBrush">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632311"/>
          </a:xfrm>
          <a:prstGeom prst="rect">
            <a:avLst/>
          </a:prstGeom>
          <a:noFill/>
        </p:spPr>
        <p:txBody>
          <a:bodyPr wrap="square" rtlCol="0">
            <a:spAutoFit/>
          </a:bodyPr>
          <a:lstStyle/>
          <a:p>
            <a:pPr algn="r" rtl="1"/>
            <a:r>
              <a:rPr lang="fa-IR" sz="1600" b="1" dirty="0" smtClean="0">
                <a:solidFill>
                  <a:srgbClr val="7030A0"/>
                </a:solidFill>
                <a:latin typeface="Tahoma" pitchFamily="34" charset="0"/>
                <a:cs typeface="Tahoma" pitchFamily="34" charset="0"/>
              </a:rPr>
              <a:t>چند نکته در مورد گاز:</a:t>
            </a:r>
            <a:endParaRPr lang="en-US" sz="1600" dirty="0" smtClean="0">
              <a:solidFill>
                <a:srgbClr val="7030A0"/>
              </a:solidFill>
              <a:latin typeface="Tahoma" pitchFamily="34" charset="0"/>
              <a:cs typeface="Tahoma" pitchFamily="34" charset="0"/>
            </a:endParaRPr>
          </a:p>
          <a:p>
            <a:pPr algn="r" rtl="1"/>
            <a:r>
              <a:rPr lang="fa-IR" dirty="0" smtClean="0"/>
              <a:t>گاز طبیعی مخلوطی از گازهای هیدروکربن قابل اشتعال است که بطور طبیعی در مخازن زیر زمینی یافت می شود . همه گازهایی که برای تامین انرژی حرارتی بکار می روند ، به " گازهای سوخت " معروف می باشند . قسمت عمده این گازها از هیدروژن </a:t>
            </a:r>
            <a:r>
              <a:rPr lang="en-US" i="1" dirty="0" smtClean="0"/>
              <a:t>(H)</a:t>
            </a:r>
            <a:r>
              <a:rPr lang="fa-IR" dirty="0" smtClean="0"/>
              <a:t> و کربن </a:t>
            </a:r>
            <a:r>
              <a:rPr lang="en-US" i="1" dirty="0" smtClean="0"/>
              <a:t>(C )</a:t>
            </a:r>
            <a:r>
              <a:rPr lang="fa-IR" dirty="0" smtClean="0"/>
              <a:t> تشکیل شده اند . </a:t>
            </a:r>
            <a:endParaRPr lang="en-US" dirty="0" smtClean="0"/>
          </a:p>
          <a:p>
            <a:pPr algn="r" rtl="1"/>
            <a:r>
              <a:rPr lang="fa-IR" dirty="0" smtClean="0"/>
              <a:t>فرمول گازهای سوختنی به صورت </a:t>
            </a:r>
            <a:r>
              <a:rPr lang="en-US" i="1" dirty="0" smtClean="0"/>
              <a:t> </a:t>
            </a:r>
            <a:r>
              <a:rPr lang="en-US" i="1" dirty="0" err="1" smtClean="0"/>
              <a:t>Cn</a:t>
            </a:r>
            <a:r>
              <a:rPr lang="en-US" i="1" dirty="0" smtClean="0"/>
              <a:t> H (2n+2)</a:t>
            </a:r>
            <a:r>
              <a:rPr lang="fa-IR" dirty="0" smtClean="0"/>
              <a:t> می باشد . </a:t>
            </a:r>
            <a:endParaRPr lang="en-US" dirty="0" smtClean="0"/>
          </a:p>
          <a:p>
            <a:pPr algn="r" rtl="1"/>
            <a:r>
              <a:rPr lang="fa-IR" dirty="0" smtClean="0"/>
              <a:t>اگر </a:t>
            </a:r>
            <a:r>
              <a:rPr lang="en-US" i="1" dirty="0" smtClean="0"/>
              <a:t>n=1</a:t>
            </a:r>
            <a:r>
              <a:rPr lang="fa-IR" dirty="0" smtClean="0"/>
              <a:t> در نتیجه </a:t>
            </a:r>
            <a:r>
              <a:rPr lang="en-US" i="1" dirty="0" smtClean="0"/>
              <a:t>CH 4</a:t>
            </a:r>
            <a:r>
              <a:rPr lang="fa-IR" dirty="0" smtClean="0"/>
              <a:t> می شود که به آن گاز " متان " گفته می شود . لازم به ذکر است که قسمت عمده گاز طبیعی را متان تشکیل می دهد . </a:t>
            </a:r>
            <a:endParaRPr lang="en-US" dirty="0" smtClean="0"/>
          </a:p>
          <a:p>
            <a:pPr algn="r" rtl="1"/>
            <a:r>
              <a:rPr lang="fa-IR" dirty="0" smtClean="0"/>
              <a:t>اگر </a:t>
            </a:r>
            <a:r>
              <a:rPr lang="en-US" i="1" dirty="0" smtClean="0"/>
              <a:t>n=2</a:t>
            </a:r>
            <a:r>
              <a:rPr lang="fa-IR" dirty="0" smtClean="0"/>
              <a:t> باشد در نتیجه </a:t>
            </a:r>
            <a:r>
              <a:rPr lang="en-US" i="1" dirty="0" smtClean="0"/>
              <a:t>C2H6</a:t>
            </a:r>
            <a:r>
              <a:rPr lang="fa-IR" dirty="0" smtClean="0"/>
              <a:t> می شود ، که به آن گاز " اتان " می گویند . </a:t>
            </a:r>
            <a:endParaRPr lang="en-US" dirty="0" smtClean="0"/>
          </a:p>
          <a:p>
            <a:pPr algn="r" rtl="1"/>
            <a:r>
              <a:rPr lang="fa-IR" dirty="0" smtClean="0"/>
              <a:t>اگر </a:t>
            </a:r>
            <a:r>
              <a:rPr lang="en-US" i="1" dirty="0" smtClean="0"/>
              <a:t>n=3</a:t>
            </a:r>
            <a:r>
              <a:rPr lang="fa-IR" dirty="0" smtClean="0"/>
              <a:t> باشد در نتیجه </a:t>
            </a:r>
            <a:r>
              <a:rPr lang="en-US" i="1" dirty="0" smtClean="0"/>
              <a:t>C3H8</a:t>
            </a:r>
            <a:r>
              <a:rPr lang="fa-IR" dirty="0" smtClean="0"/>
              <a:t> می شود ، و با نام گاز " پروپان " شناخته می گردد. </a:t>
            </a:r>
            <a:endParaRPr lang="en-US" dirty="0" smtClean="0"/>
          </a:p>
          <a:p>
            <a:pPr algn="r" rtl="1"/>
            <a:r>
              <a:rPr lang="fa-IR" dirty="0" smtClean="0"/>
              <a:t>اگر </a:t>
            </a:r>
            <a:r>
              <a:rPr lang="en-US" i="1" dirty="0" smtClean="0"/>
              <a:t>n=4</a:t>
            </a:r>
            <a:r>
              <a:rPr lang="fa-IR" dirty="0" smtClean="0"/>
              <a:t> باشد در نتیجه </a:t>
            </a:r>
            <a:r>
              <a:rPr lang="en-US" i="1" dirty="0" smtClean="0"/>
              <a:t>C4H10</a:t>
            </a:r>
            <a:r>
              <a:rPr lang="fa-IR" dirty="0" smtClean="0"/>
              <a:t> می شود و آنرا گاز " بوتان " می نامند . </a:t>
            </a:r>
            <a:endParaRPr lang="en-US" dirty="0" smtClean="0"/>
          </a:p>
          <a:p>
            <a:pPr algn="r" rtl="1"/>
            <a:r>
              <a:rPr lang="fa-IR" dirty="0" smtClean="0"/>
              <a:t>لازم به ذکر است که گاز متان و اتان ، به گاز طبیعی معروف هستند و گاز پروپان و بوتان را به گاز مایع می شناسند ، همچنین باید یاد آور شد که پروپان و بوتان دارای هیدروکربن های سنگین تری هستند که به هنگام سوختن گرمای بیشتری را در یک حجم مشخص تولید می کنند .</a:t>
            </a:r>
            <a:endParaRPr lang="en-US" dirty="0" smtClean="0"/>
          </a:p>
          <a:p>
            <a:pPr algn="r" rtl="1"/>
            <a:r>
              <a:rPr lang="fa-IR" dirty="0" smtClean="0"/>
              <a:t>گازی که به همراه چاه نفت استخراج می شود در حدود 85% متان و 11% اتان و 3% پروپان و 1% از گازهای دیگر تشکیل شده است ولی گازی که در چاههای گاز استخراج می شود داری 90% متان و 9 % اتان و 1% گازهای دیگر می باشد . در نتیجه چگالی و ارزش حرارتی گاز و دیگر خواص آن  ، بسته به مواد تشکیل دهنده آن ، متفاوت می باشد . </a:t>
            </a:r>
            <a:endParaRPr lang="en-US" dirty="0" smtClean="0"/>
          </a:p>
          <a:p>
            <a:pPr algn="r" rtl="1"/>
            <a:r>
              <a:rPr lang="fa-IR" dirty="0" smtClean="0"/>
              <a:t>گاز طبیعی فشرده : </a:t>
            </a:r>
            <a:r>
              <a:rPr lang="en-US" i="1" dirty="0" smtClean="0"/>
              <a:t>C.N.G</a:t>
            </a:r>
            <a:endParaRPr lang="en-US" dirty="0" smtClean="0"/>
          </a:p>
          <a:p>
            <a:pPr algn="r" rtl="1"/>
            <a:r>
              <a:rPr lang="fa-IR" dirty="0" smtClean="0"/>
              <a:t>گاز طبیعی :</a:t>
            </a:r>
            <a:r>
              <a:rPr lang="en-US" i="1" dirty="0" smtClean="0"/>
              <a:t>N.G</a:t>
            </a:r>
            <a:endParaRPr lang="en-US" dirty="0" smtClean="0"/>
          </a:p>
          <a:p>
            <a:pPr algn="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68313" y="-315913"/>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آزمون مكش در دودكش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6" name="Rectangle 3"/>
          <p:cNvSpPr txBox="1">
            <a:spLocks noChangeArrowheads="1"/>
          </p:cNvSpPr>
          <p:nvPr/>
        </p:nvSpPr>
        <p:spPr>
          <a:xfrm>
            <a:off x="250825" y="692150"/>
            <a:ext cx="86868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براي اينكه از مكش صحيح در دودكش اطمينان حاصل كرد مي توان از آزمايش دود استفاده كرد . روش دقيقتر استفاده از دستگاه فشار سنج براي اندازه گيري مقدار مكش در خروجي كلاهك تعديل مي باشد .بايد توجه داشت ميزان مكش بايد در بدترين حالت فشار منفي در محيط اندازه گيري شود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7" name="Picture 4"/>
          <p:cNvPicPr>
            <a:picLocks noChangeAspect="1" noChangeArrowheads="1"/>
          </p:cNvPicPr>
          <p:nvPr/>
        </p:nvPicPr>
        <p:blipFill>
          <a:blip r:embed="rId3" cstate="print"/>
          <a:srcRect/>
          <a:stretch>
            <a:fillRect/>
          </a:stretch>
        </p:blipFill>
        <p:spPr>
          <a:xfrm>
            <a:off x="4979988" y="2293938"/>
            <a:ext cx="2992437" cy="2946400"/>
          </a:xfrm>
          <a:prstGeom prst="rect">
            <a:avLst/>
          </a:prstGeom>
          <a:noFill/>
          <a:ln/>
        </p:spPr>
      </p:pic>
      <p:pic>
        <p:nvPicPr>
          <p:cNvPr id="8" name="Picture 5"/>
          <p:cNvPicPr>
            <a:picLocks noChangeAspect="1" noChangeArrowheads="1"/>
          </p:cNvPicPr>
          <p:nvPr/>
        </p:nvPicPr>
        <p:blipFill>
          <a:blip r:embed="rId4" cstate="print"/>
          <a:srcRect/>
          <a:stretch>
            <a:fillRect/>
          </a:stretch>
        </p:blipFill>
        <p:spPr>
          <a:xfrm>
            <a:off x="831850" y="2138363"/>
            <a:ext cx="3876675" cy="2860675"/>
          </a:xfrm>
          <a:prstGeom prst="rect">
            <a:avLst/>
          </a:prstGeom>
          <a:noFill/>
          <a:ln/>
        </p:spPr>
      </p:pic>
      <p:graphicFrame>
        <p:nvGraphicFramePr>
          <p:cNvPr id="9" name="Object 6"/>
          <p:cNvGraphicFramePr>
            <a:graphicFrameLocks noChangeAspect="1"/>
          </p:cNvGraphicFramePr>
          <p:nvPr/>
        </p:nvGraphicFramePr>
        <p:xfrm>
          <a:off x="1619250" y="4830763"/>
          <a:ext cx="5832475" cy="2027237"/>
        </p:xfrm>
        <a:graphic>
          <a:graphicData uri="http://schemas.openxmlformats.org/presentationml/2006/ole">
            <p:oleObj spid="_x0000_s3074" name="Bitmap Image" r:id="rId5" imgW="4161905" imgH="1561905" progId="PBrush">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077218"/>
          </a:xfrm>
          <a:prstGeom prst="rect">
            <a:avLst/>
          </a:prstGeom>
          <a:noFill/>
        </p:spPr>
        <p:txBody>
          <a:bodyPr wrap="square" rtlCol="0">
            <a:spAutoFit/>
          </a:bodyPr>
          <a:lstStyle/>
          <a:p>
            <a:pPr algn="r" rtl="1"/>
            <a:r>
              <a:rPr lang="fa-IR" sz="1600" dirty="0" smtClean="0">
                <a:latin typeface="Tahoma" pitchFamily="34" charset="0"/>
                <a:cs typeface="Tahoma" pitchFamily="34" charset="0"/>
              </a:rPr>
              <a:t>گازطبیعی مایع :</a:t>
            </a:r>
            <a:r>
              <a:rPr lang="en-US" sz="1600" i="1" dirty="0" err="1" smtClean="0">
                <a:latin typeface="Tahoma" pitchFamily="34" charset="0"/>
                <a:cs typeface="Tahoma" pitchFamily="34" charset="0"/>
              </a:rPr>
              <a:t>l.N.G</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کاربرد گاز فقط از لحاظ تولید انرژی نمی باشد . بلکه در صنایع پتروشیمی ، جهت تهیه مواد شیمیایی، برای استفاده در صنعت و کشاورزی و ... نیز می باشد .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0" y="1600200"/>
            <a:ext cx="9144000" cy="452431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حفاظت و ایمنی برق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مقدار جریانی که ممکن است بدون هیچ گونه خطری از بدن انسان عبور نماید ، به ویژگیهای جسمی شخص ، دامنه جریان ، نوع جریان ، مسیر و طول مدت عبور جریان بستگی دارد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مقاومت بدن در اثر رطوبت کاهش می یابد و هنگامی که بدن خشک است به حداکثر می رسد ، بطور کلی جریان های 50 میلی آمپر به بالا برای انسان کشنده است . البته جریان ها ی کمتر این مقدار نیز اگر از مسیر قلب عبور نمایند ، خطرناک می باشند . هنگامی که دستگاهی در حال تعمیر است و یا قصد نظافت آن را داریم ، باید کلید آن ، قطع و از پریز بیرون آورده شود . هرگز با پای برهنه یا خیس به وسایل برقی دست نزنید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سیستمهای متداول حفاظت انسان از برق گرفتگی </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I</a:t>
            </a:r>
            <a:r>
              <a:rPr lang="fa-IR" dirty="0" smtClean="0">
                <a:latin typeface="Tahoma" pitchFamily="34" charset="0"/>
                <a:cs typeface="Tahoma" pitchFamily="34" charset="0"/>
              </a:rPr>
              <a:t> حفاظت توسط سیم زمین ( سیم ارت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این سیستم قسمتهای فلزی دستگاه الکتریکی که ارتباطی با شبکه تغذیه ندارد ، توسط سیم ارت به زمین اتصال می یابد تا اگر برقی به بدنه متصل گشت باعث مرگ انسان نگردد و برق از طریق سیم ارت به زمین هدایت شود و در نتیجه عبور این جریان مدار توسط فیوز قطع می گردد.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3139321"/>
          </a:xfrm>
          <a:prstGeom prst="rect">
            <a:avLst/>
          </a:prstGeom>
          <a:noFill/>
        </p:spPr>
        <p:txBody>
          <a:bodyPr wrap="square" rtlCol="0">
            <a:spAutoFit/>
          </a:bodyPr>
          <a:lstStyle/>
          <a:p>
            <a:pPr algn="r" rtl="1"/>
            <a:r>
              <a:rPr lang="en-US" i="1" dirty="0" smtClean="0">
                <a:latin typeface="Tahoma" pitchFamily="34" charset="0"/>
                <a:cs typeface="Tahoma" pitchFamily="34" charset="0"/>
              </a:rPr>
              <a:t>Ii</a:t>
            </a:r>
            <a:r>
              <a:rPr lang="fa-IR" dirty="0" smtClean="0">
                <a:solidFill>
                  <a:srgbClr val="7030A0"/>
                </a:solidFill>
                <a:latin typeface="Tahoma" pitchFamily="34" charset="0"/>
                <a:cs typeface="Tahoma" pitchFamily="34" charset="0"/>
              </a:rPr>
              <a:t> سیستم حفاظت نول</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در سیستم حفاظت نول ، به جای سیم زمین ( سیم ارت ) از سیم نول </a:t>
            </a:r>
            <a:r>
              <a:rPr lang="en-US" i="1" dirty="0" smtClean="0">
                <a:latin typeface="Tahoma" pitchFamily="34" charset="0"/>
                <a:cs typeface="Tahoma" pitchFamily="34" charset="0"/>
              </a:rPr>
              <a:t>(MP)</a:t>
            </a:r>
            <a:r>
              <a:rPr lang="fa-IR" dirty="0" smtClean="0">
                <a:latin typeface="Tahoma" pitchFamily="34" charset="0"/>
                <a:cs typeface="Tahoma" pitchFamily="34" charset="0"/>
              </a:rPr>
              <a:t> شبکه استفاده می شود که خود به بدنه دستگاه وصل می شود . ( توجه : سیم نول باید بطور جداگانه ، مخصوص همین امر نصب شود و استفاده از سیم نول دستگاه مجاز نمی باشد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همیشه باید در نظر داشته باشیم که " حادثه هرگز خبر نمی دهد ولی می توانیم براحتی با رعایت نکات کوچک از بروز حوادث بزرگ جلوگیری نماییم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از اینکه تا آخرین خط کتاب، مطالب را دنبال نموده اید ، جای خرسندی است  و حکایت از آن دارد که راه بیراهه نرفته است . </a:t>
            </a:r>
            <a:endParaRPr lang="en-US" dirty="0" smtClean="0">
              <a:latin typeface="Tahoma" pitchFamily="34" charset="0"/>
              <a:cs typeface="Tahoma" pitchFamily="34" charset="0"/>
            </a:endParaRPr>
          </a:p>
          <a:p>
            <a:pPr algn="r" rtl="1"/>
            <a:r>
              <a:rPr lang="fa-IR" i="1"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81200" y="228600"/>
            <a:ext cx="6934200" cy="369332"/>
          </a:xfrm>
          <a:prstGeom prst="rect">
            <a:avLst/>
          </a:prstGeom>
          <a:noFill/>
          <a:ln w="9525">
            <a:noFill/>
            <a:miter lim="800000"/>
            <a:headEnd/>
            <a:tailEnd/>
          </a:ln>
          <a:effectLst/>
        </p:spPr>
        <p:txBody>
          <a:bodyPr>
            <a:spAutoFit/>
          </a:bodyPr>
          <a:lstStyle/>
          <a:p>
            <a:pPr algn="r" rtl="1" eaLnBrk="0" hangingPunct="0">
              <a:spcBef>
                <a:spcPct val="50000"/>
              </a:spcBef>
            </a:pPr>
            <a:r>
              <a:rPr lang="fa-IR" dirty="0">
                <a:latin typeface="Tahoma" pitchFamily="34" charset="0"/>
                <a:cs typeface="Tahoma" pitchFamily="34" charset="0"/>
              </a:rPr>
              <a:t>تعاريف</a:t>
            </a:r>
            <a:r>
              <a:rPr lang="en-US" dirty="0">
                <a:latin typeface="Tahoma" pitchFamily="34" charset="0"/>
                <a:cs typeface="Tahoma" pitchFamily="34" charset="0"/>
              </a:rPr>
              <a:t> </a:t>
            </a:r>
            <a:r>
              <a:rPr lang="fa-IR" dirty="0">
                <a:latin typeface="Tahoma" pitchFamily="34" charset="0"/>
                <a:cs typeface="Tahoma" pitchFamily="34" charset="0"/>
              </a:rPr>
              <a:t> اساسي</a:t>
            </a:r>
            <a:endParaRPr lang="en-US" dirty="0">
              <a:latin typeface="Tahoma" pitchFamily="34" charset="0"/>
              <a:cs typeface="Tahoma" pitchFamily="34" charset="0"/>
            </a:endParaRPr>
          </a:p>
        </p:txBody>
      </p:sp>
      <p:sp>
        <p:nvSpPr>
          <p:cNvPr id="3" name="Text Box 3"/>
          <p:cNvSpPr txBox="1">
            <a:spLocks noChangeArrowheads="1"/>
          </p:cNvSpPr>
          <p:nvPr/>
        </p:nvSpPr>
        <p:spPr bwMode="auto">
          <a:xfrm>
            <a:off x="609600" y="685800"/>
            <a:ext cx="8382000" cy="4689489"/>
          </a:xfrm>
          <a:prstGeom prst="rect">
            <a:avLst/>
          </a:prstGeom>
          <a:noFill/>
          <a:ln w="9525">
            <a:noFill/>
            <a:miter lim="800000"/>
            <a:headEnd/>
            <a:tailEnd/>
          </a:ln>
          <a:effectLst/>
        </p:spPr>
        <p:txBody>
          <a:bodyPr>
            <a:spAutoFit/>
          </a:bodyPr>
          <a:lstStyle/>
          <a:p>
            <a:pPr algn="r" eaLnBrk="0" hangingPunct="0">
              <a:spcBef>
                <a:spcPct val="50000"/>
              </a:spcBef>
            </a:pPr>
            <a:r>
              <a:rPr lang="fa-IR" dirty="0">
                <a:solidFill>
                  <a:schemeClr val="accent2"/>
                </a:solidFill>
                <a:latin typeface="Tahoma" pitchFamily="34" charset="0"/>
                <a:cs typeface="Tahoma" pitchFamily="34" charset="0"/>
              </a:rPr>
              <a:t>فضاي نامحدود :</a:t>
            </a:r>
          </a:p>
          <a:p>
            <a:pPr algn="r" eaLnBrk="0" hangingPunct="0">
              <a:lnSpc>
                <a:spcPct val="110000"/>
              </a:lnSpc>
              <a:spcBef>
                <a:spcPct val="50000"/>
              </a:spcBef>
            </a:pPr>
            <a:r>
              <a:rPr lang="fa-IR" b="1" dirty="0">
                <a:latin typeface="Tahoma" pitchFamily="34" charset="0"/>
                <a:cs typeface="Tahoma" pitchFamily="34" charset="0"/>
              </a:rPr>
              <a:t>فضائي كه حجم آن بزرگتر از </a:t>
            </a:r>
            <a:r>
              <a:rPr lang="fa-IR" b="1" dirty="0">
                <a:solidFill>
                  <a:srgbClr val="CC0000"/>
                </a:solidFill>
                <a:latin typeface="Tahoma" pitchFamily="34" charset="0"/>
                <a:cs typeface="Tahoma" pitchFamily="34" charset="0"/>
              </a:rPr>
              <a:t>4 مترمكعب</a:t>
            </a:r>
            <a:r>
              <a:rPr lang="fa-IR" b="1" dirty="0">
                <a:latin typeface="Tahoma" pitchFamily="34" charset="0"/>
                <a:cs typeface="Tahoma" pitchFamily="34" charset="0"/>
              </a:rPr>
              <a:t> به ازاي هر كيلووات </a:t>
            </a:r>
            <a:r>
              <a:rPr lang="fa-IR" b="1" dirty="0">
                <a:solidFill>
                  <a:srgbClr val="CC0000"/>
                </a:solidFill>
                <a:latin typeface="Tahoma" pitchFamily="34" charset="0"/>
                <a:cs typeface="Tahoma" pitchFamily="34" charset="0"/>
              </a:rPr>
              <a:t>مجموع</a:t>
            </a:r>
            <a:r>
              <a:rPr lang="fa-IR" b="1" dirty="0">
                <a:latin typeface="Tahoma" pitchFamily="34" charset="0"/>
                <a:cs typeface="Tahoma" pitchFamily="34" charset="0"/>
              </a:rPr>
              <a:t> ظرفيت حرارتي وسايل گازسوز نصب شده در آن فضا باشد</a:t>
            </a:r>
            <a:endParaRPr lang="en-US" b="1" dirty="0">
              <a:latin typeface="Tahoma" pitchFamily="34" charset="0"/>
              <a:cs typeface="Tahoma" pitchFamily="34" charset="0"/>
            </a:endParaRPr>
          </a:p>
          <a:p>
            <a:pPr algn="r" eaLnBrk="0" hangingPunct="0">
              <a:lnSpc>
                <a:spcPct val="110000"/>
              </a:lnSpc>
              <a:spcBef>
                <a:spcPct val="50000"/>
              </a:spcBef>
            </a:pPr>
            <a:r>
              <a:rPr lang="fa-IR" dirty="0">
                <a:solidFill>
                  <a:schemeClr val="accent2"/>
                </a:solidFill>
                <a:latin typeface="Tahoma" pitchFamily="34" charset="0"/>
                <a:cs typeface="Tahoma" pitchFamily="34" charset="0"/>
              </a:rPr>
              <a:t>ساختمان با درزهاي معمولي :</a:t>
            </a:r>
          </a:p>
          <a:p>
            <a:pPr algn="r" eaLnBrk="0" hangingPunct="0">
              <a:lnSpc>
                <a:spcPct val="110000"/>
              </a:lnSpc>
              <a:spcBef>
                <a:spcPct val="50000"/>
              </a:spcBef>
            </a:pPr>
            <a:r>
              <a:rPr lang="fa-IR" b="1" dirty="0">
                <a:latin typeface="Tahoma" pitchFamily="34" charset="0"/>
                <a:cs typeface="Tahoma" pitchFamily="34" charset="0"/>
              </a:rPr>
              <a:t>ساختماني كه با مصالح معمولي ساخته شده و درزبندي جدارهاي خارجي آن امكان تعويض هواي طبيعي به ميزان </a:t>
            </a:r>
            <a:r>
              <a:rPr lang="fa-IR" b="1" dirty="0">
                <a:solidFill>
                  <a:srgbClr val="CC0000"/>
                </a:solidFill>
                <a:latin typeface="Tahoma" pitchFamily="34" charset="0"/>
                <a:cs typeface="Tahoma" pitchFamily="34" charset="0"/>
              </a:rPr>
              <a:t>نصف حجم فضا در ساعت</a:t>
            </a:r>
            <a:r>
              <a:rPr lang="fa-IR" b="1" dirty="0">
                <a:latin typeface="Tahoma" pitchFamily="34" charset="0"/>
                <a:cs typeface="Tahoma" pitchFamily="34" charset="0"/>
              </a:rPr>
              <a:t> يا بيشتر را بدهد و سطح بازشو دهانه هر فضا به هواي خارج (مجموع سطح بازشو پنجره‌ها و درب‌ها) حداقل </a:t>
            </a:r>
            <a:r>
              <a:rPr lang="fa-IR" b="1" dirty="0">
                <a:solidFill>
                  <a:srgbClr val="CC0000"/>
                </a:solidFill>
                <a:latin typeface="Tahoma" pitchFamily="34" charset="0"/>
                <a:cs typeface="Tahoma" pitchFamily="34" charset="0"/>
              </a:rPr>
              <a:t>4 درصد</a:t>
            </a:r>
            <a:r>
              <a:rPr lang="fa-IR" b="1" dirty="0">
                <a:latin typeface="Tahoma" pitchFamily="34" charset="0"/>
                <a:cs typeface="Tahoma" pitchFamily="34" charset="0"/>
              </a:rPr>
              <a:t> سطح زير بناي آن فضا باشد و پنجره‌ها و درب‌ها از نوع </a:t>
            </a:r>
            <a:r>
              <a:rPr lang="fa-IR" b="1" dirty="0">
                <a:solidFill>
                  <a:srgbClr val="CC0000"/>
                </a:solidFill>
                <a:latin typeface="Tahoma" pitchFamily="34" charset="0"/>
                <a:cs typeface="Tahoma" pitchFamily="34" charset="0"/>
              </a:rPr>
              <a:t>درزبند</a:t>
            </a:r>
            <a:r>
              <a:rPr lang="fa-IR" b="1" dirty="0">
                <a:latin typeface="Tahoma" pitchFamily="34" charset="0"/>
                <a:cs typeface="Tahoma" pitchFamily="34" charset="0"/>
              </a:rPr>
              <a:t> نباشند</a:t>
            </a:r>
          </a:p>
          <a:p>
            <a:pPr algn="r" eaLnBrk="0" hangingPunct="0">
              <a:lnSpc>
                <a:spcPct val="110000"/>
              </a:lnSpc>
              <a:spcBef>
                <a:spcPct val="50000"/>
              </a:spcBef>
            </a:pPr>
            <a:r>
              <a:rPr lang="fa-IR" dirty="0">
                <a:solidFill>
                  <a:schemeClr val="accent2"/>
                </a:solidFill>
                <a:latin typeface="Tahoma" pitchFamily="34" charset="0"/>
                <a:cs typeface="Tahoma" pitchFamily="34" charset="0"/>
              </a:rPr>
              <a:t>ساختمان با درزهاي هوابند :</a:t>
            </a:r>
          </a:p>
          <a:p>
            <a:pPr algn="r" eaLnBrk="0" hangingPunct="0">
              <a:lnSpc>
                <a:spcPct val="110000"/>
              </a:lnSpc>
              <a:spcBef>
                <a:spcPct val="50000"/>
              </a:spcBef>
            </a:pPr>
            <a:r>
              <a:rPr lang="fa-IR" b="1" dirty="0">
                <a:latin typeface="Tahoma" pitchFamily="34" charset="0"/>
                <a:cs typeface="Tahoma" pitchFamily="34" charset="0"/>
              </a:rPr>
              <a:t>ساختماني كه جداره خارجي آن از قبيل درز درها و پنجره‌ها و محل عبور لوله‌ها و كابلها با نوار درزبندي يا وسايل ديگر تا اندازه‌اي حفاظت شده باشد كه امكان تعويض هواي طبيعي </a:t>
            </a:r>
            <a:r>
              <a:rPr lang="fa-IR" b="1" dirty="0">
                <a:solidFill>
                  <a:srgbClr val="CC0000"/>
                </a:solidFill>
                <a:latin typeface="Tahoma" pitchFamily="34" charset="0"/>
                <a:cs typeface="Tahoma" pitchFamily="34" charset="0"/>
              </a:rPr>
              <a:t>كمتر از نصف حجم فضا در ساعت</a:t>
            </a:r>
            <a:r>
              <a:rPr lang="fa-IR" b="1" dirty="0">
                <a:latin typeface="Tahoma" pitchFamily="34" charset="0"/>
                <a:cs typeface="Tahoma" pitchFamily="34" charset="0"/>
              </a:rPr>
              <a:t> باشد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8313" y="620713"/>
            <a:ext cx="8229600" cy="595312"/>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روشهاي تامين هواي لازم براي احتراق و تهويه</a:t>
            </a:r>
            <a:endParaRPr lang="en-US" dirty="0">
              <a:latin typeface="Tahoma" pitchFamily="34" charset="0"/>
              <a:cs typeface="Tahoma" pitchFamily="34" charset="0"/>
            </a:endParaRPr>
          </a:p>
        </p:txBody>
      </p:sp>
      <p:sp>
        <p:nvSpPr>
          <p:cNvPr id="5" name="Rectangle 3"/>
          <p:cNvSpPr>
            <a:spLocks noChangeArrowheads="1"/>
          </p:cNvSpPr>
          <p:nvPr/>
        </p:nvSpPr>
        <p:spPr bwMode="auto">
          <a:xfrm>
            <a:off x="684213" y="1557338"/>
            <a:ext cx="8302625" cy="4967287"/>
          </a:xfrm>
          <a:prstGeom prst="rect">
            <a:avLst/>
          </a:prstGeom>
          <a:noFill/>
          <a:ln w="9525">
            <a:noFill/>
            <a:miter lim="800000"/>
            <a:headEnd/>
            <a:tailEnd/>
          </a:ln>
          <a:effectLst/>
        </p:spPr>
        <p:txBody>
          <a:bodyPr/>
          <a:lstStyle/>
          <a:p>
            <a:pPr marL="609600" indent="-609600" algn="r">
              <a:lnSpc>
                <a:spcPct val="120000"/>
              </a:lnSpc>
              <a:spcBef>
                <a:spcPct val="50000"/>
              </a:spcBef>
            </a:pPr>
            <a:r>
              <a:rPr lang="fa-IR" dirty="0">
                <a:latin typeface="Tahoma" pitchFamily="34" charset="0"/>
                <a:cs typeface="Tahoma" pitchFamily="34" charset="0"/>
              </a:rPr>
              <a:t>	شرايط مذكور به دستگاههايي مربوط مي‌شود كه در داخل ساختمان كار گذارده شده و براي احتراق </a:t>
            </a:r>
            <a:r>
              <a:rPr lang="en-US" dirty="0">
                <a:latin typeface="Tahoma" pitchFamily="34" charset="0"/>
                <a:cs typeface="Tahoma" pitchFamily="34" charset="0"/>
              </a:rPr>
              <a:t>,</a:t>
            </a:r>
            <a:r>
              <a:rPr lang="fa-IR" dirty="0">
                <a:latin typeface="Tahoma" pitchFamily="34" charset="0"/>
                <a:cs typeface="Tahoma" pitchFamily="34" charset="0"/>
              </a:rPr>
              <a:t> تهويه و رقيق سازي گازهاي دودكش آنها از هواي داخل ساختمان استفاده مي‌گردد.</a:t>
            </a:r>
          </a:p>
          <a:p>
            <a:pPr marL="990600" lvl="1" indent="-533400" algn="r">
              <a:lnSpc>
                <a:spcPct val="120000"/>
              </a:lnSpc>
              <a:spcBef>
                <a:spcPct val="10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ارتباط فضاي نصب با هواي آزاد</a:t>
            </a:r>
          </a:p>
          <a:p>
            <a:pPr marL="990600" lvl="1" indent="-533400" algn="r">
              <a:lnSpc>
                <a:spcPct val="120000"/>
              </a:lnSpc>
              <a:spcBef>
                <a:spcPct val="5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نصب دريچه و كانالهاي متصل به هواي آزاد</a:t>
            </a:r>
          </a:p>
          <a:p>
            <a:pPr marL="990600" lvl="1" indent="-533400" algn="r">
              <a:lnSpc>
                <a:spcPct val="120000"/>
              </a:lnSpc>
              <a:spcBef>
                <a:spcPct val="5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ارتباط فضاي نصب با اتاقهاي مرتبط به هواي آزاد</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71600" y="1412875"/>
            <a:ext cx="7772400" cy="4114800"/>
          </a:xfrm>
          <a:prstGeom prst="rect">
            <a:avLst/>
          </a:prstGeom>
          <a:noFill/>
          <a:ln w="9525">
            <a:noFill/>
            <a:miter lim="800000"/>
            <a:headEnd/>
            <a:tailEnd/>
          </a:ln>
          <a:effectLst/>
        </p:spPr>
        <p:txBody>
          <a:bodyPr/>
          <a:lstStyle/>
          <a:p>
            <a:pPr marL="342900" indent="-342900" algn="r" rtl="1">
              <a:spcBef>
                <a:spcPct val="20000"/>
              </a:spcBef>
            </a:pPr>
            <a:endParaRPr lang="en-US">
              <a:latin typeface="Tahoma" pitchFamily="34" charset="0"/>
              <a:cs typeface="Tahoma" pitchFamily="34" charset="0"/>
            </a:endParaRPr>
          </a:p>
        </p:txBody>
      </p:sp>
      <p:sp>
        <p:nvSpPr>
          <p:cNvPr id="3" name="Rectangle 3"/>
          <p:cNvSpPr>
            <a:spLocks noChangeArrowheads="1"/>
          </p:cNvSpPr>
          <p:nvPr/>
        </p:nvSpPr>
        <p:spPr bwMode="auto">
          <a:xfrm>
            <a:off x="0" y="690563"/>
            <a:ext cx="9144000" cy="577850"/>
          </a:xfrm>
          <a:prstGeom prst="rect">
            <a:avLst/>
          </a:prstGeom>
          <a:noFill/>
          <a:ln w="9525">
            <a:noFill/>
            <a:miter lim="800000"/>
            <a:headEnd/>
            <a:tailEnd/>
          </a:ln>
          <a:effectLst/>
        </p:spPr>
        <p:txBody>
          <a:bodyPr anchor="b"/>
          <a:lstStyle/>
          <a:p>
            <a:pPr algn="r" rtl="1"/>
            <a:r>
              <a:rPr lang="fa-IR">
                <a:latin typeface="Tahoma" pitchFamily="34" charset="0"/>
                <a:cs typeface="Tahoma" pitchFamily="34" charset="0"/>
              </a:rPr>
              <a:t>ارتباط فضاي نصب با هواي آزاد</a:t>
            </a:r>
            <a:endParaRPr lang="en-US">
              <a:latin typeface="Tahoma" pitchFamily="34" charset="0"/>
              <a:cs typeface="Tahoma" pitchFamily="34" charset="0"/>
            </a:endParaRPr>
          </a:p>
        </p:txBody>
      </p:sp>
      <p:sp>
        <p:nvSpPr>
          <p:cNvPr id="4" name="Rectangle 4"/>
          <p:cNvSpPr>
            <a:spLocks noChangeArrowheads="1"/>
          </p:cNvSpPr>
          <p:nvPr/>
        </p:nvSpPr>
        <p:spPr bwMode="auto">
          <a:xfrm>
            <a:off x="5148263" y="1700213"/>
            <a:ext cx="3995737" cy="2808287"/>
          </a:xfrm>
          <a:prstGeom prst="rect">
            <a:avLst/>
          </a:prstGeom>
          <a:noFill/>
          <a:ln w="9525">
            <a:noFill/>
            <a:miter lim="800000"/>
            <a:headEnd/>
            <a:tailEnd/>
          </a:ln>
          <a:effectLst/>
        </p:spPr>
        <p:txBody>
          <a:bodyPr/>
          <a:lstStyle/>
          <a:p>
            <a:pPr marL="342900" indent="-342900" algn="r" rtl="1">
              <a:spcBef>
                <a:spcPct val="70000"/>
              </a:spcBef>
              <a:buFontTx/>
              <a:buChar char="•"/>
            </a:pPr>
            <a:r>
              <a:rPr lang="fa-IR" dirty="0">
                <a:solidFill>
                  <a:srgbClr val="008000"/>
                </a:solidFill>
                <a:latin typeface="Tahoma" pitchFamily="34" charset="0"/>
                <a:cs typeface="Tahoma" pitchFamily="34" charset="0"/>
              </a:rPr>
              <a:t>‌ </a:t>
            </a:r>
            <a:r>
              <a:rPr lang="fa-IR" dirty="0">
                <a:latin typeface="Tahoma" pitchFamily="34" charset="0"/>
                <a:cs typeface="Tahoma" pitchFamily="34" charset="0"/>
              </a:rPr>
              <a:t>فضاي نامحدود : حداقل 4 مترمكعب به ازاي هر كيلووات مجموع ظرفيت حرارتي دستگاههاي گازسوز</a:t>
            </a:r>
          </a:p>
          <a:p>
            <a:pPr marL="342900" indent="-342900" algn="r" rtl="1">
              <a:spcBef>
                <a:spcPct val="70000"/>
              </a:spcBef>
              <a:buFontTx/>
              <a:buChar char="•"/>
            </a:pPr>
            <a:r>
              <a:rPr lang="fa-IR" dirty="0">
                <a:latin typeface="Tahoma" pitchFamily="34" charset="0"/>
                <a:cs typeface="Tahoma" pitchFamily="34" charset="0"/>
              </a:rPr>
              <a:t>حداقل يك درب يا پنجرة بازشونده به هواي آزاد از غير درز بند</a:t>
            </a:r>
          </a:p>
          <a:p>
            <a:pPr marL="342900" indent="-342900" algn="r" rtl="1">
              <a:spcBef>
                <a:spcPct val="70000"/>
              </a:spcBef>
              <a:buFontTx/>
              <a:buChar char="•"/>
            </a:pPr>
            <a:r>
              <a:rPr lang="fa-IR" dirty="0">
                <a:latin typeface="Tahoma" pitchFamily="34" charset="0"/>
                <a:cs typeface="Tahoma" pitchFamily="34" charset="0"/>
              </a:rPr>
              <a:t>ظرفيت مجموع كمتر از 35 كيلووات</a:t>
            </a:r>
          </a:p>
        </p:txBody>
      </p:sp>
      <p:pic>
        <p:nvPicPr>
          <p:cNvPr id="5" name="Picture 5"/>
          <p:cNvPicPr>
            <a:picLocks noChangeAspect="1" noChangeArrowheads="1"/>
          </p:cNvPicPr>
          <p:nvPr/>
        </p:nvPicPr>
        <p:blipFill>
          <a:blip r:embed="rId2" cstate="print"/>
          <a:srcRect/>
          <a:stretch>
            <a:fillRect/>
          </a:stretch>
        </p:blipFill>
        <p:spPr bwMode="auto">
          <a:xfrm>
            <a:off x="179388" y="1773238"/>
            <a:ext cx="4752975" cy="40401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r" rtl="1"/>
            <a:r>
              <a:rPr lang="en-US" sz="4400">
                <a:solidFill>
                  <a:schemeClr val="tx2"/>
                </a:solidFill>
              </a:rPr>
              <a:t>	</a:t>
            </a:r>
          </a:p>
        </p:txBody>
      </p:sp>
      <p:sp>
        <p:nvSpPr>
          <p:cNvPr id="3" name="Rectangle 3"/>
          <p:cNvSpPr>
            <a:spLocks noChangeArrowheads="1"/>
          </p:cNvSpPr>
          <p:nvPr/>
        </p:nvSpPr>
        <p:spPr bwMode="auto">
          <a:xfrm>
            <a:off x="539750" y="908050"/>
            <a:ext cx="8424863" cy="5400675"/>
          </a:xfrm>
          <a:prstGeom prst="rect">
            <a:avLst/>
          </a:prstGeom>
          <a:noFill/>
          <a:ln w="9525">
            <a:noFill/>
            <a:miter lim="800000"/>
            <a:headEnd/>
            <a:tailEnd/>
          </a:ln>
          <a:effectLst/>
        </p:spPr>
        <p:txBody>
          <a:bodyPr/>
          <a:lstStyle/>
          <a:p>
            <a:pPr marL="342900" indent="-342900" algn="r" rtl="1">
              <a:lnSpc>
                <a:spcPct val="120000"/>
              </a:lnSpc>
              <a:spcBef>
                <a:spcPct val="70000"/>
              </a:spcBef>
            </a:pPr>
            <a:r>
              <a:rPr lang="en-US" b="1" dirty="0">
                <a:latin typeface="Tahoma" pitchFamily="34" charset="0"/>
                <a:cs typeface="Tahoma" pitchFamily="34" charset="0"/>
              </a:rPr>
              <a:t>	</a:t>
            </a:r>
            <a:r>
              <a:rPr lang="fa-IR" b="1" dirty="0">
                <a:latin typeface="Tahoma" pitchFamily="34" charset="0"/>
                <a:cs typeface="Tahoma" pitchFamily="34" charset="0"/>
              </a:rPr>
              <a:t>نصب آبگرمكن به ظرفيت نامي 24000</a:t>
            </a:r>
            <a:r>
              <a:rPr lang="en-US" b="1" dirty="0">
                <a:latin typeface="Tahoma" pitchFamily="34" charset="0"/>
                <a:cs typeface="Tahoma" pitchFamily="34" charset="0"/>
              </a:rPr>
              <a:t> </a:t>
            </a:r>
            <a:r>
              <a:rPr lang="fa-IR" b="1" dirty="0">
                <a:latin typeface="Tahoma" pitchFamily="34" charset="0"/>
                <a:cs typeface="Tahoma" pitchFamily="34" charset="0"/>
              </a:rPr>
              <a:t>كيلوكالري در ساعت</a:t>
            </a:r>
            <a:r>
              <a:rPr lang="en-US" b="1" dirty="0">
                <a:latin typeface="Tahoma" pitchFamily="34" charset="0"/>
                <a:cs typeface="Tahoma" pitchFamily="34" charset="0"/>
              </a:rPr>
              <a:t> </a:t>
            </a:r>
            <a:r>
              <a:rPr lang="fa-IR" b="1" dirty="0">
                <a:latin typeface="Tahoma" pitchFamily="34" charset="0"/>
                <a:cs typeface="Tahoma" pitchFamily="34" charset="0"/>
              </a:rPr>
              <a:t>در يك آشپزخانه نوع باز</a:t>
            </a:r>
            <a:r>
              <a:rPr lang="en-US" b="1" dirty="0">
                <a:latin typeface="Tahoma" pitchFamily="34" charset="0"/>
                <a:cs typeface="Tahoma" pitchFamily="34" charset="0"/>
              </a:rPr>
              <a:t> (open) </a:t>
            </a:r>
            <a:r>
              <a:rPr lang="fa-IR" b="1" dirty="0">
                <a:latin typeface="Tahoma" pitchFamily="34" charset="0"/>
                <a:cs typeface="Tahoma" pitchFamily="34" charset="0"/>
              </a:rPr>
              <a:t>كه به محوطه‌هاي نهارخوري و ميهمان‌خانه متصل و زيربناي محوطه مربوطه</a:t>
            </a:r>
            <a:r>
              <a:rPr lang="en-US" b="1" dirty="0">
                <a:latin typeface="Tahoma" pitchFamily="34" charset="0"/>
                <a:cs typeface="Tahoma" pitchFamily="34" charset="0"/>
              </a:rPr>
              <a:t> </a:t>
            </a:r>
            <a:r>
              <a:rPr lang="fa-IR" b="1" dirty="0">
                <a:latin typeface="Tahoma" pitchFamily="34" charset="0"/>
                <a:cs typeface="Tahoma" pitchFamily="34" charset="0"/>
              </a:rPr>
              <a:t>50</a:t>
            </a:r>
            <a:r>
              <a:rPr lang="en-US" b="1" dirty="0">
                <a:latin typeface="Tahoma" pitchFamily="34" charset="0"/>
                <a:cs typeface="Tahoma" pitchFamily="34" charset="0"/>
              </a:rPr>
              <a:t> </a:t>
            </a:r>
            <a:r>
              <a:rPr lang="fa-IR" b="1" dirty="0">
                <a:latin typeface="Tahoma" pitchFamily="34" charset="0"/>
                <a:cs typeface="Tahoma" pitchFamily="34" charset="0"/>
              </a:rPr>
              <a:t>متر مربع مي‌باشد مجاز است يا خير؟</a:t>
            </a:r>
            <a:endParaRPr lang="en-US" b="1" dirty="0">
              <a:latin typeface="Tahoma" pitchFamily="34" charset="0"/>
              <a:cs typeface="Tahoma" pitchFamily="34" charset="0"/>
            </a:endParaRPr>
          </a:p>
          <a:p>
            <a:pPr marL="342900" indent="-342900" algn="r" rtl="1">
              <a:spcBef>
                <a:spcPct val="20000"/>
              </a:spcBef>
            </a:pPr>
            <a:endParaRPr lang="en-US" b="1" dirty="0">
              <a:latin typeface="Tahoma" pitchFamily="34" charset="0"/>
              <a:cs typeface="Tahoma" pitchFamily="34" charset="0"/>
            </a:endParaRPr>
          </a:p>
          <a:p>
            <a:pPr marL="342900" indent="-342900" algn="r" rtl="1">
              <a:lnSpc>
                <a:spcPct val="120000"/>
              </a:lnSpc>
              <a:spcBef>
                <a:spcPct val="70000"/>
              </a:spcBef>
            </a:pPr>
            <a:r>
              <a:rPr lang="en-US" b="1" dirty="0">
                <a:latin typeface="Tahoma" pitchFamily="34" charset="0"/>
                <a:cs typeface="Tahoma" pitchFamily="34" charset="0"/>
              </a:rPr>
              <a:t>24000 kcal/hr ≈ 28 </a:t>
            </a:r>
            <a:r>
              <a:rPr lang="en-US" b="1" dirty="0" err="1">
                <a:latin typeface="Tahoma" pitchFamily="34" charset="0"/>
                <a:cs typeface="Tahoma" pitchFamily="34" charset="0"/>
              </a:rPr>
              <a:t>kw</a:t>
            </a:r>
            <a:r>
              <a:rPr lang="en-US" b="1" dirty="0">
                <a:latin typeface="Tahoma" pitchFamily="34" charset="0"/>
                <a:cs typeface="Tahoma" pitchFamily="34" charset="0"/>
              </a:rPr>
              <a:t> </a:t>
            </a:r>
          </a:p>
          <a:p>
            <a:pPr marL="342900" indent="-342900" algn="r" rtl="1">
              <a:lnSpc>
                <a:spcPct val="120000"/>
              </a:lnSpc>
              <a:spcBef>
                <a:spcPct val="70000"/>
              </a:spcBef>
            </a:pPr>
            <a:r>
              <a:rPr lang="en-US" b="1" dirty="0">
                <a:latin typeface="Tahoma" pitchFamily="34" charset="0"/>
                <a:cs typeface="Tahoma" pitchFamily="34" charset="0"/>
              </a:rPr>
              <a:t>28 </a:t>
            </a:r>
            <a:r>
              <a:rPr lang="en-US" b="1" dirty="0" err="1">
                <a:latin typeface="Tahoma" pitchFamily="34" charset="0"/>
                <a:cs typeface="Tahoma" pitchFamily="34" charset="0"/>
              </a:rPr>
              <a:t>kw</a:t>
            </a:r>
            <a:r>
              <a:rPr lang="en-US" b="1" dirty="0">
                <a:latin typeface="Tahoma" pitchFamily="34" charset="0"/>
                <a:cs typeface="Tahoma" pitchFamily="34" charset="0"/>
              </a:rPr>
              <a:t> × 4 m³/</a:t>
            </a:r>
            <a:r>
              <a:rPr lang="en-US" b="1" dirty="0" err="1">
                <a:latin typeface="Tahoma" pitchFamily="34" charset="0"/>
                <a:cs typeface="Tahoma" pitchFamily="34" charset="0"/>
              </a:rPr>
              <a:t>kw</a:t>
            </a:r>
            <a:r>
              <a:rPr lang="en-US" b="1" dirty="0">
                <a:latin typeface="Tahoma" pitchFamily="34" charset="0"/>
                <a:cs typeface="Tahoma" pitchFamily="34" charset="0"/>
              </a:rPr>
              <a:t> = 112 m³            </a:t>
            </a:r>
            <a:r>
              <a:rPr lang="fa-IR" b="1" dirty="0">
                <a:latin typeface="Tahoma" pitchFamily="34" charset="0"/>
                <a:cs typeface="Tahoma" pitchFamily="34" charset="0"/>
              </a:rPr>
              <a:t>         </a:t>
            </a:r>
            <a:r>
              <a:rPr lang="en-US" b="1" dirty="0">
                <a:latin typeface="Tahoma" pitchFamily="34" charset="0"/>
                <a:cs typeface="Tahoma" pitchFamily="34" charset="0"/>
              </a:rPr>
              <a:t>        </a:t>
            </a:r>
            <a:r>
              <a:rPr lang="fa-IR" b="1" dirty="0">
                <a:solidFill>
                  <a:schemeClr val="accent2"/>
                </a:solidFill>
                <a:latin typeface="Tahoma" pitchFamily="34" charset="0"/>
                <a:cs typeface="Tahoma" pitchFamily="34" charset="0"/>
              </a:rPr>
              <a:t>شرط فضاي نامحدود</a:t>
            </a:r>
            <a:r>
              <a:rPr lang="en-US" b="1" dirty="0">
                <a:latin typeface="Tahoma" pitchFamily="34" charset="0"/>
                <a:cs typeface="Tahoma" pitchFamily="34" charset="0"/>
              </a:rPr>
              <a:t>            </a:t>
            </a:r>
          </a:p>
          <a:p>
            <a:pPr marL="342900" indent="-342900" algn="r" rtl="1">
              <a:lnSpc>
                <a:spcPct val="120000"/>
              </a:lnSpc>
              <a:spcBef>
                <a:spcPct val="70000"/>
              </a:spcBef>
            </a:pPr>
            <a:r>
              <a:rPr lang="en-US" b="1" dirty="0">
                <a:latin typeface="Tahoma" pitchFamily="34" charset="0"/>
                <a:cs typeface="Tahoma" pitchFamily="34" charset="0"/>
              </a:rPr>
              <a:t>50 m² × 2.8 m = 140 m³ &gt; 112 m³    </a:t>
            </a:r>
            <a:r>
              <a:rPr lang="fa-IR" b="1" dirty="0">
                <a:latin typeface="Tahoma" pitchFamily="34" charset="0"/>
                <a:cs typeface="Tahoma" pitchFamily="34" charset="0"/>
              </a:rPr>
              <a:t>   </a:t>
            </a:r>
            <a:r>
              <a:rPr lang="fa-IR" b="1" dirty="0">
                <a:solidFill>
                  <a:schemeClr val="accent2"/>
                </a:solidFill>
                <a:latin typeface="Tahoma" pitchFamily="34" charset="0"/>
                <a:cs typeface="Tahoma" pitchFamily="34" charset="0"/>
              </a:rPr>
              <a:t>نصب در شرايط فوق مجاز است</a:t>
            </a:r>
            <a:endParaRPr lang="fi-FI" b="1" dirty="0">
              <a:solidFill>
                <a:schemeClr val="accent2"/>
              </a:solidFill>
              <a:latin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2547</Words>
  <Application>Microsoft Office PowerPoint</Application>
  <PresentationFormat>On-screen Show (4:3)</PresentationFormat>
  <Paragraphs>320</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Datis</dc:creator>
  <cp:lastModifiedBy>Datis</cp:lastModifiedBy>
  <cp:revision>1</cp:revision>
  <dcterms:created xsi:type="dcterms:W3CDTF">2006-08-16T00:00:00Z</dcterms:created>
  <dcterms:modified xsi:type="dcterms:W3CDTF">2016-04-19T08:12:32Z</dcterms:modified>
</cp:coreProperties>
</file>