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میله یونیزاسیون 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میله ای  است که از یونیزه شدن مولکولهای هوا بر اثر شعله ، مقدار بسیار کمی جریان در حد میکروآمپر در آن تولید می شود . برد الکترونیکی پکیج با دریافت این مقدار جریان ، پی به وجود شعله می برد . در صورتی که شعله به هر عنوان تشکیل نشود ، جریانی در میله یونیزاسیون به وجود نمی آید و برد الکترونیکی برای ایمنی خروجی گاز را می بند و عملیات را متوقف می نماید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توجه : همانطور که می دانید ، در اجاق گازها برای ایمنی بیشتر از قطعه دیگری به نام " ترموکوپل " استفاده می گردد تا اگر شعله گاز ، توسط باد یا سرریز غذا یا هر علت دیگری بطور ناخواسته خاموش شد ، دیگر جریانی در میله تشکیل نمی شود و در نتیجه ، مسیر گاز توسط شیر برقی مسدود گردد.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3434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نکته 1: در بعضی از مدل های پکیج الکترود جرقه زن و حسگر شعله ( میله یونیزاسیون ) هر دو در یک میله می باشند که علاوه بر عمل جرقه زدن ، کنترل و حضور شعله را نیز حس می کنند که در این مدلها فاصله نوک الکترود از سطح مشعل در حدود 3 میلیمتر است . </a:t>
            </a:r>
            <a:endParaRPr lang="en-US" sz="16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نکته 2: در بعضی از مدلها ( کلاس آریستون ) چینی نگهدارنده الکترودها و حس گرها یک تکه می باشد تا در موقع تعمیرات ، تنظیم آن و فواصل بین الکترودها به هم نخورد. </a:t>
            </a:r>
            <a:endParaRPr lang="en-US" sz="16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نکته 3: حداقل یونیزاسیون باید بزرگتر از 0.5میکروآمپر باشد و گرنه شعله تشخیص داده نمی شود . </a:t>
            </a:r>
            <a:endParaRPr lang="en-US" sz="16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en-US" sz="16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228600"/>
            <a:ext cx="3352799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2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2283" y="0"/>
            <a:ext cx="2741717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2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28600"/>
            <a:ext cx="247637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114800" y="37338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solidFill>
                  <a:schemeClr val="accent4"/>
                </a:solidFill>
                <a:latin typeface="Tahoma" pitchFamily="34" charset="0"/>
                <a:cs typeface="Tahoma" pitchFamily="34" charset="0"/>
              </a:rPr>
              <a:t>فلوسنسور</a:t>
            </a:r>
            <a:endParaRPr lang="en-US" sz="1400" dirty="0">
              <a:solidFill>
                <a:schemeClr val="accent4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در پشت پرشر سوئیچ یک پیچ وجود دارد که ما می توانیم حساسیت فشار را کمتر و یا بیشتر کنیم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چگونه می توانیم سالم یا خرابی پرشر سویچ را بررسی کنیم ؟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برای آزمایش سالم و یا خرابی کلید کنترل حداقل فشار در پکیج کافی است که در حالتی که پکیج روشن است ، سیم مربوطه را از آن جدا نماییم ، در نتیجه سیستم باید خاموش گردد.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در حالتی که پکیج به علت خرابی پرشر سوئیچ روشن نمی شود ، یکی از شیرهای آب گرم بهداشتی را باز نموده ، سیم های پرشر سوئیچ را از آن خارج کرده و اتصال کوتان می نماییم ، در صورتی که مشعل روشن شد ، متوجه می شویم که پرشر سوئیچ خراب است و نسبت به تعویض آن اقدام می نماییم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نکته : در بعضی از پکیج ها پرشر سوئیچ آب وجود ندارد و بجای آن از اختلاف دمای بین دو سنسور رفت و برگشت مدار گرمایش جهت تشخیص کمبود آب در مدار بهره می گیرند . اگر اختلاف دمای دو سنسور رفت و برگشت مدار گرمایش از مقدار مشخصی ( برای مثال 40 درجه ) بیشتر شود ، مشعل خاموش می شود و چراغ اخطار روشن می شود . ( بر اثر کمبود آب در مدار گرمایش ، دمای سنسور رفت رادیاتور خیلی سریع بالا می رود )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گرما و روش های انتقال حرارت :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رسانایی ( هدایت یا کند کسیون )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رسانایی در جامدات بیشتر از گازها می باشد . هوای ساکن ، گرما را بسیار کمتر منتقل می نماید از همین روی ، حباب های ساکن در مواد عایق بندی، عایق حرارتی خوبی را وجود می آورند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اگر ما یک قاشق برداریم و روی آتش بگذاریم ، پس از گذشت مدت زمانی ، گرما بر اثر هدایت بدست ما منتقل می شود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همرفتی ( کنوکسیون )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این روش انتقال گرما ، در مورد مایعات و گازها صورت می پذیرد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 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در این حالت ، مایع یا گاز سبکتر ، جای خود را به مایع سنگین تر می دهد . و به این ترتیب گرما انتقال می یابد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بخاری – رادیاتورها ، داخل خانه را به این روش گرم می کنند ( هوای گرم به بالا رفته و هوای سرد پون سنگین تر است به طرف پایین می آید ).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 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تابش ( رادیاسیون )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گرما به شکل تابش الکترومغناطیسی از جسمی به جسم دیگر ، بدون وجود واسطه هدایتی ، منتقل می شود . تمام اجسام از خود گرمای تابش منتشر می کنند . و از دیگر اجسام گرمای تابشی دریافت می کنند . هرچه دمای جسمی بالاتر باشد به همان نسبت گرمای تابشی بیشتری را منتقل می کند و هرچه جسم تیره تر باشد ، انرژی تابشی را بیشتر دریافت می کند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7693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واحد سنجش گرما :</a:t>
            </a:r>
            <a:endParaRPr lang="en-US" sz="1600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کالری</a:t>
            </a:r>
            <a:r>
              <a:rPr lang="fa-IR" sz="1600" dirty="0" smtClean="0">
                <a:latin typeface="Tahoma" pitchFamily="34" charset="0"/>
                <a:cs typeface="Tahoma" pitchFamily="34" charset="0"/>
              </a:rPr>
              <a:t> : مقدار گرمایی است که اگر به یک گرم آب در دمای </a:t>
            </a:r>
            <a:r>
              <a:rPr lang="en-US" sz="1600" i="1" dirty="0" smtClean="0">
                <a:latin typeface="Tahoma" pitchFamily="34" charset="0"/>
                <a:cs typeface="Tahoma" pitchFamily="34" charset="0"/>
              </a:rPr>
              <a:t>14˚C</a:t>
            </a:r>
            <a:r>
              <a:rPr lang="fa-IR" sz="1600" dirty="0" smtClean="0">
                <a:latin typeface="Tahoma" pitchFamily="34" charset="0"/>
                <a:cs typeface="Tahoma" pitchFamily="34" charset="0"/>
              </a:rPr>
              <a:t> داده شود، دمای آب ، یک درجه سانتیگراد افزایش پیدا می کند . 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● یک کالری معادل با 186/4 ژول می باشد . 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کیلو کالری </a:t>
            </a:r>
            <a:r>
              <a:rPr lang="fa-IR" sz="1600" dirty="0" smtClean="0">
                <a:latin typeface="Tahoma" pitchFamily="34" charset="0"/>
                <a:cs typeface="Tahoma" pitchFamily="34" charset="0"/>
              </a:rPr>
              <a:t>: مقدار گرمایی که اگر به یک کیلوگرم آب </a:t>
            </a:r>
            <a:r>
              <a:rPr lang="en-US" sz="1600" i="1" dirty="0" smtClean="0">
                <a:latin typeface="Tahoma" pitchFamily="34" charset="0"/>
                <a:cs typeface="Tahoma" pitchFamily="34" charset="0"/>
              </a:rPr>
              <a:t>14˚C</a:t>
            </a:r>
            <a:r>
              <a:rPr lang="fa-IR" sz="1600" dirty="0" smtClean="0">
                <a:latin typeface="Tahoma" pitchFamily="34" charset="0"/>
                <a:cs typeface="Tahoma" pitchFamily="34" charset="0"/>
              </a:rPr>
              <a:t> داده شود ، دمای آب ، یک درجه سانتیگراد افزایش یابد.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بی تی یو</a:t>
            </a:r>
            <a:r>
              <a:rPr lang="fa-IR" sz="1600" dirty="0" smtClean="0">
                <a:latin typeface="Tahoma" pitchFamily="34" charset="0"/>
                <a:cs typeface="Tahoma" pitchFamily="34" charset="0"/>
              </a:rPr>
              <a:t>( </a:t>
            </a:r>
            <a:r>
              <a:rPr lang="en-US" sz="1600" i="1" dirty="0" smtClean="0">
                <a:latin typeface="Tahoma" pitchFamily="34" charset="0"/>
                <a:cs typeface="Tahoma" pitchFamily="34" charset="0"/>
              </a:rPr>
              <a:t>B.T.U</a:t>
            </a:r>
            <a:r>
              <a:rPr lang="fa-IR" sz="1600" dirty="0" smtClean="0">
                <a:latin typeface="Tahoma" pitchFamily="34" charset="0"/>
                <a:cs typeface="Tahoma" pitchFamily="34" charset="0"/>
              </a:rPr>
              <a:t> )</a:t>
            </a:r>
            <a:r>
              <a:rPr lang="en-US" sz="1600" i="1" dirty="0" smtClean="0">
                <a:latin typeface="Tahoma" pitchFamily="34" charset="0"/>
                <a:cs typeface="Tahoma" pitchFamily="34" charset="0"/>
              </a:rPr>
              <a:t> :</a:t>
            </a:r>
            <a:r>
              <a:rPr lang="fa-IR" sz="1600" dirty="0" smtClean="0">
                <a:latin typeface="Tahoma" pitchFamily="34" charset="0"/>
                <a:cs typeface="Tahoma" pitchFamily="34" charset="0"/>
              </a:rPr>
              <a:t> مقدار گرمایی که به یک پوند آب درمای </a:t>
            </a:r>
            <a:r>
              <a:rPr lang="en-US" sz="1600" i="1" dirty="0" smtClean="0">
                <a:latin typeface="Tahoma" pitchFamily="34" charset="0"/>
                <a:cs typeface="Tahoma" pitchFamily="34" charset="0"/>
              </a:rPr>
              <a:t>39˚F</a:t>
            </a:r>
            <a:r>
              <a:rPr lang="fa-IR" sz="1600" dirty="0" smtClean="0">
                <a:latin typeface="Tahoma" pitchFamily="34" charset="0"/>
                <a:cs typeface="Tahoma" pitchFamily="34" charset="0"/>
              </a:rPr>
              <a:t> داده شود تا دمای آن یک درجه فارنهایت افزایش یابد . 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● یک بی تی یو برابر با 252 کالری می باشد . 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● یک کیلو وات برابر با 860 کیلو کالری در ساعت می باشد . 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● ترمو به معنی دما و مانو به معنی فشار می باشد . 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 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درجه بندی سیلیسوس </a:t>
            </a:r>
            <a:r>
              <a:rPr lang="en-US" sz="1600" i="1" dirty="0" smtClean="0">
                <a:latin typeface="Tahoma" pitchFamily="34" charset="0"/>
                <a:cs typeface="Tahoma" pitchFamily="34" charset="0"/>
              </a:rPr>
              <a:t>(C˚) </a:t>
            </a:r>
            <a:r>
              <a:rPr lang="fa-IR" sz="1600" dirty="0" smtClean="0">
                <a:latin typeface="Tahoma" pitchFamily="34" charset="0"/>
                <a:cs typeface="Tahoma" pitchFamily="34" charset="0"/>
              </a:rPr>
              <a:t> :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بروی لوله دماسنج ، نقطه 0 برای زمانی که آب یخ می زند و نقطعه 100 برای زمانی که آب به جوش می رسد را در نظر گرفته و بین صفر و صد را به صد قسمت تقسیم می نمایند . به هر قسمت یک درجه سانتیگراد گفته می شود .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درجه بندی فارنهایت </a:t>
            </a:r>
            <a:r>
              <a:rPr lang="en-US" sz="1600" i="1" dirty="0" smtClean="0">
                <a:latin typeface="Tahoma" pitchFamily="34" charset="0"/>
                <a:cs typeface="Tahoma" pitchFamily="34" charset="0"/>
              </a:rPr>
              <a:t>Fahrenheit</a:t>
            </a:r>
            <a:r>
              <a:rPr lang="fa-IR" sz="1600" dirty="0" smtClean="0">
                <a:latin typeface="Tahoma" pitchFamily="34" charset="0"/>
                <a:cs typeface="Tahoma" pitchFamily="34" charset="0"/>
              </a:rPr>
              <a:t> : </a:t>
            </a:r>
            <a:r>
              <a:rPr lang="en-US" sz="1600" i="1" dirty="0" smtClean="0">
                <a:latin typeface="Tahoma" pitchFamily="34" charset="0"/>
                <a:cs typeface="Tahoma" pitchFamily="34" charset="0"/>
              </a:rPr>
              <a:t>(˚f)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نقطه انجماد آب را با عدد 32 و نقطعه جوش را با عدد 212 مشخص نموده ، بین صفر و 212 را به 180 قسمت ، تقسیم می نمایند . به هر قسمت یک درجه فارنهایت می گویند . 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درجه کلوین </a:t>
            </a:r>
            <a:r>
              <a:rPr lang="en-US" sz="1600" i="1" dirty="0" smtClean="0">
                <a:latin typeface="Tahoma" pitchFamily="34" charset="0"/>
                <a:cs typeface="Tahoma" pitchFamily="34" charset="0"/>
              </a:rPr>
              <a:t>(˚k)</a:t>
            </a:r>
            <a:r>
              <a:rPr lang="fa-IR" sz="1600" dirty="0" smtClean="0">
                <a:latin typeface="Tahoma" pitchFamily="34" charset="0"/>
                <a:cs typeface="Tahoma" pitchFamily="34" charset="0"/>
              </a:rPr>
              <a:t> :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برطبق محاسبات کلوین ، پایین ترین دمای </a:t>
            </a:r>
            <a:r>
              <a:rPr lang="en-US" sz="1600" i="1" dirty="0" smtClean="0">
                <a:latin typeface="Tahoma" pitchFamily="34" charset="0"/>
                <a:cs typeface="Tahoma" pitchFamily="34" charset="0"/>
              </a:rPr>
              <a:t>-273/15˚c</a:t>
            </a:r>
            <a:r>
              <a:rPr lang="fa-IR" sz="1600" dirty="0" smtClean="0">
                <a:latin typeface="Tahoma" pitchFamily="34" charset="0"/>
                <a:cs typeface="Tahoma" pitchFamily="34" charset="0"/>
              </a:rPr>
              <a:t> می باشد . کلوین برای این دما عدد صفر را در نظر گرفت . در صفر کلوین ، انرژی درونی ماده به کمترین مقدار خود می رسد که به آن صفر مطلق نیز گفته می شود . 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 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● یک درجه کلوین معادل یک درجه سانتیگراد می باشد . 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en-US" sz="1600" i="1" dirty="0" smtClean="0">
                <a:latin typeface="Tahoma" pitchFamily="34" charset="0"/>
                <a:cs typeface="Tahoma" pitchFamily="34" charset="0"/>
              </a:rPr>
              <a:t>F=1.8 ˚C+32</a:t>
            </a:r>
            <a:r>
              <a:rPr lang="fa-IR" sz="1600" dirty="0" smtClean="0">
                <a:latin typeface="Tahoma" pitchFamily="34" charset="0"/>
                <a:cs typeface="Tahoma" pitchFamily="34" charset="0"/>
              </a:rPr>
              <a:t>˚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/>
            <a:r>
              <a:rPr lang="en-US" sz="1600" i="1" dirty="0" smtClean="0">
                <a:latin typeface="Tahoma" pitchFamily="34" charset="0"/>
                <a:cs typeface="Tahoma" pitchFamily="34" charset="0"/>
              </a:rPr>
              <a:t>K=˚C+273.15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 </a:t>
            </a: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مثال : 40 درجه سانتیگراد ، چند درجه فارنهایت است ؟</a:t>
            </a: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en-US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˚F = 1.8 ˚C+32              ˚ F=1.8 *40+32                  ˚F=104</a:t>
            </a: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295400"/>
            <a:ext cx="899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آب ، سختی آب و مشکلات آن :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آب با فرمول شیمیایی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(H2O)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در طبعیت وجود دارد . آب دارای خواص و ویژگیهایی است که آن را از سایر مواد مجزا نموده است . در حدود هفتاد درصد از مواد در آب حل می شوند . حجم آب در دمای صفر درجه ، درحدود 9 درصد افزایش می یابد که این امر ممکن است سبب شکسته شدن لوله های آبرسانی در فصل سرما گردد. آب در فشار یک اتمسفر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100˚C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به بخار تبدیل می شود . با کم شدن فشار آب در دمای کمتر به بخار تبدیل می شود . به  طوری که در فشار 0.2تا 0.5بار، در دمای محیط نیز به بخار تبدیل می گردد و همین امر موجب قطع جریان آب در لوله های مکش پمپ می شود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امروزه تهیه آب سالم ، یکی از عمده ترین چالشهای زندگی بشری می باشد . تهیه آب از منابع معدنی از نظر بهداشتی ، سالم و مناسب می باشد ولی وجود املاح معدنی ، مشکلاتی را در صنعت به وجود می آورد . سختی آب به علت وجود کلسیم و منیزیم می باشد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سختی از نظر پایداری به دو نوع پایدار و ناپایدار تقسیم بندی می شود . 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سختی ناپایدار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، این سختی به خاطر وجود بیکربنات کلسیم و بیکربنات منیزیم در آب می باشد ( کربنات )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سختی پایدار 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: بخاطر وجود موادی نظیر ، سولفات ها ، کلرورها ، نیترات ها ، فسفات ها ، سیلیکات کلسیم و منیزیم در آب می باشد و کربن در آن دخالتی ندارد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622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ضایعات ناشی از سختی آب :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ضایعات ناشی از سختی آب در صنعت </a:t>
            </a: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بالا بودن سختی آب سبب تشکیل رسوب در جدار دیگ ها و لوله ها می گردد که علاوه بر افزایش افت فشار، سبب کاهش ضریب انتقال حرارت می شود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مشکلات سختی آب در موارد بهداشتی </a:t>
            </a: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r>
              <a:rPr lang="fa-IR" dirty="0" smtClean="0">
                <a:latin typeface="Tahoma" pitchFamily="34" charset="0"/>
                <a:cs typeface="Tahoma" pitchFamily="34" charset="0"/>
              </a:rPr>
              <a:t>از نظر گوارشی ، سختی بیش از حد آب ، موجب اختلال در هضم غذا و بروز سنگ کلیه می شود 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طریقه گرفتن سختی آب :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روش آب آهک :</a:t>
            </a: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سختی موقت ( یا سختی کربنات ) به وسیله آهنک کشته 2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 Ca (OH)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یا کربنات دو سود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CO3Na2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که به آب اضافه می شود ، گرفته می شود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مقدار درصد آهک ، به مقدار کلسیم یا منیزیم موجود در آب بستگی دارد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آب تصفیه شده به روش بالا کیفیت خوبی برای مصارف و تاسیسات حرارتی ندارد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روش تعویض یونی با استفاده از بسته های رزینی ( زئولیت )</a:t>
            </a: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رزینها یا زئولیت ها ترکیباتی هستند که به صورت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 Na2o,Al2O3.2SiO2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نوشته می گردند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این ترکیبات می توانند یون خود را با یونهای موجود در آب تبادل نمایند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r>
              <a:rPr lang="fa-IR" dirty="0" smtClean="0">
                <a:latin typeface="Tahoma" pitchFamily="34" charset="0"/>
                <a:cs typeface="Tahoma" pitchFamily="34" charset="0"/>
              </a:rPr>
              <a:t>چون رنگ زئولیت طبیعی سبز است به آن " شن سبز" نیز می گویند . 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276600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آبی  که دارای سولفات کلسیم و منیزیم می باشد را روی بستری از زئولیت عبور می دهند ، کلسیم و منیزیم ، جای خود را با سدیم زئولیت عوض می کند و بدین وسیله سختی آب کاسته می گردد.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وقتی تمام یون سدیم زئولیت مصرف گردید ، آنگاه می توان آن را به وسیله عبور دادن محلول کلروسیدیم ( نمک طعام ) احیا نمود . و به این ترتیب عکس عمل بالا انجام می پذیرد و کلسیم و منیزیم از زئولیت جدا می شوند و یون سدیم به جای اول باز می گردد.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سختی آب منزل یا محیط کار را می توان با بسته های آزمایش سختی سنج با قیمت فقط چند هزار تومان ، خیلی ساده و راحت ، اندازه بگیریم .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در زیر نحوه انجام یک نمونه از آنها بیان می گردد: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ظرف را تا خط نشانه پر از آب کنید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(10CC)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4 قطره از محلول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B</a:t>
            </a:r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را در ظرف مذکور بریزید .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اگر رنگ آب ، آبی رنگ شد ، به معنی آن است که آب سختی ندارد . اگر رنگ آب ظرف قرمز شد ، مراحل زیر را ادامه بدهید .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با قطره چکان از محلول شماره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C</a:t>
            </a:r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برداشته و آنرا قطره قطره شمرده و در آب میریزیم تا رنگ آب ظرف ، آبی شود .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تعداد قطرات را در عدد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17.1</a:t>
            </a:r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ضرب می کنیم تا مقدار سختی آب بر حسب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P.P.M</a:t>
            </a:r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بدست آید .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برای آبهایی که سختی آنها کمتر از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17.1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p.P.M</a:t>
            </a:r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کمتر باشد می توانیم  محلول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</a:t>
            </a:r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طبق مراحل بالا استفاده نماییم .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)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P.P.M</a:t>
            </a:r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: مخفف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Part per million</a:t>
            </a:r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به معنی " یک قسمت در یک میلیون" می باشد 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 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991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سختی گیر مغناطیسی :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این سختی گیرها از تشکیل رسوب آبهای سخت جلوگیری می کنند . امواج مغناطیسی باعث می شود که ذرات کلسیم موجود در آب به یکدیگر بچسبند و تشکیل کریستالهای بزرگ کربنات بدهند که دیگر تمایلی به چسبیدن به لوله را نخواهند داشت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سختی گیرها در دو نوع با منبع تغذیه و بدون منبع تغذیه ساخته می شوند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در  صنعت به علت عدم استفاده از مواد شیمیایی و یا افزودنی به آب به روش " سختی گیر الکترونیکی " ، فناوری تصفیه فیزیکی آب نیز گفته می شود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در اثر اعمال امواج الکترومغناطیسی با پهنای باند و انرژی مناسب می توان شرایطی را ایجاد کرد که فرآیند تشکیل بلورهای رسوب در داخل آب رخ داده و از چسباندن آنها به دیواره ها جلوگیری به عمل می آید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r>
              <a:rPr lang="fa-IR" dirty="0" smtClean="0">
                <a:latin typeface="Tahoma" pitchFamily="34" charset="0"/>
                <a:cs typeface="Tahoma" pitchFamily="34" charset="0"/>
              </a:rPr>
              <a:t>در این حالت اصطلاحا در آب پدیده " دانه برقی " رخ داده و هسته های اولیه بلورهای رسوب در آب تشکیل می شود . با گذشت زمان به  حجم هسته های اولیه افزوده و بلورهای سخت ، خنثی و مطلق در آب که خاصیت چسبندگی خود را از دست داده اند ، ظاهر می شوند . در کنا فرآیند فوق افزایش مولکولهای آزاد در آب و شکسته شدن پیوند هیدروژنی بین آنها ، باعث افزایش حلالیت آب شده و خاصیت رسوب زدایی را نیز به فناوری فوق می افزاید . به نحوی که با گذشت زمان ، رسوب های پیشین نیز در آب حل شده و تبدیل به بلورهای خنثی معلق در آب می شوند . 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92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572000"/>
            <a:ext cx="1619250" cy="2157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9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514850"/>
            <a:ext cx="2266950" cy="2266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91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روش عملکرد :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دستگاه می تواند در زمینه حذف جرم و رسوب به روش الکتریکی عمل نماید و سیگنالهای ویژه با دامنه تغییرات خاصی ایجاد نماید . این وسیله دارای چهار آنتن می باشد که این سیگنالها را به امواج مغناطیسی تبدیل می نماید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در اصل با پیچیده شدن این سیمها به دور لوله ( که به جنس لوله نیز بستگی ندارد ) در داخل مسیر آب یک سری امواج ، ( در شرایطی که دائما در حال تغییر هستند ) باعث پلاریزه شدن ذرات باردار داخل آب به ویژه یون کلسیم می گردد. با این عمل نه تنها یون کلسیم ، خاصیت چسبندگی خود را از دست می دهد ف بلکه در جریان آب غوطه ور شده و با برخورد به اجرام موجود در جداره داخلی لوله به تدریج آنها را از جا می کند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r>
              <a:rPr lang="fa-IR" dirty="0" smtClean="0">
                <a:latin typeface="Tahoma" pitchFamily="34" charset="0"/>
                <a:cs typeface="Tahoma" pitchFamily="34" charset="0"/>
              </a:rPr>
              <a:t>به بیان علمی ذرات باردار داخل آب با این روش به صورت مجتمع های مولکولهای خنثی در آمده که همراه باجریان آب حرکت می کنند و از ته نشین شدن سایر املاح درون آب به شکل رسوب سخت نیز جلوگیری می کنند . 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سئوال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: گاهی اوقات الکترود جرقه زن ، جرقه می زند و مشعل نیز، روشن می شود ولی پس از چند ثانیه ، شعله خاموش می شود . به نظر شما مشکل از کجا می تواند باشد ؟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جواب 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: فاصله حسگر ، تا شعله ، زیاد می باشد و یا اینکه یونیزاسیون کمتر از 0.5میکروآمپر جریان تولید نموده و برد الکترونیکی ، فرمان قطع را صادر می نماید . ( البته امکان دارد علت های دیگری نیز داشته باشد مثلا نوک حسگر کثیف شده است و یا فشار آب کم می باشد و ...)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مزایای استفاده از سختی گیر مغناطیسی :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به نوعی ( 40 تا 50 درصد ) از تشکیل رسوب در سیستم جلوگیری می کند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رسوب موجود در سیستم را به صورت محلول معلق در می آورد .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نیاز به مراقبت های دائمی و همچنین اسید و مواد شیمیایی و ... ندارد .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مصرف  انرژی در سیستم را به حداقل می رساند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باعث افزایش طول عمر تجهیزات و سیستم لوله کشی تاسیات می شود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نصب آن آسان می باشد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819400"/>
            <a:ext cx="685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کابردهای سختی گیر مغناطیسی :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آبگرمکن حرارتی و تاسیسات شوفاژ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سیستم تهویه مطبوع – چیلر- برجهای خنک کن و کولرهای آبی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کارخانجات تولید مواد بهداشتی و تولید نوشابه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r>
              <a:rPr lang="fa-IR" dirty="0" smtClean="0">
                <a:latin typeface="Tahoma" pitchFamily="34" charset="0"/>
                <a:cs typeface="Tahoma" pitchFamily="34" charset="0"/>
              </a:rPr>
              <a:t>کارواشها 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نحوه نصب :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این دستگاه باید مطابق الگو روی لوله نصب گردد.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آنتنها کاملا منظم و بدون فاصله در کنار هم روی لوله پیچیده شوند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این وسیله معمولا با برق 220 ولت کار می کند و توان مصرفی آن در حدود 2 وات می باشد و حداکثر می تواند لوله های 3 (اینچ ) را پوشش دهد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استفاده از سختی گیر مغناطیسی در موارد زیر می باشد :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لوله آب سرد ورودی به موتور خانه یا پکیج  مبدل حرارتی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لوله آب خروجی از مخازن ذخیره و در صورت وجود شیر فلوتر در وردی مخازن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با فاصله یک متری بعد از پمپ تقویت  فشار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لوله ورودی آب منازل و ساختمانها و ...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نکته : این  نوع سختی گیرها چون املاح را از آب جذب نمی کنند در نتیجه آب سبک نمی شود فقط باعث می گردد تا حدی از رسوب املاح جلوگیری نماید . پس کاربرد آنها فقط باعث می گردد تا حدی از رسوب املاح  جلوگیری نمیاد . پس کاربرد آنها فقط در وسایل خانگی و صنعتی است . لازم به ذکر است که سختی گیر مغناطیسی در اروپا منسوخ شده است ( زیرا بیشتر از 50 درصد نمی تواند مانع از  تشکیل  رسوب شود . )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شیر تنظیم و کنترل گاز ( شیر برقی گاز ):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شیر برقی گاز در زیر محفظه احتراق قرار دارد و وظیفه آن رساندن و تنظیم جریان گاز به مشعل می باشد . جنس شیر گاز از آلومینیوم می باشد و در مدلهای مختلف موجود می باشد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شیرگاز شامل یک قسمت تنظیم کننده جریان ( مدولاتور) می باشد که با برق " 24 ولت " کار می کند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این تنظیم کننده می تواند با تغییر جریان الکتریکی ارسالی از برد الکتریکی ، میزان جریان گاز به مشعل را تغییر دهد . در حقیقت می توان گفت که وظیفه آن ، ماژوله کردن شعله ( کوتاه و بلند کردن شعله به طور پیوسته ) می باشد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شیر برقی گاز همچنین دارای قسمتی است که برق شیر و نیز ترانسفورماتور احتراق اصلی را تامین می نماید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365625"/>
            <a:ext cx="284638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图片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114800"/>
            <a:ext cx="3419475" cy="2536825"/>
          </a:xfrm>
          <a:prstGeom prst="rect">
            <a:avLst/>
          </a:prstGeom>
          <a:noFill/>
        </p:spPr>
      </p:pic>
      <p:pic>
        <p:nvPicPr>
          <p:cNvPr id="6" name="Picture 17" descr="IMG_106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27782"/>
            <a:ext cx="2362200" cy="283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3352800"/>
            <a:ext cx="21336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Max = 25mbar</a:t>
            </a:r>
          </a:p>
          <a:p>
            <a:r>
              <a:rPr lang="en-US" dirty="0" smtClean="0"/>
              <a:t>Min = 15mbar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2971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latin typeface="Tahoma" pitchFamily="34" charset="0"/>
                <a:cs typeface="Tahoma" pitchFamily="34" charset="0"/>
              </a:rPr>
              <a:t>فشار ورودی گاز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106" name="Object 1024"/>
          <p:cNvGraphicFramePr>
            <a:graphicFrameLocks noChangeAspect="1"/>
          </p:cNvGraphicFramePr>
          <p:nvPr/>
        </p:nvGraphicFramePr>
        <p:xfrm>
          <a:off x="4648200" y="228600"/>
          <a:ext cx="3727450" cy="4804538"/>
        </p:xfrm>
        <a:graphic>
          <a:graphicData uri="http://schemas.openxmlformats.org/presentationml/2006/ole">
            <p:oleObj spid="_x0000_s1026" r:id="rId3" imgW="4571429" imgH="6095238" progId="">
              <p:embed/>
            </p:oleObj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10800000">
            <a:off x="3200400" y="1905000"/>
            <a:ext cx="2590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486400" y="1524000"/>
            <a:ext cx="685800" cy="762000"/>
          </a:xfrm>
          <a:prstGeom prst="ellipse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3200400" y="2209800"/>
            <a:ext cx="2362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6800" y="1752600"/>
            <a:ext cx="213360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latin typeface="Tahoma" pitchFamily="34" charset="0"/>
                <a:cs typeface="Tahoma" pitchFamily="34" charset="0"/>
              </a:rPr>
              <a:t>برای تنظیم حداقل شعله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2057400"/>
            <a:ext cx="213360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latin typeface="Tahoma" pitchFamily="34" charset="0"/>
                <a:cs typeface="Tahoma" pitchFamily="34" charset="0"/>
              </a:rPr>
              <a:t>برای تنظیم حداکثر شعله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505200"/>
            <a:ext cx="556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28kw  : whit fan : 9.4mbar : 07mbar</a:t>
            </a:r>
          </a:p>
          <a:p>
            <a:endParaRPr lang="en-US" dirty="0" smtClean="0"/>
          </a:p>
          <a:p>
            <a:r>
              <a:rPr lang="en-US" dirty="0" smtClean="0"/>
              <a:t>24kw  : with fan : 10.1mbar : 1.5mbar</a:t>
            </a:r>
          </a:p>
          <a:p>
            <a:endParaRPr lang="en-US" dirty="0" smtClean="0"/>
          </a:p>
          <a:p>
            <a:r>
              <a:rPr lang="en-US" dirty="0" smtClean="0"/>
              <a:t>24kw  : without : 12mbar : 1.5mbar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3124200"/>
            <a:ext cx="685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MAX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0" y="3124200"/>
            <a:ext cx="685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MIN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قسمت های ظاهری شیر برق گاز :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ورودی گاز- خروجی گاز- ترانس جرقه – پیج نصب فشار سنج ورودی – پیچ نصب فشار سنج خروجی – قسمت مدولار – پیچهای تنظیم کننده حداقل و حداکثر فشار- لوله تثبیت کننده هوا برای اینکه پکیج در بهترین حالت کار نماید ، فشار گاز ورودی باید مطابق با فشار کاری پکیج باشد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1676400"/>
            <a:ext cx="5486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برای برسی فشار گاز ورودی به شیر برقی گاز، مراحل زیر را پی می گیریم :</a:t>
            </a:r>
            <a:endParaRPr lang="en-US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پیچ شماره یک را شل نمایید و لوله فشار سنج را به مدخل فشار متصل نمایید . </a:t>
            </a:r>
            <a:endParaRPr lang="en-US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پکیج را در حداکثر توان روشن نمایید ( شیر آب گرم را باز کنید ).</a:t>
            </a:r>
            <a:endParaRPr lang="en-US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فشار ورودی می بایست با نوع گاز پکیج ، مطابق با کاتالوگ پکیج مربوطه باشد</a:t>
            </a:r>
            <a:endParaRPr lang="en-US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بعد از اتمام کار، پیج یک را محکم ببندید . </a:t>
            </a:r>
            <a:endParaRPr lang="en-US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1998" y="5029200"/>
          <a:ext cx="8382002" cy="1676400"/>
        </p:xfrm>
        <a:graphic>
          <a:graphicData uri="http://schemas.openxmlformats.org/drawingml/2006/table">
            <a:tbl>
              <a:tblPr rtl="1"/>
              <a:tblGrid>
                <a:gridCol w="2793396"/>
                <a:gridCol w="2794303"/>
                <a:gridCol w="2794303"/>
              </a:tblGrid>
              <a:tr h="558800">
                <a:tc gridSpan="3"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Calibri"/>
                          <a:ea typeface="Calibri"/>
                          <a:cs typeface="Tahoma"/>
                        </a:rPr>
                        <a:t>حداقل فشار گاز ورودی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latin typeface="Tahoma"/>
                          <a:ea typeface="Calibri"/>
                          <a:cs typeface="Arial"/>
                        </a:rPr>
                        <a:t>G31</a:t>
                      </a:r>
                      <a:r>
                        <a:rPr lang="fa-IR" sz="1800" dirty="0">
                          <a:latin typeface="Calibri"/>
                          <a:ea typeface="Calibri"/>
                          <a:cs typeface="Tahoma"/>
                        </a:rPr>
                        <a:t> (</a:t>
                      </a:r>
                      <a:r>
                        <a:rPr lang="en-US" sz="1800" i="1" dirty="0">
                          <a:latin typeface="Tahoma"/>
                          <a:ea typeface="Calibri"/>
                          <a:cs typeface="Arial"/>
                        </a:rPr>
                        <a:t>PROPANE</a:t>
                      </a:r>
                      <a:r>
                        <a:rPr lang="fa-IR" sz="1800" dirty="0">
                          <a:latin typeface="Calibri"/>
                          <a:ea typeface="Calibri"/>
                          <a:cs typeface="Tahoma"/>
                        </a:rPr>
                        <a:t> ) پروپان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latin typeface="Tahoma"/>
                          <a:ea typeface="Calibri"/>
                          <a:cs typeface="Arial"/>
                        </a:rPr>
                        <a:t>G30</a:t>
                      </a:r>
                      <a:r>
                        <a:rPr lang="fa-IR" sz="1800" dirty="0">
                          <a:latin typeface="Calibri"/>
                          <a:ea typeface="Calibri"/>
                          <a:cs typeface="Tahoma"/>
                        </a:rPr>
                        <a:t>( </a:t>
                      </a:r>
                      <a:r>
                        <a:rPr lang="en-US" sz="1800" i="1" dirty="0">
                          <a:latin typeface="Tahoma"/>
                          <a:ea typeface="Calibri"/>
                          <a:cs typeface="Arial"/>
                        </a:rPr>
                        <a:t>BUTHANE</a:t>
                      </a:r>
                      <a:r>
                        <a:rPr lang="fa-IR" sz="1800" dirty="0">
                          <a:latin typeface="Calibri"/>
                          <a:ea typeface="Calibri"/>
                          <a:cs typeface="Tahoma"/>
                        </a:rPr>
                        <a:t> ) بوتان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latin typeface="Tahoma"/>
                          <a:ea typeface="Calibri"/>
                          <a:cs typeface="Arial"/>
                        </a:rPr>
                        <a:t>G20</a:t>
                      </a:r>
                      <a:r>
                        <a:rPr lang="fa-IR" sz="1800">
                          <a:latin typeface="Calibri"/>
                          <a:ea typeface="Calibri"/>
                          <a:cs typeface="Tahoma"/>
                        </a:rPr>
                        <a:t> (</a:t>
                      </a:r>
                      <a:r>
                        <a:rPr lang="en-US" sz="1800" i="1">
                          <a:latin typeface="Tahoma"/>
                          <a:ea typeface="Calibri"/>
                          <a:cs typeface="Arial"/>
                        </a:rPr>
                        <a:t>METHANE</a:t>
                      </a:r>
                      <a:r>
                        <a:rPr lang="fa-IR" sz="1800">
                          <a:latin typeface="Calibri"/>
                          <a:ea typeface="Calibri"/>
                          <a:cs typeface="Tahoma"/>
                        </a:rPr>
                        <a:t> ) متان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latin typeface="Tahoma"/>
                          <a:ea typeface="Calibri"/>
                          <a:cs typeface="Arial"/>
                        </a:rPr>
                        <a:t>25mbar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latin typeface="Tahoma"/>
                          <a:ea typeface="Calibri"/>
                          <a:cs typeface="Arial"/>
                        </a:rPr>
                        <a:t>25mbar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latin typeface="Tahoma"/>
                          <a:ea typeface="Calibri"/>
                          <a:cs typeface="Arial"/>
                        </a:rPr>
                        <a:t>17mbar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3105" name="Object 1024"/>
          <p:cNvGraphicFramePr>
            <a:graphicFrameLocks noChangeAspect="1"/>
          </p:cNvGraphicFramePr>
          <p:nvPr/>
        </p:nvGraphicFramePr>
        <p:xfrm>
          <a:off x="609600" y="1600200"/>
          <a:ext cx="2308408" cy="2974975"/>
        </p:xfrm>
        <a:graphic>
          <a:graphicData uri="http://schemas.openxmlformats.org/presentationml/2006/ole">
            <p:oleObj spid="_x0000_s2050" r:id="rId3" imgW="4571429" imgH="6095238" progId="">
              <p:embed/>
            </p:oleObj>
          </a:graphicData>
        </a:graphic>
      </p:graphicFrame>
      <p:sp>
        <p:nvSpPr>
          <p:cNvPr id="6" name="Oval 5"/>
          <p:cNvSpPr/>
          <p:nvPr/>
        </p:nvSpPr>
        <p:spPr>
          <a:xfrm>
            <a:off x="1066800" y="3657600"/>
            <a:ext cx="228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38100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همانطور که با چرخاندن کلیدی در بخاری ، می توانیم شعله را کم یا زیاد نماییم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در پکیج نیز می توانیم حداکثر و حداقل شعله را ( بسته به شرایط محیطی ) تعین نماییم . پکیج در ابتدا با شعله ملایم کار می کند و سپس شعله به حداثر خود می رسد .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1752600"/>
            <a:ext cx="4572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تنظیم حداکثر توان </a:t>
            </a:r>
            <a:r>
              <a:rPr lang="fa-IR" b="1" u="sng" dirty="0" smtClean="0">
                <a:latin typeface="Tahoma" pitchFamily="34" charset="0"/>
                <a:cs typeface="Tahoma" pitchFamily="34" charset="0"/>
              </a:rPr>
              <a:t>: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جهت بررسی و تنظیم حداکثر توان ، پیج شماره 2 را شل نمایید و شیلنگ فشار سنج را به ورودی فشار وصل نمایید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لوله هوا را جدا کنید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پکیج را در بالاترین توان روشن نمایید ( شیرآب گرم را بازنمایید )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فشار موجود باید مطابق با نوع گاز پکیج باشد . در غیر این صورت درپوش را برداشته و مهره شش گوش "3" را با آچار تنظیم کنید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بعد از اتمام کار پیج شمار 2 را محکم ببندید و شیلنگ لوله هوا را مجددا وصل نمایید .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5410200"/>
          <a:ext cx="8763000" cy="1447800"/>
        </p:xfrm>
        <a:graphic>
          <a:graphicData uri="http://schemas.openxmlformats.org/drawingml/2006/table">
            <a:tbl>
              <a:tblPr rtl="1"/>
              <a:tblGrid>
                <a:gridCol w="2190276"/>
                <a:gridCol w="2190276"/>
                <a:gridCol w="2191224"/>
                <a:gridCol w="2191224"/>
              </a:tblGrid>
              <a:tr h="361950">
                <a:tc gridSpan="4"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Tahoma"/>
                        </a:rPr>
                        <a:t>حداکثر فشار گاز خروجی بر حسب میلی بار</a:t>
                      </a:r>
                      <a:r>
                        <a:rPr lang="en-US" sz="1400" i="1" dirty="0">
                          <a:latin typeface="Tahoma"/>
                          <a:ea typeface="Calibri"/>
                          <a:cs typeface="Arial"/>
                        </a:rPr>
                        <a:t>(mbar)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latin typeface="Tahoma"/>
                          <a:ea typeface="Calibri"/>
                          <a:cs typeface="Arial"/>
                        </a:rPr>
                        <a:t>G31</a:t>
                      </a:r>
                      <a:r>
                        <a:rPr lang="fa-IR" sz="1400" dirty="0">
                          <a:latin typeface="Calibri"/>
                          <a:ea typeface="Calibri"/>
                          <a:cs typeface="Tahoma"/>
                        </a:rPr>
                        <a:t> پروپان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latin typeface="Tahoma"/>
                          <a:ea typeface="Calibri"/>
                          <a:cs typeface="Arial"/>
                        </a:rPr>
                        <a:t>G30</a:t>
                      </a:r>
                      <a:r>
                        <a:rPr lang="fa-IR" sz="1400" dirty="0">
                          <a:latin typeface="Calibri"/>
                          <a:ea typeface="Calibri"/>
                          <a:cs typeface="Tahoma"/>
                        </a:rPr>
                        <a:t> بوتان 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latin typeface="Tahoma"/>
                          <a:ea typeface="Calibri"/>
                          <a:cs typeface="Arial"/>
                        </a:rPr>
                        <a:t>G20</a:t>
                      </a:r>
                      <a:r>
                        <a:rPr lang="fa-IR" sz="1400">
                          <a:latin typeface="Calibri"/>
                          <a:ea typeface="Calibri"/>
                          <a:cs typeface="Tahoma"/>
                        </a:rPr>
                        <a:t> متان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Tahoma"/>
                        </a:rPr>
                        <a:t>36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Tahoma"/>
                        </a:rPr>
                        <a:t>28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Tahoma"/>
                        </a:rPr>
                        <a:t>7</a:t>
                      </a:r>
                      <a:r>
                        <a:rPr lang="en-US" sz="1400" i="1">
                          <a:latin typeface="Tahoma"/>
                          <a:ea typeface="Calibri"/>
                          <a:cs typeface="Arial"/>
                        </a:rPr>
                        <a:t>,</a:t>
                      </a:r>
                      <a:r>
                        <a:rPr lang="fa-IR" sz="1400">
                          <a:latin typeface="Calibri"/>
                          <a:ea typeface="Calibri"/>
                          <a:cs typeface="Tahoma"/>
                        </a:rPr>
                        <a:t> 10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latin typeface="Tahoma"/>
                          <a:ea typeface="Calibri"/>
                          <a:cs typeface="Arial"/>
                        </a:rPr>
                        <a:t>24KW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Tahoma"/>
                        </a:rPr>
                        <a:t>36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Tahoma"/>
                        </a:rPr>
                        <a:t>28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Tahoma"/>
                        </a:rPr>
                        <a:t>7</a:t>
                      </a:r>
                      <a:r>
                        <a:rPr lang="en-US" sz="1400" i="1" dirty="0">
                          <a:latin typeface="Tahoma"/>
                          <a:ea typeface="Calibri"/>
                          <a:cs typeface="Arial"/>
                        </a:rPr>
                        <a:t>,</a:t>
                      </a:r>
                      <a:r>
                        <a:rPr lang="fa-IR" sz="1400" dirty="0">
                          <a:latin typeface="Calibri"/>
                          <a:ea typeface="Calibri"/>
                          <a:cs typeface="Tahoma"/>
                        </a:rPr>
                        <a:t> 10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latin typeface="Tahoma"/>
                          <a:ea typeface="Calibri"/>
                          <a:cs typeface="Arial"/>
                        </a:rPr>
                        <a:t>24KW </a:t>
                      </a:r>
                      <a:r>
                        <a:rPr lang="en-US" sz="1400" i="1" dirty="0" smtClean="0">
                          <a:latin typeface="Tahoma"/>
                          <a:ea typeface="Calibri"/>
                          <a:cs typeface="Arial"/>
                        </a:rPr>
                        <a:t>F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2081" name="Object 1024"/>
          <p:cNvGraphicFramePr>
            <a:graphicFrameLocks noChangeAspect="1"/>
          </p:cNvGraphicFramePr>
          <p:nvPr/>
        </p:nvGraphicFramePr>
        <p:xfrm>
          <a:off x="838200" y="1981200"/>
          <a:ext cx="2308225" cy="2974975"/>
        </p:xfrm>
        <a:graphic>
          <a:graphicData uri="http://schemas.openxmlformats.org/presentationml/2006/ole">
            <p:oleObj spid="_x0000_s3074" r:id="rId3" imgW="4571429" imgH="6095238" progId="">
              <p:embed/>
            </p:oleObj>
          </a:graphicData>
        </a:graphic>
      </p:graphicFrame>
      <p:sp>
        <p:nvSpPr>
          <p:cNvPr id="6" name="Oval 5"/>
          <p:cNvSpPr/>
          <p:nvPr/>
        </p:nvSpPr>
        <p:spPr>
          <a:xfrm>
            <a:off x="1524000" y="2362200"/>
            <a:ext cx="304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2057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95400" y="2743200"/>
            <a:ext cx="533400" cy="533400"/>
          </a:xfrm>
          <a:prstGeom prst="ellipse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752600" y="29718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05200" y="2743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828800" y="1981200"/>
            <a:ext cx="15240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1524000"/>
            <a:ext cx="198120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600" dirty="0" smtClean="0">
                <a:latin typeface="Tahoma" pitchFamily="34" charset="0"/>
                <a:cs typeface="Tahoma" pitchFamily="34" charset="0"/>
              </a:rPr>
              <a:t>وصل به گیج فشار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304800"/>
            <a:ext cx="5181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کنترل و تنظیم حداقل توان :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پیج شماره 2 را شل نمایید و شیلنگ فشار سنج را به مدخل فشار متصل نمایید.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لوله هوا را جدا نمایید.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 پکیج را در حداکثر توان روشن نمایید و یکی از کابلها را از مدولاتور حدا نمایید.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فشار ورودی می بایست با نوع گاز پکیج منطبق باشد در غیر این صورت با ثابت نگه داشتن مهره شش گوش ، پیچ تنظیم شماره 4 را با پیچ گوشتی ، تنظیم نمایید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بعد از اتمام کار پیچ شماره 2 را محکم نموده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کابل مدولاتور و شیلنگ هوا را مجددا وصل نمایید.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 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 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4876800"/>
          <a:ext cx="8382000" cy="1636458"/>
        </p:xfrm>
        <a:graphic>
          <a:graphicData uri="http://schemas.openxmlformats.org/drawingml/2006/table">
            <a:tbl>
              <a:tblPr rtl="1"/>
              <a:tblGrid>
                <a:gridCol w="2095009"/>
                <a:gridCol w="2095009"/>
                <a:gridCol w="2095991"/>
                <a:gridCol w="2095991"/>
              </a:tblGrid>
              <a:tr h="303879">
                <a:tc gridSpan="4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latin typeface="Calibri"/>
                          <a:ea typeface="Calibri"/>
                          <a:cs typeface="Tahoma"/>
                        </a:rPr>
                        <a:t>حداقل فشار گاز خروجی بر حسب میلی بار </a:t>
                      </a:r>
                      <a:r>
                        <a:rPr lang="en-US" sz="1600" i="1" dirty="0">
                          <a:latin typeface="Tahoma"/>
                          <a:ea typeface="Calibri"/>
                          <a:cs typeface="Arial"/>
                        </a:rPr>
                        <a:t>(mbar)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1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Tahoma"/>
                          <a:ea typeface="Calibri"/>
                          <a:cs typeface="Arial"/>
                        </a:rPr>
                        <a:t>G31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Tahoma"/>
                          <a:ea typeface="Calibri"/>
                          <a:cs typeface="Arial"/>
                        </a:rPr>
                        <a:t>G30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Tahoma"/>
                          <a:ea typeface="Calibri"/>
                          <a:cs typeface="Arial"/>
                        </a:rPr>
                        <a:t>G20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6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441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latin typeface="Calibri"/>
                          <a:ea typeface="Calibri"/>
                          <a:cs typeface="Tahoma"/>
                        </a:rPr>
                        <a:t>5 </a:t>
                      </a:r>
                      <a:r>
                        <a:rPr lang="en-US" sz="1600" i="1" dirty="0">
                          <a:latin typeface="Tahoma"/>
                          <a:ea typeface="Calibri"/>
                          <a:cs typeface="Arial"/>
                        </a:rPr>
                        <a:t>,</a:t>
                      </a:r>
                      <a:r>
                        <a:rPr lang="fa-IR" sz="1600" dirty="0">
                          <a:latin typeface="Calibri"/>
                          <a:ea typeface="Calibri"/>
                          <a:cs typeface="Tahoma"/>
                        </a:rPr>
                        <a:t> 6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Tahoma"/>
                        </a:rPr>
                        <a:t>5</a:t>
                      </a:r>
                      <a:r>
                        <a:rPr lang="en-US" sz="1600" i="1">
                          <a:latin typeface="Tahoma"/>
                          <a:ea typeface="Calibri"/>
                          <a:cs typeface="Arial"/>
                        </a:rPr>
                        <a:t>,</a:t>
                      </a:r>
                      <a:r>
                        <a:rPr lang="fa-IR" sz="1600">
                          <a:latin typeface="Calibri"/>
                          <a:ea typeface="Calibri"/>
                          <a:cs typeface="Tahoma"/>
                        </a:rPr>
                        <a:t> 5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Tahoma"/>
                          <a:ea typeface="Calibri"/>
                          <a:cs typeface="Arial"/>
                        </a:rPr>
                        <a:t>2,2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Tahoma"/>
                          <a:ea typeface="Calibri"/>
                          <a:cs typeface="Arial"/>
                        </a:rPr>
                        <a:t>24KW CF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1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latin typeface="Calibri"/>
                          <a:ea typeface="Calibri"/>
                          <a:cs typeface="Tahoma"/>
                        </a:rPr>
                        <a:t>5 </a:t>
                      </a:r>
                      <a:r>
                        <a:rPr lang="en-US" sz="1600" i="1" dirty="0">
                          <a:latin typeface="Tahoma"/>
                          <a:ea typeface="Calibri"/>
                          <a:cs typeface="Arial"/>
                        </a:rPr>
                        <a:t>,</a:t>
                      </a:r>
                      <a:r>
                        <a:rPr lang="fa-IR" sz="1600" dirty="0">
                          <a:latin typeface="Calibri"/>
                          <a:ea typeface="Calibri"/>
                          <a:cs typeface="Tahoma"/>
                        </a:rPr>
                        <a:t> 7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latin typeface="Calibri"/>
                          <a:ea typeface="Calibri"/>
                          <a:cs typeface="Tahoma"/>
                        </a:rPr>
                        <a:t>5</a:t>
                      </a:r>
                      <a:r>
                        <a:rPr lang="en-US" sz="1600" i="1" dirty="0">
                          <a:latin typeface="Tahoma"/>
                          <a:ea typeface="Calibri"/>
                          <a:cs typeface="Arial"/>
                        </a:rPr>
                        <a:t>,</a:t>
                      </a:r>
                      <a:r>
                        <a:rPr lang="fa-IR" sz="1600" dirty="0">
                          <a:latin typeface="Calibri"/>
                          <a:ea typeface="Calibri"/>
                          <a:cs typeface="Tahoma"/>
                        </a:rPr>
                        <a:t> 5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Tahoma"/>
                          <a:ea typeface="Calibri"/>
                          <a:cs typeface="Arial"/>
                        </a:rPr>
                        <a:t>2,2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Tahoma"/>
                          <a:ea typeface="Calibri"/>
                          <a:cs typeface="Arial"/>
                        </a:rPr>
                        <a:t>24KW FF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1024"/>
          <p:cNvGraphicFramePr>
            <a:graphicFrameLocks noChangeAspect="1"/>
          </p:cNvGraphicFramePr>
          <p:nvPr/>
        </p:nvGraphicFramePr>
        <p:xfrm>
          <a:off x="304800" y="762000"/>
          <a:ext cx="2308225" cy="2974975"/>
        </p:xfrm>
        <a:graphic>
          <a:graphicData uri="http://schemas.openxmlformats.org/presentationml/2006/ole">
            <p:oleObj spid="_x0000_s4098" r:id="rId3" imgW="4571429" imgH="6095238" progId="">
              <p:embed/>
            </p:oleObj>
          </a:graphicData>
        </a:graphic>
      </p:graphicFrame>
      <p:sp>
        <p:nvSpPr>
          <p:cNvPr id="5" name="Oval 4"/>
          <p:cNvSpPr/>
          <p:nvPr/>
        </p:nvSpPr>
        <p:spPr>
          <a:xfrm>
            <a:off x="990600" y="1143000"/>
            <a:ext cx="304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838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914400" y="1676400"/>
            <a:ext cx="228600" cy="228600"/>
          </a:xfrm>
          <a:prstGeom prst="ellipse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219200" y="17526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71800" y="1524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295400" y="762000"/>
            <a:ext cx="15240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09800" y="304800"/>
            <a:ext cx="198120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600" dirty="0" smtClean="0">
                <a:latin typeface="Tahoma" pitchFamily="34" charset="0"/>
                <a:cs typeface="Tahoma" pitchFamily="34" charset="0"/>
              </a:rPr>
              <a:t>وصل به گیج فشار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1371600"/>
            <a:ext cx="304800" cy="838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-151606" y="2972594"/>
            <a:ext cx="152241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3810000"/>
            <a:ext cx="198120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600" dirty="0" smtClean="0">
                <a:latin typeface="Tahoma" pitchFamily="34" charset="0"/>
                <a:cs typeface="Tahoma" pitchFamily="34" charset="0"/>
              </a:rPr>
              <a:t>کابل های مدولار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991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برد الکترونیکی 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برد الکترونیکی به نوع مغز متفکر پکیج می باشد ، برد ، اطلاعات سنسورها و پرشر ها و ... را پردازش می کند تا پکیج در شرایط کاملا ایمن و مطمئن به درستی روشن شود و نیازهای ما را برطرف کند . هر پکیج دارای برد مخصوص خود می باشد و با توجه به کاتالوگ می توانیم از ورودی و خروجی های برد مطلع شویم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 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10" descr="IMG_27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4707026" cy="2522537"/>
          </a:xfrm>
          <a:prstGeom prst="rect">
            <a:avLst/>
          </a:prstGeom>
          <a:noFill/>
        </p:spPr>
      </p:pic>
      <p:pic>
        <p:nvPicPr>
          <p:cNvPr id="4" name="Picture 9" descr="IMG_27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495800"/>
            <a:ext cx="4680830" cy="1938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29400" y="4038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برد دیسپلی</a:t>
            </a:r>
            <a:endParaRPr lang="en-US" b="1" dirty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4800"/>
            <a:ext cx="4176713" cy="585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73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6725" y="1447800"/>
            <a:ext cx="48672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3017</Words>
  <Application>Microsoft Office PowerPoint</Application>
  <PresentationFormat>On-screen Show (4:3)</PresentationFormat>
  <Paragraphs>196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Datis</dc:creator>
  <cp:lastModifiedBy>Datis</cp:lastModifiedBy>
  <cp:revision>2</cp:revision>
  <dcterms:created xsi:type="dcterms:W3CDTF">2006-08-16T00:00:00Z</dcterms:created>
  <dcterms:modified xsi:type="dcterms:W3CDTF">2016-04-19T08:10:40Z</dcterms:modified>
</cp:coreProperties>
</file>