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25"/>
  </p:notesMasterIdLst>
  <p:sldIdLst>
    <p:sldId id="256" r:id="rId2"/>
    <p:sldId id="257" r:id="rId3"/>
    <p:sldId id="269" r:id="rId4"/>
    <p:sldId id="270" r:id="rId5"/>
    <p:sldId id="267" r:id="rId6"/>
    <p:sldId id="272" r:id="rId7"/>
    <p:sldId id="268" r:id="rId8"/>
    <p:sldId id="276" r:id="rId9"/>
    <p:sldId id="273" r:id="rId10"/>
    <p:sldId id="275" r:id="rId11"/>
    <p:sldId id="281" r:id="rId12"/>
    <p:sldId id="262" r:id="rId13"/>
    <p:sldId id="277" r:id="rId14"/>
    <p:sldId id="278" r:id="rId15"/>
    <p:sldId id="258" r:id="rId16"/>
    <p:sldId id="264" r:id="rId17"/>
    <p:sldId id="280" r:id="rId18"/>
    <p:sldId id="265" r:id="rId19"/>
    <p:sldId id="282" r:id="rId20"/>
    <p:sldId id="266" r:id="rId21"/>
    <p:sldId id="283" r:id="rId22"/>
    <p:sldId id="284" r:id="rId23"/>
    <p:sldId id="285" r:id="rId2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D2E7"/>
    <a:srgbClr val="0EDDE2"/>
    <a:srgbClr val="D6EC0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45" autoAdjust="0"/>
    <p:restoredTop sz="94746" autoAdjust="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1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FD49D-BCC6-44D4-BFD2-02706311433D}" type="datetimeFigureOut">
              <a:rPr lang="en-US" smtClean="0"/>
              <a:pPr/>
              <a:t>4/13/2012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CD134-8E0F-4150-B408-1BC82EEF3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8CD134-8E0F-4150-B408-1BC82EEF31A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DE74-8926-4075-9513-6F1FD27D71C2}" type="datetimeFigureOut">
              <a:rPr lang="fa-IR" smtClean="0"/>
              <a:pPr/>
              <a:t>1433/05/22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E059D1-6734-43AB-AE60-BB31D83F2B3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DE74-8926-4075-9513-6F1FD27D71C2}" type="datetimeFigureOut">
              <a:rPr lang="fa-IR" smtClean="0"/>
              <a:pPr/>
              <a:t>1433/05/22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59D1-6734-43AB-AE60-BB31D83F2B3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3E059D1-6734-43AB-AE60-BB31D83F2B3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DE74-8926-4075-9513-6F1FD27D71C2}" type="datetimeFigureOut">
              <a:rPr lang="fa-IR" smtClean="0"/>
              <a:pPr/>
              <a:t>1433/05/22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DE74-8926-4075-9513-6F1FD27D71C2}" type="datetimeFigureOut">
              <a:rPr lang="fa-IR" smtClean="0"/>
              <a:pPr/>
              <a:t>1433/05/22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3E059D1-6734-43AB-AE60-BB31D83F2B3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DE74-8926-4075-9513-6F1FD27D71C2}" type="datetimeFigureOut">
              <a:rPr lang="fa-IR" smtClean="0"/>
              <a:pPr/>
              <a:t>1433/05/22</a:t>
            </a:fld>
            <a:endParaRPr lang="fa-I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E059D1-6734-43AB-AE60-BB31D83F2B3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61CDE74-8926-4075-9513-6F1FD27D71C2}" type="datetimeFigureOut">
              <a:rPr lang="fa-IR" smtClean="0"/>
              <a:pPr/>
              <a:t>1433/05/22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059D1-6734-43AB-AE60-BB31D83F2B3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DE74-8926-4075-9513-6F1FD27D71C2}" type="datetimeFigureOut">
              <a:rPr lang="fa-IR" smtClean="0"/>
              <a:pPr/>
              <a:t>1433/05/22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a-IR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3E059D1-6734-43AB-AE60-BB31D83F2B3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DE74-8926-4075-9513-6F1FD27D71C2}" type="datetimeFigureOut">
              <a:rPr lang="fa-IR" smtClean="0"/>
              <a:pPr/>
              <a:t>1433/05/22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3E059D1-6734-43AB-AE60-BB31D83F2B3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DE74-8926-4075-9513-6F1FD27D71C2}" type="datetimeFigureOut">
              <a:rPr lang="fa-IR" smtClean="0"/>
              <a:pPr/>
              <a:t>1433/05/22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3E059D1-6734-43AB-AE60-BB31D83F2B3D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E059D1-6734-43AB-AE60-BB31D83F2B3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CDE74-8926-4075-9513-6F1FD27D71C2}" type="datetimeFigureOut">
              <a:rPr lang="fa-IR" smtClean="0"/>
              <a:pPr/>
              <a:t>1433/05/22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3E059D1-6734-43AB-AE60-BB31D83F2B3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61CDE74-8926-4075-9513-6F1FD27D71C2}" type="datetimeFigureOut">
              <a:rPr lang="fa-IR" smtClean="0"/>
              <a:pPr/>
              <a:t>1433/05/22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61CDE74-8926-4075-9513-6F1FD27D71C2}" type="datetimeFigureOut">
              <a:rPr lang="fa-IR" smtClean="0"/>
              <a:pPr/>
              <a:t>1433/05/22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3E059D1-6734-43AB-AE60-BB31D83F2B3D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g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800" dirty="0" smtClean="0">
                <a:cs typeface="Majalle Mazar" pitchFamily="2" charset="-78"/>
              </a:rPr>
              <a:t>:: طرح و ساخت منبع تغذيه</a:t>
            </a:r>
            <a:endParaRPr lang="fa-IR" sz="4800" dirty="0">
              <a:cs typeface="Majalle Mazar" pitchFamily="2" charset="-7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artisticGlowEdg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6654" y="3382947"/>
            <a:ext cx="4968552" cy="25463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461729" y="596597"/>
            <a:ext cx="98296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fa-IR" dirty="0" smtClean="0">
                <a:solidFill>
                  <a:schemeClr val="bg2">
                    <a:lumMod val="75000"/>
                  </a:schemeClr>
                </a:solidFill>
              </a:rPr>
              <a:t>بسمه تعالی</a:t>
            </a:r>
            <a:endParaRPr lang="fa-IR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3148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EDDE2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7030A0"/>
                </a:solidFill>
                <a:cs typeface="B Nazanin" pitchFamily="2" charset="-78"/>
              </a:rPr>
              <a:t>یکسو ساز تمام موج: با 2 دیود</a:t>
            </a:r>
            <a:endParaRPr lang="en-US" dirty="0"/>
          </a:p>
        </p:txBody>
      </p:sp>
      <p:pic>
        <p:nvPicPr>
          <p:cNvPr id="4098" name="Picture 2" descr="C:\Users\bahareh\Desktop\diode18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1" y="1571612"/>
            <a:ext cx="5976596" cy="407196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 bwMode="auto">
          <a:xfrm>
            <a:off x="6929454" y="2357430"/>
            <a:ext cx="1714512" cy="4616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ه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I dc=  I m/</a:t>
            </a:r>
            <a:r>
              <a:rPr lang="el-GR" sz="2400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π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34400" cy="901828"/>
          </a:xfrm>
        </p:spPr>
        <p:txBody>
          <a:bodyPr>
            <a:normAutofit fontScale="90000"/>
          </a:bodyPr>
          <a:lstStyle/>
          <a:p>
            <a:pPr lvl="0"/>
            <a:r>
              <a:rPr lang="fa-IR" sz="3600" dirty="0" smtClean="0">
                <a:solidFill>
                  <a:srgbClr val="7030A0"/>
                </a:solidFill>
                <a:cs typeface="B Nazanin" pitchFamily="2" charset="-78"/>
              </a:rPr>
              <a:t>یکسو ساز تمام موج: با 2 دیود</a:t>
            </a:r>
            <a:r>
              <a:rPr lang="en-US" sz="3600" dirty="0" smtClean="0">
                <a:solidFill>
                  <a:srgbClr val="7030A0"/>
                </a:solidFill>
                <a:cs typeface="B Nazanin" pitchFamily="2" charset="-78"/>
              </a:rPr>
              <a:t/>
            </a:r>
            <a:br>
              <a:rPr lang="en-US" sz="3600" dirty="0" smtClean="0">
                <a:solidFill>
                  <a:srgbClr val="7030A0"/>
                </a:solidFill>
                <a:cs typeface="B Nazanin" pitchFamily="2" charset="-78"/>
              </a:rPr>
            </a:br>
            <a:endParaRPr lang="en-US" dirty="0"/>
          </a:p>
        </p:txBody>
      </p:sp>
      <p:pic>
        <p:nvPicPr>
          <p:cNvPr id="15" name="Picture 5" descr="scan001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14348" y="1714488"/>
            <a:ext cx="3615862" cy="2857520"/>
          </a:xfrm>
          <a:prstGeom prst="rect">
            <a:avLst/>
          </a:prstGeom>
          <a:noFill/>
          <a:ln/>
        </p:spPr>
      </p:pic>
      <p:sp>
        <p:nvSpPr>
          <p:cNvPr id="18" name="TextBox 17"/>
          <p:cNvSpPr txBox="1"/>
          <p:nvPr/>
        </p:nvSpPr>
        <p:spPr bwMode="auto">
          <a:xfrm>
            <a:off x="4929190" y="2000240"/>
            <a:ext cx="3643338" cy="16312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در</a:t>
            </a: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در این نوع ترانسفورمر اختلاف</a:t>
            </a:r>
            <a:r>
              <a:rPr kumimoji="0" lang="fa-IR" sz="20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ولتاژ</a:t>
            </a:r>
            <a:r>
              <a:rPr kumimoji="0" lang="fa-IR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بین سیم وسط و بالا از نظر</a:t>
            </a:r>
            <a:r>
              <a:rPr kumimoji="0" lang="fa-IR" sz="2000" b="0" i="0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Arial" pitchFamily="34" charset="0"/>
                <a:cs typeface="B Nazanin" pitchFamily="2" charset="-78"/>
              </a:rPr>
              <a:t> دامنه برابر اختلاف ولتاژ بین سیم وسز و پایین است اما این دو از نظر فاز با هم به اندازه 180 درجه اختلاف دارند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 bwMode="auto">
          <a:xfrm>
            <a:off x="5286380" y="5286388"/>
            <a:ext cx="2786082" cy="46166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a-IR" sz="2400" dirty="0" smtClean="0">
                <a:solidFill>
                  <a:srgbClr val="7030A0"/>
                </a:solidFill>
                <a:latin typeface="Calibri" pitchFamily="34" charset="0"/>
                <a:ea typeface="Arial" pitchFamily="34" charset="0"/>
                <a:cs typeface="B Nazanin" pitchFamily="2" charset="-78"/>
              </a:rPr>
              <a:t>ترانسفورمر سه سر  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</p:txBody>
      </p:sp>
      <p:cxnSp>
        <p:nvCxnSpPr>
          <p:cNvPr id="21" name="Curved Connector 20"/>
          <p:cNvCxnSpPr/>
          <p:nvPr/>
        </p:nvCxnSpPr>
        <p:spPr>
          <a:xfrm>
            <a:off x="1785918" y="3286124"/>
            <a:ext cx="3929090" cy="228601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fa-IR" sz="3600" dirty="0" smtClean="0">
                <a:solidFill>
                  <a:srgbClr val="7030A0"/>
                </a:solidFill>
                <a:latin typeface="Alberta" pitchFamily="2" charset="0"/>
                <a:cs typeface="B Nazanin" pitchFamily="2" charset="-78"/>
              </a:rPr>
              <a:t>یکسو ساز تمام موج: </a:t>
            </a:r>
            <a:r>
              <a:rPr lang="fa-IR" sz="3200" b="1" dirty="0" smtClean="0">
                <a:solidFill>
                  <a:srgbClr val="7030A0"/>
                </a:solidFill>
                <a:latin typeface="Alberta" pitchFamily="2" charset="0"/>
                <a:cs typeface="B Nazanin" pitchFamily="2" charset="-78"/>
              </a:rPr>
              <a:t>یکسو ساز پل</a:t>
            </a:r>
            <a:endParaRPr lang="fa-IR" sz="3600" dirty="0">
              <a:solidFill>
                <a:srgbClr val="7030A0"/>
              </a:solidFill>
              <a:latin typeface="Alberta" pitchFamily="2" charset="0"/>
              <a:cs typeface="B Nazanin" pitchFamily="2" charset="-78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fa-IR" dirty="0" smtClean="0">
                    <a:cs typeface="B Mitra" pitchFamily="2" charset="-78"/>
                  </a:rPr>
                  <a:t>یکسوسازی با چهار دیود(تمام موج، پل)</a:t>
                </a:r>
              </a:p>
              <a:p>
                <a:pPr lvl="1"/>
                <a:endParaRPr lang="fa-IR" dirty="0">
                  <a:cs typeface="B Mitra" pitchFamily="2" charset="-78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fa-IR" i="1">
                            <a:latin typeface="Cambria Math"/>
                            <a:cs typeface="B Mitra" pitchFamily="2" charset="-78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B Mitra" pitchFamily="2" charset="-78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B Mitra" pitchFamily="2" charset="-78"/>
                          </a:rPr>
                          <m:t>𝐷𝐶</m:t>
                        </m:r>
                      </m:sub>
                    </m:sSub>
                    <m:r>
                      <a:rPr lang="fa-IR" i="1">
                        <a:latin typeface="Cambria Math"/>
                        <a:cs typeface="B Mitra" pitchFamily="2" charset="-78"/>
                      </a:rPr>
                      <m:t>=</m:t>
                    </m:r>
                    <m:r>
                      <a:rPr lang="fa-IR" i="1">
                        <a:latin typeface="Cambria Math"/>
                        <a:cs typeface="B Mitra" pitchFamily="2" charset="-78"/>
                      </a:rPr>
                      <m:t>0</m:t>
                    </m:r>
                    <m:r>
                      <a:rPr lang="fa-IR" i="1">
                        <a:latin typeface="Cambria Math"/>
                        <a:cs typeface="B Mitra" pitchFamily="2" charset="-78"/>
                      </a:rPr>
                      <m:t>.</m:t>
                    </m:r>
                    <m:r>
                      <a:rPr lang="fa-IR" b="0" i="1" smtClean="0">
                        <a:latin typeface="Cambria Math"/>
                        <a:cs typeface="B Mitra" pitchFamily="2" charset="-78"/>
                      </a:rPr>
                      <m:t>64</m:t>
                    </m:r>
                    <m:r>
                      <a:rPr lang="fa-IR" b="0" i="1" smtClean="0">
                        <a:latin typeface="Cambria Math"/>
                        <a:cs typeface="B Mitra" pitchFamily="2" charset="-78"/>
                      </a:rPr>
                      <m:t> </m:t>
                    </m:r>
                    <m:sSub>
                      <m:sSubPr>
                        <m:ctrlPr>
                          <a:rPr lang="fa-IR" i="1">
                            <a:latin typeface="Cambria Math"/>
                            <a:cs typeface="B Mitra" pitchFamily="2" charset="-78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B Mitra" pitchFamily="2" charset="-78"/>
                          </a:rPr>
                          <m:t>𝐼</m:t>
                        </m:r>
                      </m:e>
                      <m:sub>
                        <m:r>
                          <a:rPr lang="en-US" i="1">
                            <a:latin typeface="Cambria Math"/>
                            <a:cs typeface="B Mitra" pitchFamily="2" charset="-78"/>
                          </a:rPr>
                          <m:t>𝑚</m:t>
                        </m:r>
                      </m:sub>
                    </m:sSub>
                  </m:oMath>
                </a14:m>
                <a:endParaRPr lang="fa-IR" dirty="0">
                  <a:cs typeface="B Mitra" pitchFamily="2" charset="-78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t="-1200" r="-789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48" t="32341" r="42727"/>
          <a:stretch/>
        </p:blipFill>
        <p:spPr bwMode="auto">
          <a:xfrm>
            <a:off x="539551" y="3933056"/>
            <a:ext cx="3502134" cy="2070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7" descr="sedr42021_0327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3714752"/>
            <a:ext cx="450059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6806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70C0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>
                <a:solidFill>
                  <a:srgbClr val="7030A0"/>
                </a:solidFill>
                <a:latin typeface="Alberta" pitchFamily="2" charset="0"/>
                <a:cs typeface="B Nazanin" pitchFamily="2" charset="-78"/>
              </a:rPr>
              <a:t>یکسو ساز تمام موج: </a:t>
            </a:r>
            <a:r>
              <a:rPr lang="fa-IR" sz="2800" b="1" dirty="0" smtClean="0">
                <a:solidFill>
                  <a:srgbClr val="7030A0"/>
                </a:solidFill>
                <a:latin typeface="Alberta" pitchFamily="2" charset="0"/>
                <a:cs typeface="B Nazanin" pitchFamily="2" charset="-78"/>
              </a:rPr>
              <a:t>یکسو ساز پل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a-IR" sz="2200" dirty="0" smtClean="0">
                <a:cs typeface="B Nazanin" pitchFamily="2" charset="-78"/>
              </a:rPr>
              <a:t>همانطور که در شکل دیده می شود در هر دو حالت جریان گذرنده از مقاومت در یک جهت خواهد بود.</a:t>
            </a:r>
          </a:p>
          <a:p>
            <a:pPr>
              <a:buNone/>
            </a:pPr>
            <a:endParaRPr lang="fa-IR" dirty="0" smtClean="0">
              <a:cs typeface="B Nazanin" pitchFamily="2" charset="-78"/>
            </a:endParaRPr>
          </a:p>
          <a:p>
            <a:pPr>
              <a:buNone/>
            </a:pPr>
            <a:endParaRPr lang="fa-IR" dirty="0" smtClean="0">
              <a:cs typeface="B Nazanin" pitchFamily="2" charset="-78"/>
            </a:endParaRPr>
          </a:p>
          <a:p>
            <a:pPr>
              <a:buNone/>
            </a:pPr>
            <a:endParaRPr lang="en-US" dirty="0">
              <a:cs typeface="B Nazanin" pitchFamily="2" charset="-78"/>
            </a:endParaRPr>
          </a:p>
        </p:txBody>
      </p:sp>
      <p:pic>
        <p:nvPicPr>
          <p:cNvPr id="6" name="Picture 5" descr="diode2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928802"/>
            <a:ext cx="4240438" cy="2643206"/>
          </a:xfrm>
          <a:prstGeom prst="rect">
            <a:avLst/>
          </a:prstGeom>
        </p:spPr>
      </p:pic>
      <p:pic>
        <p:nvPicPr>
          <p:cNvPr id="6148" name="Picture 4" descr="C:\Users\bahareh\Desktop\Negative_Half-cycl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2143116"/>
            <a:ext cx="3624237" cy="240198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 bwMode="auto">
          <a:xfrm>
            <a:off x="1285852" y="5286388"/>
            <a:ext cx="6429420" cy="4001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B Nazanin" pitchFamily="2" charset="-78"/>
              </a:rPr>
              <a:t>Idc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B Nazanin" pitchFamily="2" charset="-78"/>
              </a:rPr>
              <a:t>=2Im/</a:t>
            </a:r>
            <a:r>
              <a:rPr lang="el-GR" sz="2000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B Nazanin" pitchFamily="2" charset="-78"/>
              </a:rPr>
              <a:t>π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B Nazanin" pitchFamily="2" charset="-78"/>
              </a:rPr>
              <a:t>           </a:t>
            </a:r>
            <a:r>
              <a:rPr lang="fa-IR" sz="2000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B Nazanin" pitchFamily="2" charset="-78"/>
              </a:rPr>
              <a:t>جریان گذرنده 2 برابر حالت یکسوسازی نیم موج است: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 smtClean="0">
                <a:solidFill>
                  <a:srgbClr val="7030A0"/>
                </a:solidFill>
                <a:latin typeface="Alberta" pitchFamily="2" charset="0"/>
                <a:cs typeface="B Nazanin" pitchFamily="2" charset="-78"/>
              </a:rPr>
              <a:t>یکسو ساز تمام موج: </a:t>
            </a:r>
            <a:r>
              <a:rPr lang="fa-IR" sz="2800" b="1" dirty="0" smtClean="0">
                <a:solidFill>
                  <a:srgbClr val="7030A0"/>
                </a:solidFill>
                <a:latin typeface="Alberta" pitchFamily="2" charset="0"/>
                <a:cs typeface="B Nazanin" pitchFamily="2" charset="-78"/>
              </a:rPr>
              <a:t>یکسو ساز پل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fa-IR" sz="2400" dirty="0" smtClean="0">
              <a:cs typeface="B Nazanin" pitchFamily="2" charset="-78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ü"/>
            </a:pPr>
            <a:r>
              <a:rPr lang="fa-IR" sz="2400" dirty="0" smtClean="0">
                <a:cs typeface="B Nazanin" pitchFamily="2" charset="-78"/>
              </a:rPr>
              <a:t>از معایب این یکسوساز این است که 4 دیود دارد که با مقاومت سری است و با مقاومت کمی که دارند موجب تغییر ولتاژ مقاومت در جریان های مختلف می شوند.</a:t>
            </a:r>
          </a:p>
          <a:p>
            <a:pPr>
              <a:buNone/>
            </a:pPr>
            <a:endParaRPr lang="fa-IR" sz="2400" dirty="0" smtClean="0">
              <a:cs typeface="B Nazanin" pitchFamily="2" charset="-78"/>
            </a:endParaRPr>
          </a:p>
          <a:p>
            <a:pPr>
              <a:buClr>
                <a:srgbClr val="00B0F0"/>
              </a:buClr>
              <a:buFont typeface="Wingdings" pitchFamily="2" charset="2"/>
              <a:buChar char="ü"/>
            </a:pPr>
            <a:r>
              <a:rPr lang="fa-IR" sz="2400" dirty="0" smtClean="0">
                <a:cs typeface="B Nazanin" pitchFamily="2" charset="-78"/>
              </a:rPr>
              <a:t>مزیت آن عدم نیاز به یک ترانسفورمر سه سر است.</a:t>
            </a:r>
            <a:endParaRPr lang="en-US" sz="2400" dirty="0" smtClean="0">
              <a:cs typeface="B Nazanin" pitchFamily="2" charset="-78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معیار مطلوبیت یکسو سازی</a:t>
            </a:r>
            <a:endParaRPr lang="fa-IR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fa-IR" sz="3600" dirty="0" smtClean="0">
                    <a:latin typeface="Alberta" pitchFamily="2" charset="0"/>
                    <a:cs typeface="B Mitra" pitchFamily="2" charset="-78"/>
                  </a:rPr>
                  <a:t>ضریب </a:t>
                </a:r>
                <a:r>
                  <a:rPr lang="en-US" sz="3600" dirty="0" smtClean="0">
                    <a:latin typeface="Alberta" pitchFamily="2" charset="0"/>
                    <a:cs typeface="B Mitra" pitchFamily="2" charset="-78"/>
                  </a:rPr>
                  <a:t>r</a:t>
                </a:r>
                <a:r>
                  <a:rPr lang="en-US" sz="3200" dirty="0" smtClean="0">
                    <a:latin typeface="Alberta" pitchFamily="2" charset="0"/>
                  </a:rPr>
                  <a:t>ipple</a:t>
                </a:r>
                <a:r>
                  <a:rPr lang="fa-IR" sz="3200" dirty="0" smtClean="0">
                    <a:latin typeface="Alberta" pitchFamily="2" charset="0"/>
                  </a:rPr>
                  <a:t>:</a:t>
                </a:r>
              </a:p>
              <a:p>
                <a:pPr marL="0" indent="0">
                  <a:buNone/>
                </a:pPr>
                <a:endParaRPr lang="fa-IR" sz="2000" b="0" i="1" dirty="0" smtClean="0"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𝑟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𝐴𝐶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/>
                              </a:rPr>
                              <m:t>𝐷𝐶</m:t>
                            </m:r>
                          </m:sub>
                        </m:sSub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𝐴𝐶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𝐼</m:t>
                            </m:r>
                          </m:e>
                          <m:sub>
                            <m:r>
                              <a:rPr lang="en-US" sz="2000" i="1">
                                <a:latin typeface="Cambria Math"/>
                              </a:rPr>
                              <m:t>𝐷𝐶</m:t>
                            </m:r>
                          </m:sub>
                        </m:sSub>
                      </m:den>
                    </m:f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</a:rPr>
                                          <m:t>𝐼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/>
                                          </a:rPr>
                                          <m:t>𝑟𝑚𝑠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/>
                                          </a:rPr>
                                          <m:t>𝐼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/>
                                          </a:rPr>
                                          <m:t>𝐷𝐶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e>
                    </m:rad>
                  </m:oMath>
                </a14:m>
                <a:endParaRPr lang="fa-IR" b="0" dirty="0" smtClean="0">
                  <a:latin typeface="Alberta" pitchFamily="2" charset="0"/>
                </a:endParaRPr>
              </a:p>
              <a:p>
                <a:pPr lvl="1"/>
                <a:endParaRPr lang="fa-IR" dirty="0">
                  <a:latin typeface="Alberta" pitchFamily="2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fa-IR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fa-IR" b="0" i="1" smtClean="0">
                            <a:latin typeface="Cambria Math"/>
                          </a:rPr>
                          <m:t>نیم</m:t>
                        </m:r>
                        <m:r>
                          <a:rPr lang="fa-IR" b="0" i="1" smtClean="0">
                            <a:latin typeface="Cambria Math"/>
                          </a:rPr>
                          <m:t> </m:t>
                        </m:r>
                        <m:r>
                          <a:rPr lang="fa-IR" b="0" i="1" smtClean="0">
                            <a:latin typeface="Cambria Math"/>
                          </a:rPr>
                          <m:t>موج</m:t>
                        </m:r>
                      </m:sub>
                    </m:sSub>
                    <m:r>
                      <a:rPr lang="fa-IR" b="0" i="1" smtClean="0">
                        <a:latin typeface="Cambria Math"/>
                      </a:rPr>
                      <m:t>=</m:t>
                    </m:r>
                    <m:r>
                      <a:rPr lang="fa-IR" b="0" i="1" smtClean="0">
                        <a:latin typeface="Cambria Math"/>
                      </a:rPr>
                      <m:t>1</m:t>
                    </m:r>
                    <m:r>
                      <a:rPr lang="fa-IR" b="0" i="1" smtClean="0">
                        <a:latin typeface="Cambria Math"/>
                      </a:rPr>
                      <m:t>.</m:t>
                    </m:r>
                    <m:r>
                      <a:rPr lang="fa-IR" b="0" i="1" smtClean="0">
                        <a:latin typeface="Cambria Math"/>
                      </a:rPr>
                      <m:t>21</m:t>
                    </m:r>
                  </m:oMath>
                </a14:m>
                <a:endParaRPr lang="fa-IR" b="0" dirty="0" smtClean="0">
                  <a:latin typeface="Alberta" pitchFamily="2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fa-I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fa-IR" b="0" i="1" smtClean="0">
                            <a:latin typeface="Cambria Math"/>
                          </a:rPr>
                          <m:t>موج</m:t>
                        </m:r>
                        <m:r>
                          <a:rPr lang="fa-IR" i="1">
                            <a:latin typeface="Cambria Math"/>
                          </a:rPr>
                          <m:t> </m:t>
                        </m:r>
                        <m:r>
                          <a:rPr lang="fa-IR" b="0" i="1" smtClean="0">
                            <a:latin typeface="Cambria Math"/>
                          </a:rPr>
                          <m:t>تمام</m:t>
                        </m:r>
                      </m:sub>
                    </m:sSub>
                    <m:r>
                      <a:rPr lang="fa-IR" i="1" smtClean="0">
                        <a:latin typeface="Cambria Math"/>
                      </a:rPr>
                      <m:t>=</m:t>
                    </m:r>
                    <m:r>
                      <a:rPr lang="fa-IR" b="0" i="1" smtClean="0">
                        <a:latin typeface="Cambria Math"/>
                      </a:rPr>
                      <m:t>0</m:t>
                    </m:r>
                    <m:r>
                      <a:rPr lang="fa-IR" b="0" i="1" smtClean="0">
                        <a:latin typeface="Cambria Math"/>
                      </a:rPr>
                      <m:t>.</m:t>
                    </m:r>
                    <m:r>
                      <a:rPr lang="fa-IR" b="0" i="1" smtClean="0">
                        <a:latin typeface="Cambria Math"/>
                      </a:rPr>
                      <m:t>48</m:t>
                    </m:r>
                  </m:oMath>
                </a14:m>
                <a:endParaRPr lang="fa-IR" dirty="0">
                  <a:latin typeface="Alberta" pitchFamily="2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t="-3200" r="-1434"/>
                </a:stretch>
              </a:blipFill>
            </p:spPr>
            <p:txBody>
              <a:bodyPr/>
              <a:lstStyle/>
              <a:p>
                <a:r>
                  <a:rPr lang="fa-IR" dirty="0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5552"/>
          <a:stretch/>
        </p:blipFill>
        <p:spPr bwMode="auto">
          <a:xfrm>
            <a:off x="428596" y="3857628"/>
            <a:ext cx="3347008" cy="231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266700" cy="523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26834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14350" indent="-514350"/>
            <a:r>
              <a:rPr lang="fa-IR" sz="3600" dirty="0" smtClean="0">
                <a:solidFill>
                  <a:srgbClr val="7030A0"/>
                </a:solidFill>
                <a:latin typeface="Alberta" pitchFamily="2" charset="0"/>
                <a:cs typeface="B Nazanin" pitchFamily="2" charset="-78"/>
              </a:rPr>
              <a:t>مرحله 3: عبور از صافی</a:t>
            </a:r>
            <a:endParaRPr lang="fa-IR" sz="3600" dirty="0">
              <a:solidFill>
                <a:srgbClr val="7030A0"/>
              </a:solidFill>
              <a:latin typeface="Alberta" pitchFamily="2" charset="0"/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/>
              <a:t>انواع مختلف صافی:</a:t>
            </a:r>
            <a:endParaRPr lang="fa-I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52936"/>
            <a:ext cx="6423552" cy="3022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61591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7030A0"/>
                </a:solidFill>
                <a:cs typeface="B Nazanin" pitchFamily="2" charset="-78"/>
              </a:rPr>
              <a:t>صافی </a:t>
            </a:r>
            <a:r>
              <a:rPr lang="en-US" dirty="0" smtClean="0">
                <a:solidFill>
                  <a:srgbClr val="7030A0"/>
                </a:solidFill>
                <a:cs typeface="B Nazanin" pitchFamily="2" charset="-78"/>
              </a:rPr>
              <a:t>RC</a:t>
            </a:r>
            <a:endParaRPr lang="en-US" dirty="0"/>
          </a:p>
        </p:txBody>
      </p:sp>
      <p:pic>
        <p:nvPicPr>
          <p:cNvPr id="4" name="Picture 6" descr="sedr42021_0329a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857364"/>
            <a:ext cx="2643206" cy="1929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9124" y="1428736"/>
            <a:ext cx="4500594" cy="495459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 bwMode="auto">
          <a:xfrm>
            <a:off x="428596" y="4143380"/>
            <a:ext cx="3786214" cy="12721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2000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τ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= RC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       if  </a:t>
            </a:r>
            <a:r>
              <a:rPr lang="el-GR" sz="2000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τ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&lt;&lt; T   </a:t>
            </a:r>
            <a:r>
              <a:rPr lang="en-US" sz="1600" dirty="0" smtClean="0">
                <a:solidFill>
                  <a:srgbClr val="7030A0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similar to ideal rectifier</a:t>
            </a:r>
            <a:r>
              <a:rPr lang="en-US" sz="1200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       if </a:t>
            </a:r>
            <a:r>
              <a:rPr lang="el-GR" sz="2000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τ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&gt;&gt;T  </a:t>
            </a:r>
            <a:r>
              <a:rPr lang="en-US" sz="1600" dirty="0" smtClean="0">
                <a:solidFill>
                  <a:srgbClr val="7030A0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similar to ideal peak detector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</p:txBody>
      </p:sp>
      <p:sp>
        <p:nvSpPr>
          <p:cNvPr id="8" name="Left Brace 7"/>
          <p:cNvSpPr/>
          <p:nvPr/>
        </p:nvSpPr>
        <p:spPr>
          <a:xfrm>
            <a:off x="785786" y="4500570"/>
            <a:ext cx="71438" cy="857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 bwMode="auto">
          <a:xfrm>
            <a:off x="5643570" y="2285992"/>
            <a:ext cx="1214446" cy="400110"/>
          </a:xfrm>
          <a:prstGeom prst="rect">
            <a:avLst/>
          </a:prstGeom>
          <a:solidFill>
            <a:srgbClr val="09D2E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2000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τ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= 0.1 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5715008" y="3786190"/>
            <a:ext cx="1143008" cy="400110"/>
          </a:xfrm>
          <a:prstGeom prst="rect">
            <a:avLst/>
          </a:prstGeom>
          <a:solidFill>
            <a:srgbClr val="09D2E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2000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τ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= 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5715008" y="5214950"/>
            <a:ext cx="1143008" cy="400110"/>
          </a:xfrm>
          <a:prstGeom prst="rect">
            <a:avLst/>
          </a:prstGeom>
          <a:solidFill>
            <a:srgbClr val="09D2E7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l-GR" sz="2000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τ</a:t>
            </a:r>
            <a:r>
              <a:rPr lang="en-US" sz="2000" dirty="0" smtClean="0">
                <a:solidFill>
                  <a:schemeClr val="bg1"/>
                </a:solidFill>
                <a:latin typeface="Calibri" pitchFamily="34" charset="0"/>
                <a:ea typeface="Arial" pitchFamily="34" charset="0"/>
                <a:cs typeface="Arial" pitchFamily="34" charset="0"/>
              </a:rPr>
              <a:t>= 10 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sz="3200" dirty="0">
                <a:latin typeface="Alberta" pitchFamily="2" charset="0"/>
                <a:cs typeface="B Mitra" pitchFamily="2" charset="-78"/>
              </a:rPr>
              <a:t>2. صافی (</a:t>
            </a:r>
            <a:r>
              <a:rPr lang="en-US" sz="3200" dirty="0">
                <a:latin typeface="Alberta" pitchFamily="2" charset="0"/>
                <a:cs typeface="B Mitra" pitchFamily="2" charset="-78"/>
              </a:rPr>
              <a:t>Filter</a:t>
            </a:r>
            <a:r>
              <a:rPr lang="fa-IR" sz="3200" dirty="0">
                <a:latin typeface="Alberta" pitchFamily="2" charset="0"/>
                <a:cs typeface="B Mitra" pitchFamily="2" charset="-78"/>
              </a:rPr>
              <a:t>)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a-IR" dirty="0" smtClean="0">
                <a:cs typeface="B Mitra" pitchFamily="2" charset="-78"/>
              </a:rPr>
              <a:t>نمونه</a:t>
            </a:r>
            <a:endParaRPr lang="fa-IR" dirty="0">
              <a:cs typeface="B Mitra" pitchFamily="2" charset="-78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140968"/>
            <a:ext cx="6158087" cy="2832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46959"/>
            <a:ext cx="28575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1458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7030A0"/>
                </a:solidFill>
                <a:cs typeface="B Nazanin" pitchFamily="2" charset="-78"/>
              </a:rPr>
              <a:t>مرحله 4: استفاده از رگولاتور</a:t>
            </a:r>
            <a:endParaRPr lang="en-US" dirty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>
                <a:cs typeface="B Nazanin" pitchFamily="2" charset="-78"/>
              </a:rPr>
              <a:t>برای آنکه ولتاژ خروجی ما به تغییرات کوچک ولتاژ ورودی و مقدار بار خروجی بستگی نداشته باشد از یک تنظیم کننده در کنار یکسو کننده و صافی استفاده می کنیم.</a:t>
            </a:r>
          </a:p>
          <a:p>
            <a:r>
              <a:rPr lang="fa-IR" dirty="0" smtClean="0">
                <a:cs typeface="B Mitra" pitchFamily="2" charset="-78"/>
              </a:rPr>
              <a:t>المان های مورد استفاده:</a:t>
            </a:r>
          </a:p>
          <a:p>
            <a:pPr lvl="1"/>
            <a:r>
              <a:rPr lang="fa-IR" dirty="0" smtClean="0">
                <a:cs typeface="B Mitra" pitchFamily="2" charset="-78"/>
              </a:rPr>
              <a:t>لامپ های گازی</a:t>
            </a:r>
          </a:p>
          <a:p>
            <a:pPr lvl="1"/>
            <a:r>
              <a:rPr lang="fa-IR" dirty="0" smtClean="0">
                <a:cs typeface="B Mitra" pitchFamily="2" charset="-78"/>
              </a:rPr>
              <a:t>ترانسفورماتور های اشباع شده</a:t>
            </a:r>
          </a:p>
          <a:p>
            <a:pPr lvl="1">
              <a:buNone/>
            </a:pPr>
            <a:endParaRPr lang="fa-IR" dirty="0" smtClean="0">
              <a:cs typeface="B Mitra" pitchFamily="2" charset="-78"/>
            </a:endParaRPr>
          </a:p>
          <a:p>
            <a:pPr>
              <a:buClr>
                <a:srgbClr val="00B0F0"/>
              </a:buClr>
              <a:buNone/>
            </a:pPr>
            <a:endParaRPr lang="fa-IR" dirty="0" smtClean="0">
              <a:cs typeface="B Nazanin" pitchFamily="2" charset="-78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ZEN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3714752"/>
            <a:ext cx="3443294" cy="2399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رسانه آزاد</a:t>
            </a:r>
            <a:endParaRPr lang="fa-I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2800" dirty="0" smtClean="0">
                <a:latin typeface="Alberta" pitchFamily="2" charset="0"/>
                <a:cs typeface="B Mitra" pitchFamily="2" charset="-78"/>
              </a:rPr>
              <a:t>استفاده از این رسانه برای همه آزاد می باشد</a:t>
            </a:r>
          </a:p>
          <a:p>
            <a:pPr marL="0" indent="0">
              <a:buNone/>
            </a:pPr>
            <a:r>
              <a:rPr lang="fa-IR" sz="2800" dirty="0" smtClean="0">
                <a:latin typeface="Alberta" pitchFamily="2" charset="0"/>
                <a:cs typeface="B Mitra" pitchFamily="2" charset="-78"/>
              </a:rPr>
              <a:t>مرجع: کتابچه آزمایشگاه الکترونیک 1، دانشکده فیزیک، دانشگاه صنعتی شریف</a:t>
            </a:r>
          </a:p>
          <a:p>
            <a:pPr marL="0" indent="0">
              <a:buNone/>
            </a:pPr>
            <a:r>
              <a:rPr lang="fa-IR" sz="2800" dirty="0" smtClean="0">
                <a:latin typeface="Alberta" pitchFamily="2" charset="0"/>
                <a:cs typeface="B Mitra" pitchFamily="2" charset="-78"/>
              </a:rPr>
              <a:t>ویرایش:</a:t>
            </a:r>
          </a:p>
          <a:p>
            <a:pPr marL="0" indent="0">
              <a:buNone/>
            </a:pPr>
            <a:r>
              <a:rPr lang="fa-IR" sz="2800" smtClean="0">
                <a:latin typeface="Alberta" pitchFamily="2" charset="0"/>
                <a:cs typeface="B Mitra" pitchFamily="2" charset="-78"/>
              </a:rPr>
              <a:t>13910123-بهاره روزبهانی</a:t>
            </a:r>
            <a:endParaRPr lang="fa-IR" sz="2800" dirty="0" smtClean="0">
              <a:latin typeface="Alberta" pitchFamily="2" charset="0"/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8503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solidFill>
                  <a:srgbClr val="7030A0"/>
                </a:solidFill>
                <a:cs typeface="B Nazanin" pitchFamily="2" charset="-78"/>
              </a:rPr>
              <a:t>مرحله 4: استفاده از رگولاتور</a:t>
            </a:r>
            <a:endParaRPr lang="fa-I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59" y="3645024"/>
            <a:ext cx="4436067" cy="2398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772842"/>
            <a:ext cx="22098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cs typeface="B Nazanin" pitchFamily="2" charset="-78"/>
              </a:rPr>
              <a:t>   </a:t>
            </a:r>
            <a:r>
              <a:rPr lang="fa-IR" sz="2800" dirty="0" smtClean="0">
                <a:cs typeface="B Nazanin" pitchFamily="2" charset="-78"/>
              </a:rPr>
              <a:t>به ازای تمامی مقادیر ولتاژ ورودی که بیشتر از    </a:t>
            </a:r>
            <a:r>
              <a:rPr lang="en-US" sz="2800" dirty="0" err="1" smtClean="0">
                <a:cs typeface="B Nazanin" pitchFamily="2" charset="-78"/>
              </a:rPr>
              <a:t>Vz</a:t>
            </a:r>
            <a:r>
              <a:rPr lang="fa-IR" sz="2800" dirty="0" smtClean="0">
                <a:cs typeface="B Nazanin" pitchFamily="2" charset="-78"/>
              </a:rPr>
              <a:t> است ولتاژ مقاومت که</a:t>
            </a:r>
            <a:r>
              <a:rPr lang="en-US" sz="2800" dirty="0" smtClean="0">
                <a:cs typeface="B Nazanin" pitchFamily="2" charset="-78"/>
              </a:rPr>
              <a:t> </a:t>
            </a:r>
            <a:r>
              <a:rPr lang="fa-IR" sz="2800" dirty="0" smtClean="0">
                <a:cs typeface="B Nazanin" pitchFamily="2" charset="-78"/>
              </a:rPr>
              <a:t>خروجی است مقدار ثابت    </a:t>
            </a:r>
            <a:r>
              <a:rPr lang="en-US" sz="2800" dirty="0" err="1" smtClean="0">
                <a:cs typeface="B Nazanin" pitchFamily="2" charset="-78"/>
              </a:rPr>
              <a:t>Vz</a:t>
            </a:r>
            <a:r>
              <a:rPr lang="fa-IR" sz="2800" dirty="0" smtClean="0">
                <a:cs typeface="B Nazanin" pitchFamily="2" charset="-78"/>
              </a:rPr>
              <a:t>  می ماند و فقط جریان دیود تغییر می کند. پس ولتاژِ غیر حساس به تغییرات ولتاژ ورودی را روی مقاومت ایجاد کردیم.</a:t>
            </a:r>
            <a:endParaRPr lang="en-US" sz="2800" dirty="0" smtClean="0">
              <a:cs typeface="B Nazanin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768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solidFill>
                  <a:srgbClr val="7030A0"/>
                </a:solidFill>
                <a:cs typeface="B Nazanin" pitchFamily="2" charset="-78"/>
              </a:rPr>
              <a:t>دستور کار آزمایش</a:t>
            </a:r>
            <a:endParaRPr lang="en-US" sz="3600" dirty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a-IR" sz="2800" dirty="0" smtClean="0">
                <a:cs typeface="B Nazanin" pitchFamily="2" charset="-78"/>
              </a:rPr>
              <a:t>الف) در این قسمت مدار یکسو کننده نیم موج را می بندیم و پارامترهای مدار یکسو کننده از جمله ضریب موجک را حساب می کنیم.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2756" y="3581398"/>
            <a:ext cx="3553321" cy="21720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solidFill>
                  <a:srgbClr val="7030A0"/>
                </a:solidFill>
                <a:cs typeface="B Nazanin" pitchFamily="2" charset="-78"/>
              </a:rPr>
              <a:t>دستور کار آزمایش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a-IR" sz="2800" dirty="0" smtClean="0">
                <a:cs typeface="B Nazanin" pitchFamily="2" charset="-78"/>
              </a:rPr>
              <a:t>ب) در این قسمت هم مدار یکسو کننده پل را می بندیم و پارامترهای مدار یکسو کننده از جمله ضریب موجک را حساب می کنیم.</a:t>
            </a: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52549" y="3429000"/>
            <a:ext cx="3038899" cy="2219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3600" dirty="0" smtClean="0">
                <a:solidFill>
                  <a:srgbClr val="7030A0"/>
                </a:solidFill>
                <a:cs typeface="B Nazanin" pitchFamily="2" charset="-78"/>
              </a:rPr>
              <a:t>دستور کار آزمایش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a-IR" sz="2800" dirty="0" smtClean="0">
                <a:cs typeface="B Nazanin" pitchFamily="2" charset="-78"/>
              </a:rPr>
              <a:t>ج) در این قسمت یک صافی با اضافه کردن یک خازن به طور موازی ایجاد می کنیم و تاثیر آن را در کم شدن ضریب موجک برای خازن ها و مقاومت های مختلف در دو نوع یکسو کننده نیم موج و تمام موج مشاهده و اندازه گیری می کنیم.</a:t>
            </a:r>
            <a:endParaRPr lang="en-US" sz="2800" dirty="0" smtClean="0">
              <a:cs typeface="B Nazanin" pitchFamily="2" charset="-78"/>
            </a:endParaRPr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35264" y="3505200"/>
            <a:ext cx="3086531" cy="19243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2800" b="1" dirty="0" smtClean="0">
                <a:solidFill>
                  <a:srgbClr val="7030A0"/>
                </a:solidFill>
                <a:cs typeface="B Nazanin" pitchFamily="2" charset="-78"/>
              </a:rPr>
              <a:t>اجزای منبع تغذیه</a:t>
            </a:r>
            <a:endParaRPr lang="en-US" sz="2800" b="1" dirty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fa-IR" dirty="0" smtClean="0">
                <a:cs typeface="B Nazanin" pitchFamily="2" charset="-78"/>
              </a:rPr>
              <a:t> ورودی </a:t>
            </a:r>
            <a:r>
              <a:rPr lang="en-US" dirty="0" smtClean="0">
                <a:cs typeface="B Nazanin" pitchFamily="2" charset="-78"/>
              </a:rPr>
              <a:t>AC</a:t>
            </a:r>
            <a:endParaRPr lang="fa-IR" dirty="0" smtClean="0">
              <a:cs typeface="B Nazanin" pitchFamily="2" charset="-78"/>
            </a:endParaRPr>
          </a:p>
          <a:p>
            <a:pPr>
              <a:buClr>
                <a:schemeClr val="tx1"/>
              </a:buClr>
              <a:buNone/>
            </a:pPr>
            <a:endParaRPr lang="en-US" dirty="0" smtClean="0">
              <a:cs typeface="B Nazanin" pitchFamily="2" charset="-78"/>
            </a:endParaRPr>
          </a:p>
          <a:p>
            <a:pPr>
              <a:buClr>
                <a:schemeClr val="tx1"/>
              </a:buClr>
            </a:pPr>
            <a:r>
              <a:rPr lang="fa-IR" dirty="0" smtClean="0">
                <a:cs typeface="B Nazanin" pitchFamily="2" charset="-78"/>
              </a:rPr>
              <a:t>ترانسفورمر</a:t>
            </a:r>
          </a:p>
          <a:p>
            <a:pPr>
              <a:buClr>
                <a:schemeClr val="tx1"/>
              </a:buClr>
              <a:buNone/>
            </a:pPr>
            <a:endParaRPr lang="fa-IR" dirty="0" smtClean="0">
              <a:cs typeface="B Nazanin" pitchFamily="2" charset="-78"/>
            </a:endParaRPr>
          </a:p>
          <a:p>
            <a:pPr>
              <a:buClr>
                <a:schemeClr val="tx1"/>
              </a:buClr>
            </a:pPr>
            <a:r>
              <a:rPr lang="fa-IR" dirty="0" smtClean="0">
                <a:cs typeface="B Nazanin" pitchFamily="2" charset="-78"/>
              </a:rPr>
              <a:t>یکسو سازها                       خهخخخحخ      خروجی </a:t>
            </a:r>
            <a:r>
              <a:rPr lang="en-US" dirty="0" smtClean="0">
                <a:cs typeface="B Nazanin" pitchFamily="2" charset="-78"/>
              </a:rPr>
              <a:t>DC</a:t>
            </a:r>
            <a:r>
              <a:rPr lang="fa-IR" dirty="0" smtClean="0">
                <a:cs typeface="B Nazanin" pitchFamily="2" charset="-78"/>
              </a:rPr>
              <a:t>                                </a:t>
            </a:r>
          </a:p>
          <a:p>
            <a:pPr>
              <a:buClr>
                <a:schemeClr val="tx1"/>
              </a:buClr>
              <a:buNone/>
            </a:pPr>
            <a:endParaRPr lang="fa-IR" dirty="0" smtClean="0">
              <a:cs typeface="B Nazanin" pitchFamily="2" charset="-78"/>
            </a:endParaRPr>
          </a:p>
          <a:p>
            <a:pPr>
              <a:buClr>
                <a:schemeClr val="tx1"/>
              </a:buClr>
            </a:pPr>
            <a:r>
              <a:rPr lang="fa-IR" dirty="0" smtClean="0">
                <a:cs typeface="B Nazanin" pitchFamily="2" charset="-78"/>
              </a:rPr>
              <a:t>فیلتر</a:t>
            </a:r>
          </a:p>
          <a:p>
            <a:pPr>
              <a:buClr>
                <a:schemeClr val="tx1"/>
              </a:buClr>
            </a:pPr>
            <a:endParaRPr lang="fa-IR" dirty="0" smtClean="0">
              <a:cs typeface="B Nazanin" pitchFamily="2" charset="-78"/>
            </a:endParaRPr>
          </a:p>
          <a:p>
            <a:pPr>
              <a:buClr>
                <a:schemeClr val="tx1"/>
              </a:buClr>
            </a:pPr>
            <a:r>
              <a:rPr lang="fa-IR" dirty="0" smtClean="0">
                <a:cs typeface="B Nazanin" pitchFamily="2" charset="-78"/>
              </a:rPr>
              <a:t>رگولاتور</a:t>
            </a:r>
          </a:p>
          <a:p>
            <a:pPr>
              <a:buClr>
                <a:schemeClr val="tx1"/>
              </a:buClr>
            </a:pPr>
            <a:endParaRPr lang="fa-IR" dirty="0" smtClean="0">
              <a:cs typeface="B Nazanin" pitchFamily="2" charset="-78"/>
            </a:endParaRPr>
          </a:p>
        </p:txBody>
      </p:sp>
      <p:sp>
        <p:nvSpPr>
          <p:cNvPr id="4" name="Left Arrow Callout 3"/>
          <p:cNvSpPr/>
          <p:nvPr/>
        </p:nvSpPr>
        <p:spPr>
          <a:xfrm>
            <a:off x="3643306" y="2857496"/>
            <a:ext cx="2143140" cy="178595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fa-IR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7030A0"/>
                </a:solidFill>
                <a:cs typeface="B Nazanin" pitchFamily="2" charset="-78"/>
              </a:rPr>
              <a:t>اجزای منبع تغذیه</a:t>
            </a:r>
            <a:endParaRPr lang="en-US" dirty="0">
              <a:solidFill>
                <a:srgbClr val="7030A0"/>
              </a:solidFill>
              <a:cs typeface="B Nazanin" pitchFamily="2" charset="-78"/>
            </a:endParaRPr>
          </a:p>
        </p:txBody>
      </p:sp>
      <p:pic>
        <p:nvPicPr>
          <p:cNvPr id="5" name="Picture 6" descr="sedr42021_03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214554"/>
            <a:ext cx="8215371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مراحل تبدیل ولتاژ </a:t>
            </a:r>
            <a:r>
              <a:rPr lang="en-US" dirty="0" smtClean="0"/>
              <a:t>AC</a:t>
            </a:r>
            <a:r>
              <a:rPr lang="fa-IR" dirty="0" smtClean="0"/>
              <a:t> به </a:t>
            </a:r>
            <a:r>
              <a:rPr lang="en-US" dirty="0" smtClean="0"/>
              <a:t>DC</a:t>
            </a:r>
            <a:endParaRPr lang="fa-I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fa-IR" sz="800" dirty="0" smtClean="0">
              <a:latin typeface="Alberta" pitchFamily="2" charset="0"/>
              <a:cs typeface="B Mitra" pitchFamily="2" charset="-78"/>
            </a:endParaRPr>
          </a:p>
          <a:p>
            <a:pPr marL="514350" indent="-514350">
              <a:buNone/>
            </a:pPr>
            <a:r>
              <a:rPr lang="fa-IR" sz="2800" dirty="0" smtClean="0">
                <a:latin typeface="Alberta" pitchFamily="2" charset="0"/>
                <a:cs typeface="B Mitra" pitchFamily="2" charset="-78"/>
              </a:rPr>
              <a:t>1: عبور از ترانسفورمر</a:t>
            </a:r>
          </a:p>
          <a:p>
            <a:pPr marL="514350" indent="-514350">
              <a:buNone/>
            </a:pPr>
            <a:endParaRPr lang="fa-IR" sz="2800" dirty="0" smtClean="0">
              <a:latin typeface="Alberta" pitchFamily="2" charset="0"/>
              <a:cs typeface="B Mitra" pitchFamily="2" charset="-78"/>
            </a:endParaRPr>
          </a:p>
          <a:p>
            <a:pPr marL="514350" indent="-514350">
              <a:buNone/>
            </a:pPr>
            <a:r>
              <a:rPr lang="fa-IR" sz="2800" dirty="0" smtClean="0">
                <a:latin typeface="Alberta" pitchFamily="2" charset="0"/>
                <a:cs typeface="B Mitra" pitchFamily="2" charset="-78"/>
              </a:rPr>
              <a:t>2:   یکسو سازی (</a:t>
            </a:r>
            <a:r>
              <a:rPr lang="en-US" sz="2800" dirty="0" smtClean="0">
                <a:latin typeface="Alberta" pitchFamily="2" charset="0"/>
                <a:cs typeface="B Mitra" pitchFamily="2" charset="-78"/>
              </a:rPr>
              <a:t>Rectify</a:t>
            </a:r>
            <a:r>
              <a:rPr lang="fa-IR" sz="2800" dirty="0" smtClean="0">
                <a:latin typeface="Alberta" pitchFamily="2" charset="0"/>
                <a:cs typeface="B Mitra" pitchFamily="2" charset="-78"/>
              </a:rPr>
              <a:t>)</a:t>
            </a:r>
          </a:p>
          <a:p>
            <a:pPr lvl="1"/>
            <a:r>
              <a:rPr lang="fa-IR" sz="2400" dirty="0" smtClean="0">
                <a:latin typeface="Alberta" pitchFamily="2" charset="0"/>
                <a:cs typeface="B Mitra" pitchFamily="2" charset="-78"/>
              </a:rPr>
              <a:t>یک دیود</a:t>
            </a:r>
          </a:p>
          <a:p>
            <a:pPr lvl="1"/>
            <a:r>
              <a:rPr lang="fa-IR" sz="2400" dirty="0" smtClean="0">
                <a:latin typeface="Alberta" pitchFamily="2" charset="0"/>
                <a:cs typeface="B Mitra" pitchFamily="2" charset="-78"/>
              </a:rPr>
              <a:t>دو دیود</a:t>
            </a:r>
          </a:p>
          <a:p>
            <a:pPr lvl="1"/>
            <a:r>
              <a:rPr lang="fa-IR" sz="2400" dirty="0" smtClean="0">
                <a:latin typeface="Alberta" pitchFamily="2" charset="0"/>
                <a:cs typeface="B Mitra" pitchFamily="2" charset="-78"/>
              </a:rPr>
              <a:t>چهار دیود</a:t>
            </a:r>
          </a:p>
          <a:p>
            <a:pPr marL="514350" indent="-514350">
              <a:buNone/>
            </a:pPr>
            <a:r>
              <a:rPr lang="fa-IR" sz="2800" dirty="0" smtClean="0">
                <a:latin typeface="Alberta" pitchFamily="2" charset="0"/>
                <a:cs typeface="B Mitra" pitchFamily="2" charset="-78"/>
              </a:rPr>
              <a:t>3:  صافی (</a:t>
            </a:r>
            <a:r>
              <a:rPr lang="en-US" sz="2800" dirty="0" smtClean="0">
                <a:latin typeface="Alberta" pitchFamily="2" charset="0"/>
                <a:cs typeface="B Mitra" pitchFamily="2" charset="-78"/>
              </a:rPr>
              <a:t>Filter</a:t>
            </a:r>
            <a:r>
              <a:rPr lang="fa-IR" sz="2800" dirty="0" smtClean="0">
                <a:latin typeface="Alberta" pitchFamily="2" charset="0"/>
                <a:cs typeface="B Mitra" pitchFamily="2" charset="-78"/>
              </a:rPr>
              <a:t>)</a:t>
            </a:r>
          </a:p>
          <a:p>
            <a:pPr lvl="1"/>
            <a:r>
              <a:rPr lang="fa-IR" sz="2000" dirty="0" smtClean="0">
                <a:latin typeface="Alberta" pitchFamily="2" charset="0"/>
                <a:cs typeface="B Mitra" pitchFamily="2" charset="-78"/>
              </a:rPr>
              <a:t>خازنی</a:t>
            </a:r>
          </a:p>
          <a:p>
            <a:pPr lvl="1"/>
            <a:r>
              <a:rPr lang="fa-IR" sz="2000" dirty="0" smtClean="0">
                <a:latin typeface="Alberta" pitchFamily="2" charset="0"/>
                <a:cs typeface="B Mitra" pitchFamily="2" charset="-78"/>
              </a:rPr>
              <a:t>سلفی</a:t>
            </a:r>
          </a:p>
          <a:p>
            <a:pPr lvl="1"/>
            <a:r>
              <a:rPr lang="fa-IR" sz="2000" dirty="0" smtClean="0">
                <a:latin typeface="Alberta" pitchFamily="2" charset="0"/>
                <a:cs typeface="B Mitra" pitchFamily="2" charset="-78"/>
              </a:rPr>
              <a:t>ترکیبی</a:t>
            </a:r>
          </a:p>
          <a:p>
            <a:pPr marL="514350" indent="-514350">
              <a:buNone/>
            </a:pPr>
            <a:r>
              <a:rPr lang="fa-IR" sz="2800" dirty="0" smtClean="0">
                <a:latin typeface="Alberta" pitchFamily="2" charset="0"/>
                <a:cs typeface="B Mitra" pitchFamily="2" charset="-78"/>
              </a:rPr>
              <a:t>4: تنظیم کننده (</a:t>
            </a:r>
            <a:r>
              <a:rPr lang="en-US" sz="2800" dirty="0" smtClean="0">
                <a:latin typeface="Alberta" pitchFamily="2" charset="0"/>
                <a:cs typeface="B Mitra" pitchFamily="2" charset="-78"/>
              </a:rPr>
              <a:t>Regulate</a:t>
            </a:r>
            <a:r>
              <a:rPr lang="fa-IR" sz="2800" dirty="0" smtClean="0">
                <a:latin typeface="Alberta" pitchFamily="2" charset="0"/>
                <a:cs typeface="B Mitra" pitchFamily="2" charset="-78"/>
              </a:rPr>
              <a:t>)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10" name="Rectangle 9"/>
              <p:cNvSpPr/>
              <p:nvPr/>
            </p:nvSpPr>
            <p:spPr>
              <a:xfrm>
                <a:off x="467544" y="3521333"/>
                <a:ext cx="4482173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fa-IR" sz="4000" dirty="0" smtClean="0">
                    <a:solidFill>
                      <a:schemeClr val="accent6">
                        <a:lumMod val="75000"/>
                      </a:schemeClr>
                    </a:solidFill>
                    <a:latin typeface="Alberta" pitchFamily="2" charset="0"/>
                    <a:cs typeface="B Mitra" pitchFamily="2" charset="-78"/>
                  </a:rPr>
                  <a:t/>
                </a:r>
                <a14:m>
                  <m:oMath xmlns:m="http://schemas.openxmlformats.org/officeDocument/2006/math">
                    <m:groupChr>
                      <m:groupChrPr>
                        <m:chr m:val="⇐"/>
                        <m:vertJc m:val="bot"/>
                        <m:ctrlPr>
                          <a:rPr lang="fa-IR" sz="36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</m:ctrlPr>
                      </m:groupChrPr>
                      <m:e>
                        <m:r>
                          <m:rPr>
                            <m:brk m:alnAt="2"/>
                          </m:rPr>
                          <a:rPr lang="fa-IR" sz="36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 </m:t>
                        </m:r>
                      </m:e>
                    </m:groupChr>
                  </m:oMath>
                </a14:m>
                <a:r>
                  <a:rPr lang="fa-IR" sz="2800" dirty="0">
                    <a:latin typeface="Alberta" pitchFamily="2" charset="0"/>
                    <a:cs typeface="B Mitra" pitchFamily="2" charset="-78"/>
                  </a:rPr>
                  <a:t> منبع </a:t>
                </a:r>
                <a:r>
                  <a:rPr lang="fa-IR" sz="2800" dirty="0" smtClean="0">
                    <a:latin typeface="Alberta" pitchFamily="2" charset="0"/>
                    <a:cs typeface="B Mitra" pitchFamily="2" charset="-78"/>
                  </a:rPr>
                  <a:t>تغذیه </a:t>
                </a:r>
                <a:r>
                  <a:rPr lang="fa-IR" sz="2800" dirty="0">
                    <a:latin typeface="Alberta" pitchFamily="2" charset="0"/>
                    <a:cs typeface="B Mitra" pitchFamily="2" charset="-78"/>
                  </a:rPr>
                  <a:t>(</a:t>
                </a:r>
                <a:r>
                  <a:rPr lang="en-US" sz="2800" dirty="0">
                    <a:latin typeface="Alberta" pitchFamily="2" charset="0"/>
                    <a:cs typeface="B Mitra" pitchFamily="2" charset="-78"/>
                  </a:rPr>
                  <a:t>Power supply</a:t>
                </a:r>
                <a:r>
                  <a:rPr lang="fa-IR" sz="2800" dirty="0" smtClean="0">
                    <a:latin typeface="Alberta" pitchFamily="2" charset="0"/>
                    <a:cs typeface="B Mitra" pitchFamily="2" charset="-78"/>
                  </a:rPr>
                  <a:t>)</a:t>
                </a: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521333"/>
                <a:ext cx="4482173" cy="707886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t="-13793" b="-37931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4285033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7030A0"/>
                </a:solidFill>
                <a:cs typeface="B Nazanin" pitchFamily="2" charset="-78"/>
              </a:rPr>
              <a:t>مرحله 1: عبور از ترانسفورمر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fa-IR" dirty="0" smtClean="0"/>
          </a:p>
          <a:p>
            <a:pPr>
              <a:buClr>
                <a:srgbClr val="00B0F0"/>
              </a:buClr>
              <a:buFont typeface="Wingdings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در این مدار با استفاده از ترانسفورمر برق شهر یا منبع اولیه تا حدی کاهش داده می شود. در برخی نمونه ها نسبت این کاهش 1 به 15 است.</a:t>
            </a:r>
          </a:p>
          <a:p>
            <a:pPr>
              <a:buClr>
                <a:srgbClr val="00B0F0"/>
              </a:buClr>
              <a:buFont typeface="Wingdings" pitchFamily="2" charset="2"/>
              <a:buChar char="ü"/>
            </a:pPr>
            <a:r>
              <a:rPr lang="fa-IR" dirty="0" smtClean="0">
                <a:cs typeface="B Nazanin" pitchFamily="2" charset="-78"/>
              </a:rPr>
              <a:t>استفاده از ترانسفورمر در مدار موجب می شود خطر برق گرفتگی کم شود و از این رو بسیار مهم است.</a:t>
            </a:r>
          </a:p>
          <a:p>
            <a:pPr>
              <a:buClr>
                <a:srgbClr val="00B0F0"/>
              </a:buClr>
              <a:buNone/>
            </a:pPr>
            <a:endParaRPr lang="fa-IR" dirty="0" smtClean="0">
              <a:cs typeface="B Nazanin" pitchFamily="2" charset="-78"/>
            </a:endParaRPr>
          </a:p>
          <a:p>
            <a:pPr>
              <a:buClr>
                <a:srgbClr val="00B0F0"/>
              </a:buClr>
              <a:buNone/>
            </a:pPr>
            <a:endParaRPr lang="fa-IR" dirty="0" smtClean="0">
              <a:cs typeface="B Nazanin" pitchFamily="2" charset="-78"/>
            </a:endParaRPr>
          </a:p>
          <a:p>
            <a:pPr>
              <a:buClr>
                <a:srgbClr val="00B0F0"/>
              </a:buClr>
              <a:buNone/>
            </a:pPr>
            <a:endParaRPr lang="fa-IR" dirty="0" smtClean="0">
              <a:cs typeface="B Nazanin" pitchFamily="2" charset="-78"/>
            </a:endParaRPr>
          </a:p>
          <a:p>
            <a:pPr algn="ctr">
              <a:buClr>
                <a:srgbClr val="00B0F0"/>
              </a:buClr>
              <a:buNone/>
            </a:pPr>
            <a:endParaRPr lang="fa-IR" dirty="0" smtClean="0">
              <a:cs typeface="B Nazanin" pitchFamily="2" charset="-78"/>
            </a:endParaRPr>
          </a:p>
          <a:p>
            <a:pPr algn="ctr">
              <a:buClr>
                <a:srgbClr val="00B0F0"/>
              </a:buClr>
              <a:buNone/>
            </a:pPr>
            <a:endParaRPr lang="en-US" dirty="0" smtClean="0">
              <a:cs typeface="B Nazanin" pitchFamily="2" charset="-78"/>
            </a:endParaRP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smtraf-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4071942"/>
            <a:ext cx="2786082" cy="21282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sz="4000" dirty="0" smtClean="0">
                <a:solidFill>
                  <a:srgbClr val="7030A0"/>
                </a:solidFill>
                <a:cs typeface="B Nazanin" pitchFamily="2" charset="-78"/>
              </a:rPr>
              <a:t>مرحله 2:یکسو سازی</a:t>
            </a:r>
            <a:endParaRPr lang="en-US" sz="4000" dirty="0">
              <a:solidFill>
                <a:srgbClr val="7030A0"/>
              </a:solidFill>
              <a:cs typeface="B Nazanin" pitchFamily="2" charset="-78"/>
            </a:endParaRPr>
          </a:p>
        </p:txBody>
      </p:sp>
      <p:pic>
        <p:nvPicPr>
          <p:cNvPr id="4" name="Content Placeholder 3" descr="rectifier_bridge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84424" y="2192266"/>
            <a:ext cx="5916534" cy="34513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7030A0"/>
                </a:solidFill>
                <a:cs typeface="B Nazanin" pitchFamily="2" charset="-78"/>
              </a:rPr>
              <a:t>یکسوساز نیم موج : 1 دیود</a:t>
            </a:r>
            <a:endParaRPr lang="en-US" dirty="0">
              <a:solidFill>
                <a:srgbClr val="7030A0"/>
              </a:solidFill>
              <a:cs typeface="B Nazanin" pitchFamily="2" charset="-78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328" t="37705" r="62637" b="18438"/>
          <a:stretch/>
        </p:blipFill>
        <p:spPr bwMode="auto">
          <a:xfrm>
            <a:off x="428596" y="1571612"/>
            <a:ext cx="2672300" cy="2021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3636" y="1785926"/>
            <a:ext cx="1495425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850" r="39219" b="72991"/>
          <a:stretch/>
        </p:blipFill>
        <p:spPr bwMode="auto">
          <a:xfrm>
            <a:off x="5214942" y="2571744"/>
            <a:ext cx="3557847" cy="11962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7689" t="39524" r="5338" b="20279"/>
          <a:stretch/>
        </p:blipFill>
        <p:spPr bwMode="auto">
          <a:xfrm>
            <a:off x="5357818" y="4071942"/>
            <a:ext cx="3445489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9641" y="4495800"/>
            <a:ext cx="3550105" cy="11477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solidFill>
                  <a:srgbClr val="7030A0"/>
                </a:solidFill>
                <a:cs typeface="B Nazanin" pitchFamily="2" charset="-78"/>
              </a:rPr>
              <a:t>یکسو ساز نیم موج غیر ایده آل</a:t>
            </a:r>
            <a:endParaRPr lang="en-US" dirty="0">
              <a:solidFill>
                <a:srgbClr val="7030A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>
                <a:cs typeface="B Nazanin" pitchFamily="2" charset="-78"/>
              </a:rPr>
              <a:t>به دلیل وجود افت ولتاژ در عبور مستقیم و عبور جریان کم توسط دیود در جهت معکوس افتی در ولتاژ خروجی پدید می آید:</a:t>
            </a:r>
          </a:p>
          <a:p>
            <a:pPr>
              <a:buNone/>
            </a:pPr>
            <a:endParaRPr lang="fa-IR" dirty="0" smtClean="0">
              <a:cs typeface="B Nazanin" pitchFamily="2" charset="-78"/>
            </a:endParaRPr>
          </a:p>
          <a:p>
            <a:pPr>
              <a:buNone/>
            </a:pPr>
            <a:r>
              <a:rPr lang="fa-IR" dirty="0" smtClean="0">
                <a:cs typeface="B Nazanin" pitchFamily="2" charset="-78"/>
              </a:rPr>
              <a:t>                                                                     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4" name="Picture 9" descr="sedr42021_0325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3143248"/>
            <a:ext cx="45720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txDef>
      <a:spPr bwMode="auto">
        <a:solidFill>
          <a:srgbClr val="FFFFFF"/>
        </a:solidFill>
        <a:ln w="9525">
          <a:solidFill>
            <a:srgbClr val="000000"/>
          </a:solidFill>
          <a:miter lim="800000"/>
          <a:headEnd/>
          <a:tailEnd/>
        </a:ln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ts val="100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607</TotalTime>
  <Words>626</Words>
  <Application>Microsoft Office PowerPoint</Application>
  <PresentationFormat>On-screen Show (4:3)</PresentationFormat>
  <Paragraphs>93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Civic</vt:lpstr>
      <vt:lpstr>:: طرح و ساخت منبع تغذيه</vt:lpstr>
      <vt:lpstr>رسانه آزاد</vt:lpstr>
      <vt:lpstr>اجزای منبع تغذیه</vt:lpstr>
      <vt:lpstr>اجزای منبع تغذیه</vt:lpstr>
      <vt:lpstr>مراحل تبدیل ولتاژ AC به DC</vt:lpstr>
      <vt:lpstr>مرحله 1: عبور از ترانسفورمر</vt:lpstr>
      <vt:lpstr>مرحله 2:یکسو سازی</vt:lpstr>
      <vt:lpstr>یکسوساز نیم موج : 1 دیود</vt:lpstr>
      <vt:lpstr>یکسو ساز نیم موج غیر ایده آل</vt:lpstr>
      <vt:lpstr>یکسو ساز تمام موج: با 2 دیود</vt:lpstr>
      <vt:lpstr>یکسو ساز تمام موج: با 2 دیود </vt:lpstr>
      <vt:lpstr>یکسو ساز تمام موج: یکسو ساز پل</vt:lpstr>
      <vt:lpstr>یکسو ساز تمام موج: یکسو ساز پل</vt:lpstr>
      <vt:lpstr>یکسو ساز تمام موج: یکسو ساز پل</vt:lpstr>
      <vt:lpstr>معیار مطلوبیت یکسو سازی</vt:lpstr>
      <vt:lpstr>مرحله 3: عبور از صافی</vt:lpstr>
      <vt:lpstr>صافی RC</vt:lpstr>
      <vt:lpstr>2. صافی (Filter)</vt:lpstr>
      <vt:lpstr>مرحله 4: استفاده از رگولاتور</vt:lpstr>
      <vt:lpstr>مرحله 4: استفاده از رگولاتور</vt:lpstr>
      <vt:lpstr>دستور کار آزمایش</vt:lpstr>
      <vt:lpstr>دستور کار آزمایش</vt:lpstr>
      <vt:lpstr>دستور کار آزمایش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طرح و ساخت منبع تغذیه</dc:title>
  <dc:creator>hamid</dc:creator>
  <cp:lastModifiedBy>next</cp:lastModifiedBy>
  <cp:revision>53</cp:revision>
  <dcterms:created xsi:type="dcterms:W3CDTF">2011-11-15T17:35:20Z</dcterms:created>
  <dcterms:modified xsi:type="dcterms:W3CDTF">2012-04-13T18:03:35Z</dcterms:modified>
</cp:coreProperties>
</file>