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84" autoAdjust="0"/>
    <p:restoredTop sz="94660"/>
  </p:normalViewPr>
  <p:slideViewPr>
    <p:cSldViewPr>
      <p:cViewPr varScale="1">
        <p:scale>
          <a:sx n="84" d="100"/>
          <a:sy n="84" d="100"/>
        </p:scale>
        <p:origin x="-94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9F5AB5-F832-4AE5-91C8-086BE0A32474}" type="datetimeFigureOut">
              <a:rPr lang="fa-IR" smtClean="0"/>
              <a:pPr/>
              <a:t>04/20/1437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D8CE30A-1D91-4650-84EE-32CA32BD859C}"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4.xml"/><Relationship Id="rId1" Type="http://schemas.openxmlformats.org/officeDocument/2006/relationships/video" Target="file:///H:\seminar\dw\Movie.wm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file:///H:\seminar\dw\programs_power.av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ideo" Target="file:///H:\seminar\dw\programs_dual.av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video" Target="file:///H:\seminar\dw\programs_care.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600200"/>
            <a:ext cx="5181600" cy="993775"/>
          </a:xfrm>
        </p:spPr>
        <p:txBody>
          <a:bodyPr>
            <a:normAutofit fontScale="90000"/>
          </a:bodyPr>
          <a:lstStyle/>
          <a:p>
            <a:r>
              <a:rPr lang="fa-IR" sz="9600" b="1" dirty="0" smtClean="0"/>
              <a:t>ظرف شویی</a:t>
            </a:r>
            <a:endParaRPr lang="en-US" sz="9600" b="1" dirty="0"/>
          </a:p>
        </p:txBody>
      </p:sp>
      <p:sp>
        <p:nvSpPr>
          <p:cNvPr id="4" name="Slide Number Placeholder 3"/>
          <p:cNvSpPr>
            <a:spLocks noGrp="1"/>
          </p:cNvSpPr>
          <p:nvPr>
            <p:ph type="sldNum" sz="quarter" idx="12"/>
          </p:nvPr>
        </p:nvSpPr>
        <p:spPr/>
        <p:txBody>
          <a:bodyPr/>
          <a:lstStyle/>
          <a:p>
            <a:fld id="{BA8C4945-6685-47FF-8878-CBA3FE07A995}" type="slidenum">
              <a:rPr lang="en-US" smtClean="0"/>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New folder\2-17-2011 1-37-50 PM.png"/>
          <p:cNvPicPr>
            <a:picLocks noChangeAspect="1" noChangeArrowheads="1"/>
          </p:cNvPicPr>
          <p:nvPr/>
        </p:nvPicPr>
        <p:blipFill>
          <a:blip r:embed="rId2" cstate="print"/>
          <a:srcRect/>
          <a:stretch>
            <a:fillRect/>
          </a:stretch>
        </p:blipFill>
        <p:spPr bwMode="auto">
          <a:xfrm>
            <a:off x="541816" y="838200"/>
            <a:ext cx="8116410" cy="1752600"/>
          </a:xfrm>
          <a:prstGeom prst="rect">
            <a:avLst/>
          </a:prstGeom>
          <a:noFill/>
        </p:spPr>
      </p:pic>
      <p:pic>
        <p:nvPicPr>
          <p:cNvPr id="4099" name="Picture 3" descr="C:\Users\HP\Desktop\New folder\2-17-2011 1-17-36 AM.png"/>
          <p:cNvPicPr>
            <a:picLocks noChangeAspect="1" noChangeArrowheads="1"/>
          </p:cNvPicPr>
          <p:nvPr/>
        </p:nvPicPr>
        <p:blipFill>
          <a:blip r:embed="rId3" cstate="print"/>
          <a:srcRect/>
          <a:stretch>
            <a:fillRect/>
          </a:stretch>
        </p:blipFill>
        <p:spPr bwMode="auto">
          <a:xfrm>
            <a:off x="0" y="4419600"/>
            <a:ext cx="4219832" cy="1828800"/>
          </a:xfrm>
          <a:prstGeom prst="rect">
            <a:avLst/>
          </a:prstGeom>
          <a:noFill/>
        </p:spPr>
      </p:pic>
      <p:sp>
        <p:nvSpPr>
          <p:cNvPr id="6" name="Title 1"/>
          <p:cNvSpPr>
            <a:spLocks noGrp="1"/>
          </p:cNvSpPr>
          <p:nvPr>
            <p:ph type="title" idx="4294967295"/>
          </p:nvPr>
        </p:nvSpPr>
        <p:spPr>
          <a:xfrm>
            <a:off x="1828801" y="2743200"/>
            <a:ext cx="5257799" cy="3429000"/>
          </a:xfrm>
          <a:prstGeom prst="rect">
            <a:avLst/>
          </a:prstGeom>
        </p:spPr>
        <p:txBody>
          <a:bodyPr>
            <a:normAutofit fontScale="90000"/>
          </a:bodyPr>
          <a:lstStyle/>
          <a:p>
            <a:pPr algn="r" rtl="1"/>
            <a:r>
              <a:rPr lang="fa-IR" sz="1800" b="1" dirty="0" smtClean="0">
                <a:solidFill>
                  <a:schemeClr val="tx1"/>
                </a:solidFill>
                <a:latin typeface="Arial" pitchFamily="34" charset="0"/>
                <a:cs typeface="Arial" pitchFamily="34" charset="0"/>
              </a:rPr>
              <a:t>1) پیغام </a:t>
            </a:r>
            <a:r>
              <a:rPr lang="en-US" sz="1800" b="1" dirty="0" smtClean="0">
                <a:solidFill>
                  <a:schemeClr val="tx1"/>
                </a:solidFill>
                <a:latin typeface="Arial" pitchFamily="34" charset="0"/>
                <a:cs typeface="Arial" pitchFamily="34" charset="0"/>
              </a:rPr>
              <a:t>F</a:t>
            </a:r>
            <a:r>
              <a:rPr lang="fa-IR" sz="1800" b="1" dirty="0" smtClean="0">
                <a:solidFill>
                  <a:schemeClr val="tx1"/>
                </a:solidFill>
                <a:latin typeface="Arial" pitchFamily="34" charset="0"/>
                <a:cs typeface="Arial" pitchFamily="34" charset="0"/>
              </a:rPr>
              <a:t> درنمایشگرجهت سنجش میزان کثیفی توسط </a:t>
            </a:r>
            <a:r>
              <a:rPr lang="en-US" sz="1800" b="1" dirty="0" smtClean="0">
                <a:solidFill>
                  <a:schemeClr val="tx1"/>
                </a:solidFill>
                <a:latin typeface="Arial" pitchFamily="34" charset="0"/>
                <a:cs typeface="Arial" pitchFamily="34" charset="0"/>
              </a:rPr>
              <a:t>SOIL sensor </a:t>
            </a: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2) عملکرد </a:t>
            </a:r>
            <a:r>
              <a:rPr lang="en-US" sz="1800" b="1" dirty="0" smtClean="0">
                <a:solidFill>
                  <a:schemeClr val="tx1"/>
                </a:solidFill>
                <a:latin typeface="Arial" pitchFamily="34" charset="0"/>
                <a:cs typeface="Arial" pitchFamily="34" charset="0"/>
              </a:rPr>
              <a:t>prewash</a:t>
            </a:r>
            <a:r>
              <a:rPr lang="fa-IR" sz="1800" b="1" dirty="0" smtClean="0">
                <a:solidFill>
                  <a:schemeClr val="tx1"/>
                </a:solidFill>
                <a:latin typeface="Arial" pitchFamily="34" charset="0"/>
                <a:cs typeface="Arial" pitchFamily="34" charset="0"/>
              </a:rPr>
              <a:t>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3) عملکرد </a:t>
            </a:r>
            <a:r>
              <a:rPr lang="en-US" sz="1800" b="1" dirty="0" smtClean="0">
                <a:solidFill>
                  <a:schemeClr val="tx1"/>
                </a:solidFill>
                <a:latin typeface="Arial" pitchFamily="34" charset="0"/>
                <a:cs typeface="Arial" pitchFamily="34" charset="0"/>
              </a:rPr>
              <a:t>main wash</a:t>
            </a:r>
            <a:r>
              <a:rPr lang="fa-IR" sz="1800" b="1" dirty="0" smtClean="0">
                <a:solidFill>
                  <a:schemeClr val="tx1"/>
                </a:solidFill>
                <a:latin typeface="Arial" pitchFamily="34" charset="0"/>
                <a:cs typeface="Arial" pitchFamily="34" charset="0"/>
              </a:rPr>
              <a:t>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4) مرحله آبکشی ( دومرحله آبکشی )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5) خشک کن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6) مرحله </a:t>
            </a:r>
            <a:r>
              <a:rPr lang="en-US" sz="1800" b="1" dirty="0" smtClean="0">
                <a:solidFill>
                  <a:schemeClr val="tx1"/>
                </a:solidFill>
                <a:latin typeface="Arial" pitchFamily="34" charset="0"/>
                <a:cs typeface="Arial" pitchFamily="34" charset="0"/>
              </a:rPr>
              <a:t>cool dry</a:t>
            </a:r>
            <a:r>
              <a:rPr lang="fa-IR" sz="1800" b="1" dirty="0" smtClean="0">
                <a:solidFill>
                  <a:schemeClr val="tx1"/>
                </a:solidFill>
                <a:latin typeface="Arial" pitchFamily="34" charset="0"/>
                <a:cs typeface="Arial" pitchFamily="34" charset="0"/>
              </a:rPr>
              <a:t>( پیغام </a:t>
            </a:r>
            <a:r>
              <a:rPr lang="en-US" sz="1800" b="1" dirty="0" smtClean="0">
                <a:solidFill>
                  <a:schemeClr val="tx1"/>
                </a:solidFill>
                <a:latin typeface="Arial" pitchFamily="34" charset="0"/>
                <a:cs typeface="Arial" pitchFamily="34" charset="0"/>
              </a:rPr>
              <a:t>CD </a:t>
            </a:r>
            <a:r>
              <a:rPr lang="fa-IR" sz="1800" b="1" dirty="0" smtClean="0">
                <a:solidFill>
                  <a:schemeClr val="tx1"/>
                </a:solidFill>
                <a:latin typeface="Arial" pitchFamily="34" charset="0"/>
                <a:cs typeface="Arial" pitchFamily="34" charset="0"/>
              </a:rPr>
              <a:t> )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800" b="1" dirty="0" smtClean="0">
                <a:solidFill>
                  <a:schemeClr val="tx1"/>
                </a:solidFill>
                <a:latin typeface="Arial" pitchFamily="34" charset="0"/>
                <a:cs typeface="Arial" pitchFamily="34" charset="0"/>
              </a:rPr>
              <a:t/>
            </a:r>
            <a:br>
              <a:rPr lang="fa-IR" sz="1800" b="1" dirty="0" smtClean="0">
                <a:solidFill>
                  <a:schemeClr val="tx1"/>
                </a:solidFill>
                <a:latin typeface="Arial" pitchFamily="34" charset="0"/>
                <a:cs typeface="Arial" pitchFamily="34" charset="0"/>
              </a:rPr>
            </a:br>
            <a:r>
              <a:rPr lang="fa-IR" sz="1600" b="1" dirty="0" smtClean="0">
                <a:latin typeface="+mn-lt"/>
              </a:rPr>
              <a:t/>
            </a:r>
            <a:br>
              <a:rPr lang="fa-IR" sz="1600" b="1" dirty="0" smtClean="0">
                <a:latin typeface="+mn-lt"/>
              </a:rPr>
            </a:br>
            <a:endParaRPr lang="fa-IR" sz="1600" b="1" dirty="0">
              <a:latin typeface="+mn-lt"/>
            </a:endParaRPr>
          </a:p>
        </p:txBody>
      </p:sp>
      <p:sp>
        <p:nvSpPr>
          <p:cNvPr id="7" name="Notched Right Arrow 6"/>
          <p:cNvSpPr/>
          <p:nvPr/>
        </p:nvSpPr>
        <p:spPr>
          <a:xfrm flipH="1">
            <a:off x="7391400" y="3657600"/>
            <a:ext cx="1371600" cy="936104"/>
          </a:xfrm>
          <a:prstGeom prst="notchedRightArrow">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عملکرد</a:t>
            </a:r>
            <a:endParaRPr lang="fa-IR" dirty="0"/>
          </a:p>
        </p:txBody>
      </p:sp>
      <p:sp>
        <p:nvSpPr>
          <p:cNvPr id="8" name="Left Brace 7"/>
          <p:cNvSpPr/>
          <p:nvPr/>
        </p:nvSpPr>
        <p:spPr>
          <a:xfrm flipH="1">
            <a:off x="7010400" y="2819400"/>
            <a:ext cx="228600" cy="3124200"/>
          </a:xfrm>
          <a:prstGeom prst="leftBrace">
            <a:avLst>
              <a:gd name="adj1" fmla="val 8333"/>
              <a:gd name="adj2" fmla="val 42651"/>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r>
              <a:rPr lang="en-US" smtClean="0"/>
              <a:t>1</a:t>
            </a:r>
            <a:endParaRPr lang="en-US" dirty="0" smtClean="0"/>
          </a:p>
        </p:txBody>
      </p:sp>
      <p:sp>
        <p:nvSpPr>
          <p:cNvPr id="10"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Auto</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P\Desktop\New folder\2-17-2011 1-19-16 AM.png"/>
          <p:cNvPicPr>
            <a:picLocks noChangeAspect="1" noChangeArrowheads="1"/>
          </p:cNvPicPr>
          <p:nvPr/>
        </p:nvPicPr>
        <p:blipFill>
          <a:blip r:embed="rId2" cstate="print"/>
          <a:srcRect/>
          <a:stretch>
            <a:fillRect/>
          </a:stretch>
        </p:blipFill>
        <p:spPr bwMode="auto">
          <a:xfrm>
            <a:off x="381000" y="3657600"/>
            <a:ext cx="5967106" cy="2586037"/>
          </a:xfrm>
          <a:prstGeom prst="rect">
            <a:avLst/>
          </a:prstGeom>
          <a:noFill/>
        </p:spPr>
      </p:pic>
      <p:pic>
        <p:nvPicPr>
          <p:cNvPr id="5124" name="Picture 4" descr="C:\Users\HP\Desktop\New folder\2-17-2011 1-48-48 PM.png"/>
          <p:cNvPicPr>
            <a:picLocks noChangeAspect="1" noChangeArrowheads="1"/>
          </p:cNvPicPr>
          <p:nvPr/>
        </p:nvPicPr>
        <p:blipFill>
          <a:blip r:embed="rId3" cstate="print"/>
          <a:srcRect/>
          <a:stretch>
            <a:fillRect/>
          </a:stretch>
        </p:blipFill>
        <p:spPr bwMode="auto">
          <a:xfrm>
            <a:off x="3362325" y="762000"/>
            <a:ext cx="5781675" cy="752475"/>
          </a:xfrm>
          <a:prstGeom prst="rect">
            <a:avLst/>
          </a:prstGeom>
          <a:noFill/>
        </p:spPr>
      </p:pic>
      <p:sp>
        <p:nvSpPr>
          <p:cNvPr id="7" name="Rounded Rectangle 6"/>
          <p:cNvSpPr/>
          <p:nvPr/>
        </p:nvSpPr>
        <p:spPr>
          <a:xfrm>
            <a:off x="1295400" y="1981200"/>
            <a:ext cx="990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power</a:t>
            </a:r>
            <a:endParaRPr lang="fa-IR" dirty="0">
              <a:solidFill>
                <a:schemeClr val="tx1"/>
              </a:solidFill>
            </a:endParaRPr>
          </a:p>
        </p:txBody>
      </p:sp>
      <p:cxnSp>
        <p:nvCxnSpPr>
          <p:cNvPr id="8" name="Straight Arrow Connector 7"/>
          <p:cNvCxnSpPr/>
          <p:nvPr/>
        </p:nvCxnSpPr>
        <p:spPr>
          <a:xfrm>
            <a:off x="2362200" y="2133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819400" y="18288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ECO</a:t>
            </a:r>
            <a:endParaRPr lang="fa-IR" dirty="0">
              <a:solidFill>
                <a:schemeClr val="tx1"/>
              </a:solidFill>
            </a:endParaRPr>
          </a:p>
        </p:txBody>
      </p:sp>
      <p:cxnSp>
        <p:nvCxnSpPr>
          <p:cNvPr id="10" name="Straight Arrow Connector 9"/>
          <p:cNvCxnSpPr/>
          <p:nvPr/>
        </p:nvCxnSpPr>
        <p:spPr>
          <a:xfrm>
            <a:off x="3962400" y="2209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419600" y="1752600"/>
            <a:ext cx="1676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Half load</a:t>
            </a:r>
            <a:endParaRPr lang="en-US" dirty="0" smtClean="0">
              <a:solidFill>
                <a:schemeClr val="tx1"/>
              </a:solidFill>
              <a:latin typeface="Arial" pitchFamily="34" charset="0"/>
              <a:cs typeface="Arial" pitchFamily="34" charset="0"/>
            </a:endParaRPr>
          </a:p>
          <a:p>
            <a:pPr algn="ctr"/>
            <a:r>
              <a:rPr lang="en-US" dirty="0" smtClean="0">
                <a:solidFill>
                  <a:schemeClr val="tx1"/>
                </a:solidFill>
              </a:rPr>
              <a:t>Rinse</a:t>
            </a:r>
          </a:p>
          <a:p>
            <a:pPr algn="ctr"/>
            <a:r>
              <a:rPr lang="en-US" dirty="0" smtClean="0">
                <a:solidFill>
                  <a:schemeClr val="tx1"/>
                </a:solidFill>
              </a:rPr>
              <a:t>Spray</a:t>
            </a:r>
          </a:p>
          <a:p>
            <a:pPr algn="ctr"/>
            <a:r>
              <a:rPr lang="en-US" dirty="0" smtClean="0">
                <a:solidFill>
                  <a:schemeClr val="tx1"/>
                </a:solidFill>
              </a:rPr>
              <a:t>Extra hat</a:t>
            </a:r>
            <a:endParaRPr lang="fa-IR" dirty="0">
              <a:solidFill>
                <a:schemeClr val="tx1"/>
              </a:solidFill>
            </a:endParaRPr>
          </a:p>
        </p:txBody>
      </p:sp>
      <p:cxnSp>
        <p:nvCxnSpPr>
          <p:cNvPr id="12" name="Straight Arrow Connector 11"/>
          <p:cNvCxnSpPr/>
          <p:nvPr/>
        </p:nvCxnSpPr>
        <p:spPr>
          <a:xfrm>
            <a:off x="6172200" y="2209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781800" y="1981200"/>
            <a:ext cx="9144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start</a:t>
            </a:r>
            <a:endParaRPr lang="fa-IR" dirty="0">
              <a:solidFill>
                <a:schemeClr val="tx1"/>
              </a:solidFill>
            </a:endParaRPr>
          </a:p>
        </p:txBody>
      </p:sp>
      <p:sp>
        <p:nvSpPr>
          <p:cNvPr id="14" name="Line Callout 2 13"/>
          <p:cNvSpPr/>
          <p:nvPr/>
        </p:nvSpPr>
        <p:spPr>
          <a:xfrm flipH="1">
            <a:off x="3581400" y="2895600"/>
            <a:ext cx="914400" cy="533400"/>
          </a:xfrm>
          <a:prstGeom prst="borderCallout2">
            <a:avLst>
              <a:gd name="adj1" fmla="val 62247"/>
              <a:gd name="adj2" fmla="val 2115"/>
              <a:gd name="adj3" fmla="val 18750"/>
              <a:gd name="adj4" fmla="val -16667"/>
              <a:gd name="adj5" fmla="val -2639"/>
              <a:gd name="adj6" fmla="val -39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latin typeface="Arial" pitchFamily="34" charset="0"/>
                <a:cs typeface="Arial" pitchFamily="34" charset="0"/>
              </a:rPr>
              <a:t>برنامه انتخابی</a:t>
            </a:r>
            <a:endParaRPr lang="en-US" sz="1600" dirty="0">
              <a:solidFill>
                <a:schemeClr val="tx1"/>
              </a:solidFill>
              <a:latin typeface="Arial" pitchFamily="34" charset="0"/>
              <a:cs typeface="Arial" pitchFamily="34" charset="0"/>
            </a:endParaRPr>
          </a:p>
        </p:txBody>
      </p:sp>
      <p:sp>
        <p:nvSpPr>
          <p:cNvPr id="15" name="Slide Number Placeholder 14"/>
          <p:cNvSpPr>
            <a:spLocks noGrp="1"/>
          </p:cNvSpPr>
          <p:nvPr>
            <p:ph type="sldNum" sz="quarter" idx="12"/>
          </p:nvPr>
        </p:nvSpPr>
        <p:spPr/>
        <p:txBody>
          <a:bodyPr/>
          <a:lstStyle/>
          <a:p>
            <a:r>
              <a:rPr lang="en-US" smtClean="0"/>
              <a:t>1</a:t>
            </a:r>
            <a:endParaRPr lang="en-US" dirty="0" smtClean="0"/>
          </a:p>
        </p:txBody>
      </p:sp>
      <p:sp>
        <p:nvSpPr>
          <p:cNvPr id="16"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Eco</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HP\Desktop\New folder\2-17-2011 1-53-26 PM.png"/>
          <p:cNvPicPr>
            <a:picLocks noChangeAspect="1" noChangeArrowheads="1"/>
          </p:cNvPicPr>
          <p:nvPr/>
        </p:nvPicPr>
        <p:blipFill>
          <a:blip r:embed="rId2" cstate="print"/>
          <a:srcRect/>
          <a:stretch>
            <a:fillRect/>
          </a:stretch>
        </p:blipFill>
        <p:spPr bwMode="auto">
          <a:xfrm>
            <a:off x="504701" y="533400"/>
            <a:ext cx="8639299" cy="1143000"/>
          </a:xfrm>
          <a:prstGeom prst="rect">
            <a:avLst/>
          </a:prstGeom>
          <a:noFill/>
        </p:spPr>
      </p:pic>
      <p:pic>
        <p:nvPicPr>
          <p:cNvPr id="6148" name="Picture 4" descr="C:\Users\HP\Desktop\New folder\2-17-2011 1-20-22 AM.png"/>
          <p:cNvPicPr>
            <a:picLocks noChangeAspect="1" noChangeArrowheads="1"/>
          </p:cNvPicPr>
          <p:nvPr/>
        </p:nvPicPr>
        <p:blipFill>
          <a:blip r:embed="rId3" cstate="print"/>
          <a:srcRect/>
          <a:stretch>
            <a:fillRect/>
          </a:stretch>
        </p:blipFill>
        <p:spPr bwMode="auto">
          <a:xfrm>
            <a:off x="152400" y="3352800"/>
            <a:ext cx="4067432" cy="1828800"/>
          </a:xfrm>
          <a:prstGeom prst="rect">
            <a:avLst/>
          </a:prstGeom>
          <a:noFill/>
        </p:spPr>
      </p:pic>
      <p:graphicFrame>
        <p:nvGraphicFramePr>
          <p:cNvPr id="7" name="Table 6"/>
          <p:cNvGraphicFramePr>
            <a:graphicFrameLocks noGrp="1"/>
          </p:cNvGraphicFramePr>
          <p:nvPr/>
        </p:nvGraphicFramePr>
        <p:xfrm>
          <a:off x="4343399" y="3352798"/>
          <a:ext cx="4648201" cy="2590802"/>
        </p:xfrm>
        <a:graphic>
          <a:graphicData uri="http://schemas.openxmlformats.org/drawingml/2006/table">
            <a:tbl>
              <a:tblPr/>
              <a:tblGrid>
                <a:gridCol w="492353"/>
                <a:gridCol w="1502972"/>
                <a:gridCol w="728812"/>
                <a:gridCol w="1078642"/>
                <a:gridCol w="845422"/>
              </a:tblGrid>
              <a:tr h="258821">
                <a:tc rowSpan="9">
                  <a:txBody>
                    <a:bodyPr/>
                    <a:lstStyle/>
                    <a:p>
                      <a:pPr algn="ctr" fontAlgn="ctr"/>
                      <a:r>
                        <a:rPr lang="en-US" sz="1100" b="1" i="0" u="none" strike="noStrike" dirty="0">
                          <a:solidFill>
                            <a:srgbClr val="000000"/>
                          </a:solidFill>
                          <a:latin typeface="Calibri"/>
                        </a:rPr>
                        <a:t>QUICK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a:solidFill>
                            <a:srgbClr val="000000"/>
                          </a:solidFill>
                          <a:latin typeface="Calibri"/>
                        </a:rPr>
                        <a:t>model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a:solidFill>
                            <a:srgbClr val="000000"/>
                          </a:solidFill>
                          <a:latin typeface="Calibri"/>
                        </a:rPr>
                        <a:t>main wash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a:solidFill>
                            <a:srgbClr val="000000"/>
                          </a:solidFill>
                          <a:latin typeface="Calibri"/>
                        </a:rPr>
                        <a:t>Rinse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a:solidFill>
                            <a:srgbClr val="000000"/>
                          </a:solidFill>
                          <a:latin typeface="Calibri"/>
                        </a:rPr>
                        <a:t>hetingRinse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58821">
                <a:tc vMerge="1">
                  <a:txBody>
                    <a:bodyPr/>
                    <a:lstStyle/>
                    <a:p>
                      <a:endParaRPr lang="en-US"/>
                    </a:p>
                  </a:txBody>
                  <a:tcPr/>
                </a:tc>
                <a:tc>
                  <a:txBody>
                    <a:bodyPr/>
                    <a:lstStyle/>
                    <a:p>
                      <a:pPr algn="ctr" fontAlgn="ctr"/>
                      <a:r>
                        <a:rPr lang="en-US" sz="1100" b="1" i="0" u="none" strike="noStrike" dirty="0">
                          <a:solidFill>
                            <a:srgbClr val="000000"/>
                          </a:solidFill>
                          <a:latin typeface="Calibri"/>
                        </a:rPr>
                        <a:t>LD-2060/2040/2080/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en-US" sz="1100" b="0" i="0" u="none" strike="noStrike">
                          <a:solidFill>
                            <a:srgbClr val="000000"/>
                          </a:solidFill>
                          <a:latin typeface="Calibri"/>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2">
                  <a:txBody>
                    <a:bodyPr/>
                    <a:lstStyle/>
                    <a:p>
                      <a:pPr algn="ctr"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2">
                  <a:txBody>
                    <a:bodyPr/>
                    <a:lstStyle/>
                    <a:p>
                      <a:pPr algn="ctr" fontAlgn="ctr"/>
                      <a:r>
                        <a:rPr lang="en-US" sz="1100" b="0" i="0" u="none" strike="noStrike">
                          <a:solidFill>
                            <a:srgbClr val="000000"/>
                          </a:solidFill>
                          <a:latin typeface="Calibri"/>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68466">
                <a:tc vMerge="1">
                  <a:txBody>
                    <a:bodyPr/>
                    <a:lstStyle/>
                    <a:p>
                      <a:endParaRPr lang="en-US"/>
                    </a:p>
                  </a:txBody>
                  <a:tcPr/>
                </a:tc>
                <a:tc>
                  <a:txBody>
                    <a:bodyPr/>
                    <a:lstStyle/>
                    <a:p>
                      <a:pPr algn="ctr" fontAlgn="b"/>
                      <a:r>
                        <a:rPr lang="en-US" sz="1100" b="1" i="0" u="none" strike="noStrike" dirty="0">
                          <a:solidFill>
                            <a:srgbClr val="000000"/>
                          </a:solidFill>
                          <a:latin typeface="Calibri"/>
                        </a:rPr>
                        <a:t>LD-2140/2150/2051/2050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71763">
                <a:tc vMerge="1">
                  <a:txBody>
                    <a:bodyPr/>
                    <a:lstStyle/>
                    <a:p>
                      <a:endParaRPr lang="en-US"/>
                    </a:p>
                  </a:txBody>
                  <a:tcPr/>
                </a:tc>
                <a:tc>
                  <a:txBody>
                    <a:bodyPr/>
                    <a:lstStyle/>
                    <a:p>
                      <a:pPr algn="ctr" fontAlgn="b"/>
                      <a:r>
                        <a:rPr lang="en-US" sz="1100" b="1" i="0" u="none" strike="noStrike">
                          <a:solidFill>
                            <a:srgbClr val="000000"/>
                          </a:solidFill>
                          <a:latin typeface="Calibri"/>
                        </a:rPr>
                        <a:t>GZ-115/116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100" b="0" i="0" u="none" strike="noStrike" dirty="0">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2">
                  <a:txBody>
                    <a:bodyPr/>
                    <a:lstStyle/>
                    <a:p>
                      <a:pPr algn="ctr"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100" b="0" i="0" u="none" strike="noStrike">
                          <a:solidFill>
                            <a:srgbClr val="000000"/>
                          </a:solidFill>
                          <a:latin typeface="Calibri"/>
                        </a:rPr>
                        <a:t>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58821">
                <a:tc vMerge="1">
                  <a:txBody>
                    <a:bodyPr/>
                    <a:lstStyle/>
                    <a:p>
                      <a:endParaRPr lang="en-US"/>
                    </a:p>
                  </a:txBody>
                  <a:tcPr/>
                </a:tc>
                <a:tc>
                  <a:txBody>
                    <a:bodyPr/>
                    <a:lstStyle/>
                    <a:p>
                      <a:pPr algn="ctr" fontAlgn="b"/>
                      <a:r>
                        <a:rPr lang="en-US" sz="1100" b="1" i="0" u="none" strike="noStrike">
                          <a:solidFill>
                            <a:srgbClr val="000000"/>
                          </a:solidFill>
                          <a:latin typeface="Calibri"/>
                        </a:rPr>
                        <a:t>WZ-6803/6802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100" b="0" i="0" u="none" strike="noStrike">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vMerge="1">
                  <a:txBody>
                    <a:bodyPr/>
                    <a:lstStyle/>
                    <a:p>
                      <a:endParaRPr lang="en-US"/>
                    </a:p>
                  </a:txBody>
                  <a:tcPr/>
                </a:tc>
                <a:tc>
                  <a:txBody>
                    <a:bodyPr/>
                    <a:lstStyle/>
                    <a:p>
                      <a:pPr algn="ctr" fontAlgn="b"/>
                      <a:r>
                        <a:rPr lang="en-US" sz="1100" b="0" i="0" u="none" strike="noStrike">
                          <a:solidFill>
                            <a:srgbClr val="000000"/>
                          </a:solidFill>
                          <a:latin typeface="Calibri"/>
                        </a:rPr>
                        <a:t>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71763">
                <a:tc vMerge="1">
                  <a:txBody>
                    <a:bodyPr/>
                    <a:lstStyle/>
                    <a:p>
                      <a:endParaRPr lang="en-US"/>
                    </a:p>
                  </a:txBody>
                  <a:tcPr/>
                </a:tc>
                <a:tc>
                  <a:txBody>
                    <a:bodyPr/>
                    <a:lstStyle/>
                    <a:p>
                      <a:pPr algn="ctr" fontAlgn="b"/>
                      <a:r>
                        <a:rPr lang="en-US" sz="1100" b="1" i="0" u="none" strike="noStrike">
                          <a:solidFill>
                            <a:srgbClr val="000000"/>
                          </a:solidFill>
                          <a:latin typeface="Calibri"/>
                        </a:rPr>
                        <a:t>DW-TN600/605/610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100" b="0" i="0" u="none" strike="noStrike">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100" b="0"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71763">
                <a:tc vMerge="1">
                  <a:txBody>
                    <a:bodyPr/>
                    <a:lstStyle/>
                    <a:p>
                      <a:endParaRPr lang="en-US"/>
                    </a:p>
                  </a:txBody>
                  <a:tcPr/>
                </a:tc>
                <a:tc>
                  <a:txBody>
                    <a:bodyPr/>
                    <a:lstStyle/>
                    <a:p>
                      <a:pPr algn="ctr" fontAlgn="b"/>
                      <a:r>
                        <a:rPr lang="en-US" sz="1100" b="1" i="0" u="none" strike="noStrike">
                          <a:solidFill>
                            <a:srgbClr val="000000"/>
                          </a:solidFill>
                          <a:latin typeface="Calibri"/>
                        </a:rPr>
                        <a:t>WZ-6805/6806/6807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1100" b="0"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100" b="0"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100" b="0"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58821">
                <a:tc vMerge="1">
                  <a:txBody>
                    <a:bodyPr/>
                    <a:lstStyle/>
                    <a:p>
                      <a:endParaRPr lang="en-US"/>
                    </a:p>
                  </a:txBody>
                  <a:tcPr/>
                </a:tc>
                <a:tc>
                  <a:txBody>
                    <a:bodyPr/>
                    <a:lstStyle/>
                    <a:p>
                      <a:pPr algn="ctr" fontAlgn="b"/>
                      <a:r>
                        <a:rPr lang="en-US" sz="1100" b="1" i="0" u="none" strike="noStrike">
                          <a:solidFill>
                            <a:srgbClr val="000000"/>
                          </a:solidFill>
                          <a:latin typeface="Calibri"/>
                        </a:rPr>
                        <a:t>WZ-6804/6801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en-US" sz="1100" b="0" i="0" u="none" strike="noStrike">
                          <a:solidFill>
                            <a:srgbClr val="000000"/>
                          </a:solidFill>
                          <a:latin typeface="Calibri"/>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rowSpan="2">
                  <a:txBody>
                    <a:bodyPr/>
                    <a:lstStyle/>
                    <a:p>
                      <a:pPr algn="ctr"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rowSpan="2">
                  <a:txBody>
                    <a:bodyPr/>
                    <a:lstStyle/>
                    <a:p>
                      <a:pPr algn="ctr" fontAlgn="ctr"/>
                      <a:r>
                        <a:rPr lang="en-US" sz="1100" b="0" i="0" u="none" strike="noStrike">
                          <a:solidFill>
                            <a:srgbClr val="000000"/>
                          </a:solidFill>
                          <a:latin typeface="Calibri"/>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r>
              <a:tr h="271763">
                <a:tc vMerge="1">
                  <a:txBody>
                    <a:bodyPr/>
                    <a:lstStyle/>
                    <a:p>
                      <a:endParaRPr lang="en-US"/>
                    </a:p>
                  </a:txBody>
                  <a:tcPr/>
                </a:tc>
                <a:tc>
                  <a:txBody>
                    <a:bodyPr/>
                    <a:lstStyle/>
                    <a:p>
                      <a:pPr algn="ctr" fontAlgn="b"/>
                      <a:r>
                        <a:rPr lang="en-US" sz="1100" b="1" i="0" u="none" strike="noStrike" dirty="0">
                          <a:solidFill>
                            <a:srgbClr val="000000"/>
                          </a:solidFill>
                          <a:latin typeface="Calibri"/>
                        </a:rPr>
                        <a:t>GZ-114/118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8" name="Rounded Rectangle 7"/>
          <p:cNvSpPr/>
          <p:nvPr/>
        </p:nvSpPr>
        <p:spPr>
          <a:xfrm>
            <a:off x="1447800" y="1981200"/>
            <a:ext cx="990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power</a:t>
            </a:r>
            <a:endParaRPr lang="fa-IR" dirty="0">
              <a:solidFill>
                <a:schemeClr val="tx1"/>
              </a:solidFill>
            </a:endParaRPr>
          </a:p>
        </p:txBody>
      </p:sp>
      <p:cxnSp>
        <p:nvCxnSpPr>
          <p:cNvPr id="9" name="Straight Arrow Connector 8"/>
          <p:cNvCxnSpPr/>
          <p:nvPr/>
        </p:nvCxnSpPr>
        <p:spPr>
          <a:xfrm>
            <a:off x="2514600" y="2133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971800" y="18288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Quick</a:t>
            </a:r>
            <a:endParaRPr lang="fa-IR" dirty="0">
              <a:solidFill>
                <a:schemeClr val="tx1"/>
              </a:solidFill>
            </a:endParaRPr>
          </a:p>
        </p:txBody>
      </p:sp>
      <p:cxnSp>
        <p:nvCxnSpPr>
          <p:cNvPr id="11" name="Straight Arrow Connector 10"/>
          <p:cNvCxnSpPr/>
          <p:nvPr/>
        </p:nvCxnSpPr>
        <p:spPr>
          <a:xfrm>
            <a:off x="4114800" y="2209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572000" y="1752600"/>
            <a:ext cx="16002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Half load</a:t>
            </a:r>
            <a:endParaRPr lang="en-US" dirty="0" smtClean="0">
              <a:solidFill>
                <a:schemeClr val="tx1"/>
              </a:solidFill>
              <a:latin typeface="Arial" pitchFamily="34" charset="0"/>
              <a:cs typeface="Arial" pitchFamily="34" charset="0"/>
            </a:endParaRPr>
          </a:p>
          <a:p>
            <a:pPr algn="ctr"/>
            <a:r>
              <a:rPr lang="en-US" dirty="0" smtClean="0">
                <a:solidFill>
                  <a:schemeClr val="tx1"/>
                </a:solidFill>
              </a:rPr>
              <a:t>Rinse</a:t>
            </a:r>
          </a:p>
          <a:p>
            <a:pPr algn="ctr"/>
            <a:r>
              <a:rPr lang="en-US" dirty="0" smtClean="0">
                <a:solidFill>
                  <a:schemeClr val="tx1"/>
                </a:solidFill>
              </a:rPr>
              <a:t>spray</a:t>
            </a:r>
            <a:endParaRPr lang="fa-IR" dirty="0">
              <a:solidFill>
                <a:schemeClr val="tx1"/>
              </a:solidFill>
            </a:endParaRPr>
          </a:p>
        </p:txBody>
      </p:sp>
      <p:cxnSp>
        <p:nvCxnSpPr>
          <p:cNvPr id="13" name="Straight Arrow Connector 12"/>
          <p:cNvCxnSpPr/>
          <p:nvPr/>
        </p:nvCxnSpPr>
        <p:spPr>
          <a:xfrm>
            <a:off x="6324600" y="2209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934200" y="1981200"/>
            <a:ext cx="9144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start</a:t>
            </a:r>
            <a:endParaRPr lang="fa-IR" dirty="0">
              <a:solidFill>
                <a:schemeClr val="tx1"/>
              </a:solidFill>
            </a:endParaRPr>
          </a:p>
        </p:txBody>
      </p:sp>
      <p:sp>
        <p:nvSpPr>
          <p:cNvPr id="15" name="Line Callout 2 14"/>
          <p:cNvSpPr/>
          <p:nvPr/>
        </p:nvSpPr>
        <p:spPr>
          <a:xfrm flipH="1">
            <a:off x="3352800" y="2590800"/>
            <a:ext cx="914400" cy="533400"/>
          </a:xfrm>
          <a:prstGeom prst="borderCallout2">
            <a:avLst>
              <a:gd name="adj1" fmla="val 62247"/>
              <a:gd name="adj2" fmla="val 2115"/>
              <a:gd name="adj3" fmla="val 18750"/>
              <a:gd name="adj4" fmla="val -16667"/>
              <a:gd name="adj5" fmla="val -2639"/>
              <a:gd name="adj6" fmla="val -39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latin typeface="Arial" pitchFamily="34" charset="0"/>
                <a:cs typeface="Arial" pitchFamily="34" charset="0"/>
              </a:rPr>
              <a:t>برنامه انتخابی</a:t>
            </a:r>
            <a:endParaRPr lang="en-US" sz="1600" dirty="0">
              <a:solidFill>
                <a:schemeClr val="tx1"/>
              </a:solidFill>
              <a:latin typeface="Arial" pitchFamily="34" charset="0"/>
              <a:cs typeface="Arial" pitchFamily="34" charset="0"/>
            </a:endParaRPr>
          </a:p>
        </p:txBody>
      </p:sp>
      <p:sp>
        <p:nvSpPr>
          <p:cNvPr id="16" name="Slide Number Placeholder 15"/>
          <p:cNvSpPr>
            <a:spLocks noGrp="1"/>
          </p:cNvSpPr>
          <p:nvPr>
            <p:ph type="sldNum" sz="quarter" idx="12"/>
          </p:nvPr>
        </p:nvSpPr>
        <p:spPr/>
        <p:txBody>
          <a:bodyPr/>
          <a:lstStyle/>
          <a:p>
            <a:r>
              <a:rPr lang="en-US" smtClean="0"/>
              <a:t>1</a:t>
            </a:r>
            <a:endParaRPr lang="en-US" dirty="0" smtClean="0"/>
          </a:p>
        </p:txBody>
      </p:sp>
      <p:sp>
        <p:nvSpPr>
          <p:cNvPr id="17"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Quick</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New folder\2-17-2011 1-19-47 AM.png"/>
          <p:cNvPicPr>
            <a:picLocks noChangeAspect="1" noChangeArrowheads="1"/>
          </p:cNvPicPr>
          <p:nvPr/>
        </p:nvPicPr>
        <p:blipFill>
          <a:blip r:embed="rId2" cstate="print"/>
          <a:srcRect/>
          <a:stretch>
            <a:fillRect/>
          </a:stretch>
        </p:blipFill>
        <p:spPr bwMode="auto">
          <a:xfrm>
            <a:off x="1447800" y="3657600"/>
            <a:ext cx="5943600" cy="2575850"/>
          </a:xfrm>
          <a:prstGeom prst="rect">
            <a:avLst/>
          </a:prstGeom>
          <a:noFill/>
        </p:spPr>
      </p:pic>
      <p:pic>
        <p:nvPicPr>
          <p:cNvPr id="7171" name="Picture 3" descr="C:\Users\HP\Desktop\New folder\2-17-2011 2-30-01 PM.png"/>
          <p:cNvPicPr>
            <a:picLocks noChangeAspect="1" noChangeArrowheads="1"/>
          </p:cNvPicPr>
          <p:nvPr/>
        </p:nvPicPr>
        <p:blipFill>
          <a:blip r:embed="rId3" cstate="print"/>
          <a:srcRect/>
          <a:stretch>
            <a:fillRect/>
          </a:stretch>
        </p:blipFill>
        <p:spPr bwMode="auto">
          <a:xfrm>
            <a:off x="2171700" y="838200"/>
            <a:ext cx="6972300" cy="914400"/>
          </a:xfrm>
          <a:prstGeom prst="rect">
            <a:avLst/>
          </a:prstGeom>
          <a:noFill/>
        </p:spPr>
      </p:pic>
      <p:sp>
        <p:nvSpPr>
          <p:cNvPr id="6" name="Rounded Rectangle 5"/>
          <p:cNvSpPr/>
          <p:nvPr/>
        </p:nvSpPr>
        <p:spPr>
          <a:xfrm>
            <a:off x="1143000" y="2057400"/>
            <a:ext cx="990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power</a:t>
            </a:r>
            <a:endParaRPr lang="fa-IR" dirty="0">
              <a:solidFill>
                <a:schemeClr val="tx1"/>
              </a:solidFill>
            </a:endParaRPr>
          </a:p>
        </p:txBody>
      </p:sp>
      <p:cxnSp>
        <p:nvCxnSpPr>
          <p:cNvPr id="7" name="Straight Arrow Connector 6"/>
          <p:cNvCxnSpPr/>
          <p:nvPr/>
        </p:nvCxnSpPr>
        <p:spPr>
          <a:xfrm>
            <a:off x="2209800" y="2209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667000" y="1905000"/>
            <a:ext cx="12573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latin typeface="Arial" pitchFamily="34" charset="0"/>
                <a:cs typeface="Arial" pitchFamily="34" charset="0"/>
              </a:rPr>
              <a:t>Quick&amp; dry</a:t>
            </a:r>
            <a:endParaRPr lang="fa-IR" dirty="0">
              <a:solidFill>
                <a:schemeClr val="tx1"/>
              </a:solidFill>
              <a:latin typeface="Arial" pitchFamily="34" charset="0"/>
              <a:cs typeface="Arial" pitchFamily="34" charset="0"/>
            </a:endParaRPr>
          </a:p>
        </p:txBody>
      </p:sp>
      <p:cxnSp>
        <p:nvCxnSpPr>
          <p:cNvPr id="9" name="Straight Arrow Connector 8"/>
          <p:cNvCxnSpPr/>
          <p:nvPr/>
        </p:nvCxnSpPr>
        <p:spPr>
          <a:xfrm>
            <a:off x="3962400" y="2286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419600" y="1790700"/>
            <a:ext cx="15240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smtClean="0">
              <a:solidFill>
                <a:schemeClr val="tx1"/>
              </a:solidFill>
            </a:endParaRPr>
          </a:p>
          <a:p>
            <a:pPr algn="ctr"/>
            <a:r>
              <a:rPr lang="en-US" dirty="0" smtClean="0">
                <a:solidFill>
                  <a:schemeClr val="tx1"/>
                </a:solidFill>
              </a:rPr>
              <a:t>Half load</a:t>
            </a:r>
            <a:endParaRPr lang="en-US" dirty="0" smtClean="0">
              <a:solidFill>
                <a:schemeClr val="tx1"/>
              </a:solidFill>
              <a:latin typeface="Arial" pitchFamily="34" charset="0"/>
              <a:cs typeface="Arial" pitchFamily="34" charset="0"/>
            </a:endParaRPr>
          </a:p>
          <a:p>
            <a:pPr algn="ctr"/>
            <a:r>
              <a:rPr lang="en-US" dirty="0" smtClean="0">
                <a:solidFill>
                  <a:schemeClr val="tx1"/>
                </a:solidFill>
              </a:rPr>
              <a:t>Rinse</a:t>
            </a:r>
          </a:p>
          <a:p>
            <a:pPr algn="ctr"/>
            <a:r>
              <a:rPr lang="en-US" dirty="0" smtClean="0">
                <a:solidFill>
                  <a:schemeClr val="tx1"/>
                </a:solidFill>
              </a:rPr>
              <a:t>spray</a:t>
            </a:r>
          </a:p>
          <a:p>
            <a:pPr algn="ctr"/>
            <a:endParaRPr lang="fa-IR" dirty="0">
              <a:solidFill>
                <a:schemeClr val="tx1"/>
              </a:solidFill>
            </a:endParaRPr>
          </a:p>
        </p:txBody>
      </p:sp>
      <p:cxnSp>
        <p:nvCxnSpPr>
          <p:cNvPr id="11" name="Straight Arrow Connector 10"/>
          <p:cNvCxnSpPr/>
          <p:nvPr/>
        </p:nvCxnSpPr>
        <p:spPr>
          <a:xfrm>
            <a:off x="6019800" y="23241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705600" y="2057400"/>
            <a:ext cx="9144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start</a:t>
            </a:r>
            <a:endParaRPr lang="fa-IR" dirty="0">
              <a:solidFill>
                <a:schemeClr val="tx1"/>
              </a:solidFill>
            </a:endParaRPr>
          </a:p>
        </p:txBody>
      </p:sp>
      <p:sp>
        <p:nvSpPr>
          <p:cNvPr id="13" name="Line Callout 2 12"/>
          <p:cNvSpPr/>
          <p:nvPr/>
        </p:nvSpPr>
        <p:spPr>
          <a:xfrm flipH="1">
            <a:off x="3505200" y="2971800"/>
            <a:ext cx="914400" cy="533400"/>
          </a:xfrm>
          <a:prstGeom prst="borderCallout2">
            <a:avLst>
              <a:gd name="adj1" fmla="val 62247"/>
              <a:gd name="adj2" fmla="val 2115"/>
              <a:gd name="adj3" fmla="val 18750"/>
              <a:gd name="adj4" fmla="val -16667"/>
              <a:gd name="adj5" fmla="val -7459"/>
              <a:gd name="adj6" fmla="val -509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latin typeface="Arial" pitchFamily="34" charset="0"/>
                <a:cs typeface="Arial" pitchFamily="34" charset="0"/>
              </a:rPr>
              <a:t>برنامه انتخابی</a:t>
            </a:r>
            <a:endParaRPr lang="en-US" sz="1600" dirty="0">
              <a:solidFill>
                <a:schemeClr val="tx1"/>
              </a:solidFill>
              <a:latin typeface="Arial" pitchFamily="34" charset="0"/>
              <a:cs typeface="Arial" pitchFamily="34" charset="0"/>
            </a:endParaRPr>
          </a:p>
        </p:txBody>
      </p:sp>
      <p:sp>
        <p:nvSpPr>
          <p:cNvPr id="14" name="Slide Number Placeholder 13"/>
          <p:cNvSpPr>
            <a:spLocks noGrp="1"/>
          </p:cNvSpPr>
          <p:nvPr>
            <p:ph type="sldNum" sz="quarter" idx="12"/>
          </p:nvPr>
        </p:nvSpPr>
        <p:spPr/>
        <p:txBody>
          <a:bodyPr/>
          <a:lstStyle/>
          <a:p>
            <a:r>
              <a:rPr lang="en-US" smtClean="0"/>
              <a:t>1</a:t>
            </a:r>
            <a:endParaRPr lang="en-US" dirty="0" smtClean="0"/>
          </a:p>
        </p:txBody>
      </p:sp>
      <p:sp>
        <p:nvSpPr>
          <p:cNvPr id="15" name="Title 1"/>
          <p:cNvSpPr txBox="1">
            <a:spLocks/>
          </p:cNvSpPr>
          <p:nvPr/>
        </p:nvSpPr>
        <p:spPr>
          <a:xfrm>
            <a:off x="762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Quick &amp; Dry</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e 7"/>
          <p:cNvSpPr/>
          <p:nvPr/>
        </p:nvSpPr>
        <p:spPr>
          <a:xfrm>
            <a:off x="533400" y="381000"/>
            <a:ext cx="4876800" cy="5715000"/>
          </a:xfrm>
          <a:prstGeom prst="bracePair">
            <a:avLst/>
          </a:prstGeom>
          <a:solidFill>
            <a:srgbClr val="FFFF00"/>
          </a:solid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r>
              <a:rPr lang="en-US" smtClean="0"/>
              <a:t>&lt;#&gt;</a:t>
            </a:r>
            <a:endParaRPr lang="en-US" dirty="0" smtClean="0"/>
          </a:p>
        </p:txBody>
      </p:sp>
      <p:sp>
        <p:nvSpPr>
          <p:cNvPr id="3" name="Title 1"/>
          <p:cNvSpPr txBox="1">
            <a:spLocks/>
          </p:cNvSpPr>
          <p:nvPr/>
        </p:nvSpPr>
        <p:spPr>
          <a:xfrm>
            <a:off x="1905000" y="13716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Half Load</a:t>
            </a:r>
          </a:p>
        </p:txBody>
      </p:sp>
      <p:sp>
        <p:nvSpPr>
          <p:cNvPr id="4" name="Title 1"/>
          <p:cNvSpPr txBox="1">
            <a:spLocks/>
          </p:cNvSpPr>
          <p:nvPr/>
        </p:nvSpPr>
        <p:spPr>
          <a:xfrm>
            <a:off x="1828800" y="4572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Delay start</a:t>
            </a:r>
          </a:p>
        </p:txBody>
      </p:sp>
      <p:sp>
        <p:nvSpPr>
          <p:cNvPr id="5" name="Title 1"/>
          <p:cNvSpPr txBox="1">
            <a:spLocks/>
          </p:cNvSpPr>
          <p:nvPr/>
        </p:nvSpPr>
        <p:spPr>
          <a:xfrm>
            <a:off x="2209800" y="2286000"/>
            <a:ext cx="1219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Spray</a:t>
            </a:r>
          </a:p>
        </p:txBody>
      </p:sp>
      <p:sp>
        <p:nvSpPr>
          <p:cNvPr id="6" name="Title 1"/>
          <p:cNvSpPr txBox="1">
            <a:spLocks/>
          </p:cNvSpPr>
          <p:nvPr/>
        </p:nvSpPr>
        <p:spPr>
          <a:xfrm>
            <a:off x="1828800" y="31242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Child lock</a:t>
            </a:r>
          </a:p>
        </p:txBody>
      </p:sp>
      <p:sp>
        <p:nvSpPr>
          <p:cNvPr id="7" name="Title 1"/>
          <p:cNvSpPr txBox="1">
            <a:spLocks/>
          </p:cNvSpPr>
          <p:nvPr/>
        </p:nvSpPr>
        <p:spPr>
          <a:xfrm>
            <a:off x="1371600" y="4038600"/>
            <a:ext cx="36576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Rinse + Extra hot</a:t>
            </a:r>
          </a:p>
        </p:txBody>
      </p:sp>
      <p:sp>
        <p:nvSpPr>
          <p:cNvPr id="9" name="Title 1"/>
          <p:cNvSpPr txBox="1">
            <a:spLocks/>
          </p:cNvSpPr>
          <p:nvPr/>
        </p:nvSpPr>
        <p:spPr>
          <a:xfrm>
            <a:off x="4724400" y="685800"/>
            <a:ext cx="4267200" cy="609600"/>
          </a:xfrm>
          <a:prstGeom prst="rect">
            <a:avLst/>
          </a:prstGeom>
        </p:spPr>
        <p:txBody>
          <a:bodyPr>
            <a:noAutofit/>
          </a:bodyPr>
          <a:lstStyle/>
          <a:p>
            <a:pPr marL="342900" marR="0" lvl="0" indent="-342900" algn="r" defTabSz="914400" rtl="1" eaLnBrk="0" fontAlgn="base" latinLnBrk="0" hangingPunct="0">
              <a:lnSpc>
                <a:spcPct val="100000"/>
              </a:lnSpc>
              <a:spcBef>
                <a:spcPct val="20000"/>
              </a:spcBef>
              <a:spcAft>
                <a:spcPct val="0"/>
              </a:spcAft>
              <a:buClrTx/>
              <a:buSzTx/>
              <a:buFontTx/>
              <a:buNone/>
              <a:tabLst/>
              <a:defRPr/>
            </a:pPr>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برنامه های اضافه</a:t>
            </a:r>
            <a:endParaRPr kumimoji="0" lang="en-US" sz="36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Gill Sans MT" pitchFamily="34" charset="0"/>
              <a:ea typeface="+mj-ea"/>
              <a:cs typeface="+mj-cs"/>
            </a:endParaRPr>
          </a:p>
        </p:txBody>
      </p:sp>
      <p:sp>
        <p:nvSpPr>
          <p:cNvPr id="10" name="Rectangle 9"/>
          <p:cNvSpPr/>
          <p:nvPr/>
        </p:nvSpPr>
        <p:spPr>
          <a:xfrm>
            <a:off x="2514600" y="4876800"/>
            <a:ext cx="790601" cy="646331"/>
          </a:xfrm>
          <a:prstGeom prst="rect">
            <a:avLst/>
          </a:prstGeom>
        </p:spPr>
        <p:txBody>
          <a:bodyPr wrap="none">
            <a:spAutoFit/>
          </a:bodyPr>
          <a:lstStyle/>
          <a:p>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UV</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HP\Desktop\New folder\New folder\2-17-2011 2-38-16 PM.png"/>
          <p:cNvPicPr>
            <a:picLocks noChangeAspect="1" noChangeArrowheads="1"/>
          </p:cNvPicPr>
          <p:nvPr/>
        </p:nvPicPr>
        <p:blipFill>
          <a:blip r:embed="rId2" cstate="print"/>
          <a:srcRect/>
          <a:stretch>
            <a:fillRect/>
          </a:stretch>
        </p:blipFill>
        <p:spPr bwMode="auto">
          <a:xfrm>
            <a:off x="3124200" y="4267200"/>
            <a:ext cx="5762625" cy="800100"/>
          </a:xfrm>
          <a:prstGeom prst="rect">
            <a:avLst/>
          </a:prstGeom>
          <a:noFill/>
        </p:spPr>
      </p:pic>
      <p:pic>
        <p:nvPicPr>
          <p:cNvPr id="8199" name="Picture 7" descr="C:\Users\HP\Desktop\New folder\New folder\2-17-2011 2-38-52 PM.png"/>
          <p:cNvPicPr>
            <a:picLocks noChangeAspect="1" noChangeArrowheads="1"/>
          </p:cNvPicPr>
          <p:nvPr/>
        </p:nvPicPr>
        <p:blipFill>
          <a:blip r:embed="rId3" cstate="print"/>
          <a:srcRect/>
          <a:stretch>
            <a:fillRect/>
          </a:stretch>
        </p:blipFill>
        <p:spPr bwMode="auto">
          <a:xfrm>
            <a:off x="2189578" y="685800"/>
            <a:ext cx="6782972" cy="838200"/>
          </a:xfrm>
          <a:prstGeom prst="rect">
            <a:avLst/>
          </a:prstGeom>
          <a:noFill/>
        </p:spPr>
      </p:pic>
      <p:pic>
        <p:nvPicPr>
          <p:cNvPr id="15" name="Picture 6"/>
          <p:cNvPicPr>
            <a:picLocks noChangeAspect="1" noChangeArrowheads="1"/>
          </p:cNvPicPr>
          <p:nvPr/>
        </p:nvPicPr>
        <p:blipFill>
          <a:blip r:embed="rId4" cstate="print"/>
          <a:srcRect/>
          <a:stretch>
            <a:fillRect/>
          </a:stretch>
        </p:blipFill>
        <p:spPr bwMode="auto">
          <a:xfrm>
            <a:off x="5562600" y="5105400"/>
            <a:ext cx="920750" cy="1214437"/>
          </a:xfrm>
          <a:prstGeom prst="rect">
            <a:avLst/>
          </a:prstGeom>
          <a:noFill/>
          <a:ln w="3175">
            <a:solidFill>
              <a:srgbClr val="800000"/>
            </a:solidFill>
            <a:miter lim="800000"/>
            <a:headEnd/>
            <a:tailEnd/>
          </a:ln>
        </p:spPr>
      </p:pic>
      <p:pic>
        <p:nvPicPr>
          <p:cNvPr id="8202" name="Picture 10" descr="C:\Users\HP\Desktop\New folder\New folder\2-17-2011 3-01-23 PM.png"/>
          <p:cNvPicPr>
            <a:picLocks noChangeAspect="1" noChangeArrowheads="1"/>
          </p:cNvPicPr>
          <p:nvPr/>
        </p:nvPicPr>
        <p:blipFill>
          <a:blip r:embed="rId5" cstate="print"/>
          <a:srcRect/>
          <a:stretch>
            <a:fillRect/>
          </a:stretch>
        </p:blipFill>
        <p:spPr bwMode="auto">
          <a:xfrm>
            <a:off x="1600200" y="4724400"/>
            <a:ext cx="3609598" cy="1857375"/>
          </a:xfrm>
          <a:prstGeom prst="rect">
            <a:avLst/>
          </a:prstGeom>
          <a:noFill/>
        </p:spPr>
      </p:pic>
      <p:pic>
        <p:nvPicPr>
          <p:cNvPr id="8203" name="Picture 11" descr="C:\Users\HP\Desktop\New folder\New folder\2-17-2011 2-53-40 PM.png"/>
          <p:cNvPicPr>
            <a:picLocks noChangeAspect="1" noChangeArrowheads="1"/>
          </p:cNvPicPr>
          <p:nvPr/>
        </p:nvPicPr>
        <p:blipFill>
          <a:blip r:embed="rId6" cstate="print"/>
          <a:srcRect/>
          <a:stretch>
            <a:fillRect/>
          </a:stretch>
        </p:blipFill>
        <p:spPr bwMode="auto">
          <a:xfrm>
            <a:off x="2667000" y="1447800"/>
            <a:ext cx="5335160" cy="2038350"/>
          </a:xfrm>
          <a:prstGeom prst="rect">
            <a:avLst/>
          </a:prstGeom>
          <a:noFill/>
        </p:spPr>
      </p:pic>
      <p:sp>
        <p:nvSpPr>
          <p:cNvPr id="7" name="Slide Number Placeholder 6"/>
          <p:cNvSpPr>
            <a:spLocks noGrp="1"/>
          </p:cNvSpPr>
          <p:nvPr>
            <p:ph type="sldNum" sz="quarter" idx="12"/>
          </p:nvPr>
        </p:nvSpPr>
        <p:spPr/>
        <p:txBody>
          <a:bodyPr/>
          <a:lstStyle/>
          <a:p>
            <a:r>
              <a:rPr lang="en-US" smtClean="0"/>
              <a:t>1</a:t>
            </a:r>
            <a:endParaRPr lang="en-US" dirty="0" smtClean="0"/>
          </a:p>
        </p:txBody>
      </p:sp>
      <p:sp>
        <p:nvSpPr>
          <p:cNvPr id="8" name="Title 1"/>
          <p:cNvSpPr txBox="1">
            <a:spLocks/>
          </p:cNvSpPr>
          <p:nvPr/>
        </p:nvSpPr>
        <p:spPr>
          <a:xfrm>
            <a:off x="76200" y="35814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Half Load</a:t>
            </a:r>
          </a:p>
        </p:txBody>
      </p:sp>
      <p:sp>
        <p:nvSpPr>
          <p:cNvPr id="9" name="Title 1"/>
          <p:cNvSpPr txBox="1">
            <a:spLocks/>
          </p:cNvSpPr>
          <p:nvPr/>
        </p:nvSpPr>
        <p:spPr>
          <a:xfrm>
            <a:off x="0" y="2286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Delay start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P\Desktop\New folder\New folder\2-17-2011 2-37-18 PM.png"/>
          <p:cNvPicPr>
            <a:picLocks noChangeAspect="1" noChangeArrowheads="1"/>
          </p:cNvPicPr>
          <p:nvPr/>
        </p:nvPicPr>
        <p:blipFill>
          <a:blip r:embed="rId2" cstate="print"/>
          <a:srcRect/>
          <a:stretch>
            <a:fillRect/>
          </a:stretch>
        </p:blipFill>
        <p:spPr bwMode="auto">
          <a:xfrm>
            <a:off x="3657600" y="4010025"/>
            <a:ext cx="5267325" cy="942975"/>
          </a:xfrm>
          <a:prstGeom prst="rect">
            <a:avLst/>
          </a:prstGeom>
          <a:noFill/>
        </p:spPr>
      </p:pic>
      <p:pic>
        <p:nvPicPr>
          <p:cNvPr id="6" name="Picture 5" descr="C:\Users\HP\Desktop\New folder\New folder\2-17-2011 2-37-49 PM.png"/>
          <p:cNvPicPr>
            <a:picLocks noChangeAspect="1" noChangeArrowheads="1"/>
          </p:cNvPicPr>
          <p:nvPr/>
        </p:nvPicPr>
        <p:blipFill>
          <a:blip r:embed="rId3" cstate="print"/>
          <a:srcRect/>
          <a:stretch>
            <a:fillRect/>
          </a:stretch>
        </p:blipFill>
        <p:spPr bwMode="auto">
          <a:xfrm>
            <a:off x="3200400" y="609600"/>
            <a:ext cx="5638800" cy="752475"/>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10200" y="2133600"/>
            <a:ext cx="1358266" cy="622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descr="C:\Users\HP\Desktop\New folder\New folder\2-17-2011 2-49-11 PM.png"/>
          <p:cNvPicPr>
            <a:picLocks noChangeAspect="1" noChangeArrowheads="1"/>
          </p:cNvPicPr>
          <p:nvPr/>
        </p:nvPicPr>
        <p:blipFill>
          <a:blip r:embed="rId5" cstate="print"/>
          <a:srcRect/>
          <a:stretch>
            <a:fillRect/>
          </a:stretch>
        </p:blipFill>
        <p:spPr bwMode="auto">
          <a:xfrm>
            <a:off x="228600" y="1295400"/>
            <a:ext cx="5130695" cy="2057400"/>
          </a:xfrm>
          <a:prstGeom prst="rect">
            <a:avLst/>
          </a:prstGeom>
          <a:noFill/>
        </p:spPr>
      </p:pic>
      <p:pic>
        <p:nvPicPr>
          <p:cNvPr id="9219" name="Picture 3" descr="C:\Users\HP\Desktop\New folder\New folder\2-17-2011 2-47-58 PM.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601" y="4343400"/>
            <a:ext cx="4236176" cy="1724025"/>
          </a:xfrm>
          <a:prstGeom prst="rect">
            <a:avLst/>
          </a:prstGeom>
          <a:noFill/>
        </p:spPr>
      </p:pic>
      <p:sp>
        <p:nvSpPr>
          <p:cNvPr id="7" name="Slide Number Placeholder 6"/>
          <p:cNvSpPr>
            <a:spLocks noGrp="1"/>
          </p:cNvSpPr>
          <p:nvPr>
            <p:ph type="sldNum" sz="quarter" idx="12"/>
          </p:nvPr>
        </p:nvSpPr>
        <p:spPr/>
        <p:txBody>
          <a:bodyPr/>
          <a:lstStyle/>
          <a:p>
            <a:r>
              <a:rPr lang="en-US" dirty="0" smtClean="0"/>
              <a:t>9</a:t>
            </a:r>
          </a:p>
        </p:txBody>
      </p:sp>
      <p:sp>
        <p:nvSpPr>
          <p:cNvPr id="9" name="Title 1"/>
          <p:cNvSpPr txBox="1">
            <a:spLocks/>
          </p:cNvSpPr>
          <p:nvPr/>
        </p:nvSpPr>
        <p:spPr>
          <a:xfrm>
            <a:off x="304800" y="2286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Spray</a:t>
            </a:r>
          </a:p>
        </p:txBody>
      </p:sp>
      <p:sp>
        <p:nvSpPr>
          <p:cNvPr id="10" name="Title 1"/>
          <p:cNvSpPr txBox="1">
            <a:spLocks/>
          </p:cNvSpPr>
          <p:nvPr/>
        </p:nvSpPr>
        <p:spPr>
          <a:xfrm>
            <a:off x="304800" y="3352800"/>
            <a:ext cx="2743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Child lock</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New folder\New folder\2-17-2011 2-36-34 PM.png"/>
          <p:cNvPicPr>
            <a:picLocks noChangeAspect="1" noChangeArrowheads="1"/>
          </p:cNvPicPr>
          <p:nvPr/>
        </p:nvPicPr>
        <p:blipFill>
          <a:blip r:embed="rId2" cstate="print"/>
          <a:srcRect/>
          <a:stretch>
            <a:fillRect/>
          </a:stretch>
        </p:blipFill>
        <p:spPr bwMode="auto">
          <a:xfrm>
            <a:off x="3962400" y="1905000"/>
            <a:ext cx="4943475" cy="457200"/>
          </a:xfrm>
          <a:prstGeom prst="rect">
            <a:avLst/>
          </a:prstGeom>
          <a:noFill/>
        </p:spPr>
      </p:pic>
      <p:pic>
        <p:nvPicPr>
          <p:cNvPr id="5" name="Picture 4" descr="C:\Users\HP\Desktop\New folder\New folder\2-17-2011 2-45-05 PM.png"/>
          <p:cNvPicPr>
            <a:picLocks noChangeAspect="1" noChangeArrowheads="1"/>
          </p:cNvPicPr>
          <p:nvPr/>
        </p:nvPicPr>
        <p:blipFill>
          <a:blip r:embed="rId3" cstate="print"/>
          <a:srcRect b="8333"/>
          <a:stretch>
            <a:fillRect/>
          </a:stretch>
        </p:blipFill>
        <p:spPr bwMode="auto">
          <a:xfrm>
            <a:off x="3305175" y="1066800"/>
            <a:ext cx="5686425" cy="838200"/>
          </a:xfrm>
          <a:prstGeom prst="rect">
            <a:avLst/>
          </a:prstGeom>
          <a:noFill/>
        </p:spPr>
      </p:pic>
      <p:pic>
        <p:nvPicPr>
          <p:cNvPr id="6" name="Picture 9" descr="C:\Users\HP\Desktop\New folder\New folder\2-17-2011 2-47-25 PM.png"/>
          <p:cNvPicPr>
            <a:picLocks noChangeAspect="1" noChangeArrowheads="1"/>
          </p:cNvPicPr>
          <p:nvPr/>
        </p:nvPicPr>
        <p:blipFill>
          <a:blip r:embed="rId4" cstate="print"/>
          <a:srcRect/>
          <a:stretch>
            <a:fillRect/>
          </a:stretch>
        </p:blipFill>
        <p:spPr bwMode="auto">
          <a:xfrm>
            <a:off x="1600200" y="2819400"/>
            <a:ext cx="5791200" cy="2769704"/>
          </a:xfrm>
          <a:prstGeom prst="rect">
            <a:avLst/>
          </a:prstGeom>
          <a:noFill/>
        </p:spPr>
      </p:pic>
      <p:sp>
        <p:nvSpPr>
          <p:cNvPr id="7" name="Slide Number Placeholder 6"/>
          <p:cNvSpPr>
            <a:spLocks noGrp="1"/>
          </p:cNvSpPr>
          <p:nvPr>
            <p:ph type="sldNum" sz="quarter" idx="12"/>
          </p:nvPr>
        </p:nvSpPr>
        <p:spPr>
          <a:xfrm>
            <a:off x="3352800" y="6096000"/>
            <a:ext cx="2362200" cy="365125"/>
          </a:xfrm>
        </p:spPr>
        <p:txBody>
          <a:bodyPr/>
          <a:lstStyle/>
          <a:p>
            <a:r>
              <a:rPr lang="en-US" dirty="0" smtClean="0"/>
              <a:t>10</a:t>
            </a:r>
          </a:p>
        </p:txBody>
      </p:sp>
      <p:sp>
        <p:nvSpPr>
          <p:cNvPr id="8" name="Title 1"/>
          <p:cNvSpPr txBox="1">
            <a:spLocks/>
          </p:cNvSpPr>
          <p:nvPr/>
        </p:nvSpPr>
        <p:spPr>
          <a:xfrm>
            <a:off x="304800" y="304800"/>
            <a:ext cx="36576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Rinse + Extra hot</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381000"/>
            <a:ext cx="3429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برنامه استرلیزه کننده </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4" name="Cloud Callout 3"/>
          <p:cNvSpPr/>
          <p:nvPr/>
        </p:nvSpPr>
        <p:spPr>
          <a:xfrm>
            <a:off x="6019800" y="1219200"/>
            <a:ext cx="1981200" cy="634409"/>
          </a:xfrm>
          <a:prstGeom prst="cloudCallout">
            <a:avLst>
              <a:gd name="adj1" fmla="val -25126"/>
              <a:gd name="adj2" fmla="val 799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عملکرد </a:t>
            </a:r>
            <a:endParaRPr lang="fa-IR" dirty="0">
              <a:solidFill>
                <a:schemeClr val="tx1"/>
              </a:solidFill>
            </a:endParaRPr>
          </a:p>
        </p:txBody>
      </p:sp>
      <p:sp>
        <p:nvSpPr>
          <p:cNvPr id="5" name="TextBox 4"/>
          <p:cNvSpPr txBox="1"/>
          <p:nvPr/>
        </p:nvSpPr>
        <p:spPr>
          <a:xfrm>
            <a:off x="0" y="2133600"/>
            <a:ext cx="7772400" cy="2031325"/>
          </a:xfrm>
          <a:prstGeom prst="rect">
            <a:avLst/>
          </a:prstGeom>
          <a:noFill/>
        </p:spPr>
        <p:txBody>
          <a:bodyPr wrap="square" rtlCol="1">
            <a:spAutoFit/>
          </a:bodyPr>
          <a:lstStyle/>
          <a:p>
            <a:pPr marL="285750" indent="-285750" algn="r" rtl="1">
              <a:buFont typeface="Wingdings" pitchFamily="2" charset="2"/>
              <a:buChar char="Ø"/>
            </a:pPr>
            <a:r>
              <a:rPr lang="fa-IR" dirty="0" smtClean="0">
                <a:latin typeface="Arial" pitchFamily="34" charset="0"/>
                <a:cs typeface="Arial" pitchFamily="34" charset="0"/>
              </a:rPr>
              <a:t>این برنامه جهت از بین بردن کلیه باکتریها احتمالی موجود در ظروف بکار برده می شود .</a:t>
            </a:r>
          </a:p>
          <a:p>
            <a:pPr marL="285750" indent="-285750" algn="r" rtl="1">
              <a:buFont typeface="Wingdings" pitchFamily="2" charset="2"/>
              <a:buChar char="Ø"/>
            </a:pPr>
            <a:r>
              <a:rPr lang="fa-IR" dirty="0" smtClean="0">
                <a:latin typeface="Arial" pitchFamily="34" charset="0"/>
                <a:cs typeface="Arial" pitchFamily="34" charset="0"/>
              </a:rPr>
              <a:t>رطوبت موجود در کابین ، مکان مناسبی جهت رشد باکتریها می باشد .</a:t>
            </a:r>
          </a:p>
          <a:p>
            <a:pPr marL="285750" indent="-285750" algn="r" rtl="1">
              <a:buFont typeface="Wingdings" pitchFamily="2" charset="2"/>
              <a:buChar char="Ø"/>
            </a:pPr>
            <a:r>
              <a:rPr lang="fa-IR" dirty="0" smtClean="0">
                <a:latin typeface="Arial" pitchFamily="34" charset="0"/>
                <a:cs typeface="Arial" pitchFamily="34" charset="0"/>
              </a:rPr>
              <a:t>پس از پایان مرحله خشک کن ، مرحله ضد عفونی با استفاده از لامپ </a:t>
            </a:r>
            <a:r>
              <a:rPr lang="en-US" dirty="0" smtClean="0">
                <a:latin typeface="Arial" pitchFamily="34" charset="0"/>
                <a:cs typeface="Arial" pitchFamily="34" charset="0"/>
              </a:rPr>
              <a:t>UV</a:t>
            </a:r>
            <a:r>
              <a:rPr lang="fa-IR" dirty="0" smtClean="0">
                <a:latin typeface="Arial" pitchFamily="34" charset="0"/>
                <a:cs typeface="Arial" pitchFamily="34" charset="0"/>
              </a:rPr>
              <a:t> انجام می شود .</a:t>
            </a:r>
          </a:p>
          <a:p>
            <a:pPr marL="285750" indent="-285750" algn="r" rtl="1">
              <a:buFont typeface="Wingdings" pitchFamily="2" charset="2"/>
              <a:buChar char="Ø"/>
            </a:pPr>
            <a:r>
              <a:rPr lang="fa-IR" dirty="0" smtClean="0">
                <a:latin typeface="Arial" pitchFamily="34" charset="0"/>
                <a:cs typeface="Arial" pitchFamily="34" charset="0"/>
              </a:rPr>
              <a:t>دراین لحظه ، کد </a:t>
            </a:r>
            <a:r>
              <a:rPr lang="en-US" dirty="0" err="1" smtClean="0">
                <a:latin typeface="Arial" pitchFamily="34" charset="0"/>
                <a:cs typeface="Arial" pitchFamily="34" charset="0"/>
              </a:rPr>
              <a:t>st</a:t>
            </a:r>
            <a:r>
              <a:rPr lang="fa-IR" dirty="0" smtClean="0">
                <a:latin typeface="Arial" pitchFamily="34" charset="0"/>
                <a:cs typeface="Arial" pitchFamily="34" charset="0"/>
              </a:rPr>
              <a:t> در صفحه نمایش نمایان می شود .</a:t>
            </a:r>
          </a:p>
          <a:p>
            <a:pPr marL="285750" indent="-285750" algn="r" rtl="1">
              <a:buFont typeface="Wingdings" pitchFamily="2" charset="2"/>
              <a:buChar char="Ø"/>
            </a:pPr>
            <a:r>
              <a:rPr lang="fa-IR" dirty="0" smtClean="0">
                <a:latin typeface="Arial" pitchFamily="34" charset="0"/>
                <a:cs typeface="Arial" pitchFamily="34" charset="0"/>
              </a:rPr>
              <a:t>وقتی در ماشین ظرفشویی را باز می کنید ، لامپ </a:t>
            </a:r>
            <a:r>
              <a:rPr lang="en-US" dirty="0" err="1" smtClean="0">
                <a:latin typeface="Arial" pitchFamily="34" charset="0"/>
                <a:cs typeface="Arial" pitchFamily="34" charset="0"/>
              </a:rPr>
              <a:t>uv</a:t>
            </a:r>
            <a:r>
              <a:rPr lang="fa-IR" dirty="0" smtClean="0">
                <a:latin typeface="Arial" pitchFamily="34" charset="0"/>
                <a:cs typeface="Arial" pitchFamily="34" charset="0"/>
              </a:rPr>
              <a:t> خاموش می شود .</a:t>
            </a:r>
          </a:p>
          <a:p>
            <a:pPr marL="285750" indent="-285750" algn="r" rtl="1">
              <a:buFont typeface="Wingdings" pitchFamily="2" charset="2"/>
              <a:buChar char="Ø"/>
            </a:pPr>
            <a:r>
              <a:rPr lang="fa-IR" dirty="0" smtClean="0">
                <a:latin typeface="Arial" pitchFamily="34" charset="0"/>
                <a:cs typeface="Arial" pitchFamily="34" charset="0"/>
              </a:rPr>
              <a:t>این برنامه تا 4 ساعت بطول می کشد و به مدت 25 دقیقه فعال و 95 دقیقه خاموش می شود .</a:t>
            </a:r>
          </a:p>
          <a:p>
            <a:pPr algn="r" rtl="1">
              <a:buFont typeface="Wingdings" pitchFamily="2" charset="2"/>
              <a:buChar char="Ø"/>
            </a:pPr>
            <a:r>
              <a:rPr lang="en-US" dirty="0" smtClean="0">
                <a:latin typeface="Arial" pitchFamily="34" charset="0"/>
                <a:cs typeface="Arial" pitchFamily="34" charset="0"/>
              </a:rPr>
              <a:t>  </a:t>
            </a:r>
            <a:r>
              <a:rPr lang="fa-IR" dirty="0" smtClean="0">
                <a:latin typeface="Arial" pitchFamily="34" charset="0"/>
                <a:cs typeface="Arial" pitchFamily="34" charset="0"/>
              </a:rPr>
              <a:t> درصورتی که برنامه </a:t>
            </a:r>
            <a:r>
              <a:rPr lang="en-US" dirty="0" err="1" smtClean="0">
                <a:latin typeface="Arial" pitchFamily="34" charset="0"/>
                <a:cs typeface="Arial" pitchFamily="34" charset="0"/>
              </a:rPr>
              <a:t>uv</a:t>
            </a:r>
            <a:r>
              <a:rPr lang="fa-IR" smtClean="0">
                <a:latin typeface="Arial" pitchFamily="34" charset="0"/>
                <a:cs typeface="Arial" pitchFamily="34" charset="0"/>
              </a:rPr>
              <a:t> را جداگانه انتخاب کنید تا 20 دقیقه کار خواهد کرد .</a:t>
            </a:r>
            <a:endParaRPr lang="fa-IR"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09600"/>
            <a:ext cx="1990725" cy="1421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8"/>
          <p:cNvGrpSpPr>
            <a:grpSpLocks/>
          </p:cNvGrpSpPr>
          <p:nvPr/>
        </p:nvGrpSpPr>
        <p:grpSpPr bwMode="auto">
          <a:xfrm>
            <a:off x="2701112" y="4565892"/>
            <a:ext cx="2695575" cy="389731"/>
            <a:chOff x="2687" y="1760"/>
            <a:chExt cx="2913" cy="515"/>
          </a:xfrm>
        </p:grpSpPr>
        <p:pic>
          <p:nvPicPr>
            <p:cNvPr id="9" name="Picture 13" descr="Eddy UV La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7" y="1760"/>
              <a:ext cx="2913" cy="515"/>
            </a:xfrm>
            <a:prstGeom prst="rect">
              <a:avLst/>
            </a:prstGeom>
            <a:ln>
              <a:noFill/>
            </a:ln>
          </p:spPr>
          <p:style>
            <a:lnRef idx="0">
              <a:scrgbClr r="0" g="0" b="0"/>
            </a:lnRef>
            <a:fillRef idx="1001">
              <a:schemeClr val="lt2"/>
            </a:fillRef>
            <a:effectRef idx="0">
              <a:scrgbClr r="0" g="0" b="0"/>
            </a:effectRef>
            <a:fontRef idx="major"/>
          </p:style>
        </p:pic>
        <p:sp>
          <p:nvSpPr>
            <p:cNvPr id="10" name="AutoShape 14"/>
            <p:cNvSpPr>
              <a:spLocks noChangeArrowheads="1"/>
            </p:cNvSpPr>
            <p:nvPr/>
          </p:nvSpPr>
          <p:spPr bwMode="auto">
            <a:xfrm>
              <a:off x="3180" y="1944"/>
              <a:ext cx="1949" cy="153"/>
            </a:xfrm>
            <a:prstGeom prst="roundRect">
              <a:avLst>
                <a:gd name="adj" fmla="val 16667"/>
              </a:avLst>
            </a:prstGeom>
            <a:ln>
              <a:noFill/>
            </a:ln>
          </p:spPr>
          <p:style>
            <a:lnRef idx="0">
              <a:scrgbClr r="0" g="0" b="0"/>
            </a:lnRef>
            <a:fillRef idx="1001">
              <a:schemeClr val="lt2"/>
            </a:fillRef>
            <a:effectRef idx="0">
              <a:scrgbClr r="0" g="0" b="0"/>
            </a:effectRef>
            <a:fontRef idx="major"/>
          </p:style>
          <p:txBody>
            <a:bodyPr wrap="none" anchor="ctr"/>
            <a:lstStyle/>
            <a:p>
              <a:endParaRPr lang="fa-IR"/>
            </a:p>
          </p:txBody>
        </p:sp>
      </p:grpSp>
      <p:pic>
        <p:nvPicPr>
          <p:cNvPr id="11" name="Picture 7"/>
          <p:cNvPicPr>
            <a:picLocks noChangeAspect="1" noChangeArrowheads="1"/>
          </p:cNvPicPr>
          <p:nvPr/>
        </p:nvPicPr>
        <p:blipFill>
          <a:blip r:embed="rId4" cstate="print">
            <a:extLst>
              <a:ext uri="{BEBA8EAE-BF5A-486C-A8C5-ECC9F3942E4B}">
                <a14:imgProps xmlns:a14="http://schemas.microsoft.com/office/drawing/2010/main" xmlns="">
                  <a14:imgLayer r:embed="">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2286000" y="5029200"/>
            <a:ext cx="3895725" cy="149225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2" name="Slide Number Placeholder 11"/>
          <p:cNvSpPr>
            <a:spLocks noGrp="1"/>
          </p:cNvSpPr>
          <p:nvPr>
            <p:ph type="sldNum" sz="quarter" idx="12"/>
          </p:nvPr>
        </p:nvSpPr>
        <p:spPr/>
        <p:txBody>
          <a:bodyPr/>
          <a:lstStyle/>
          <a:p>
            <a:fld id="{E7921852-D582-4437-B9EF-28CB145379F9}" type="slidenum">
              <a:rPr lang="fa-IR" smtClean="0"/>
              <a:pPr/>
              <a:t>18</a:t>
            </a:fld>
            <a:endParaRPr lang="fa-IR"/>
          </a:p>
        </p:txBody>
      </p:sp>
      <p:sp>
        <p:nvSpPr>
          <p:cNvPr id="13" name="Rectangle 12"/>
          <p:cNvSpPr/>
          <p:nvPr/>
        </p:nvSpPr>
        <p:spPr>
          <a:xfrm>
            <a:off x="6858000" y="381000"/>
            <a:ext cx="790601" cy="646331"/>
          </a:xfrm>
          <a:prstGeom prst="rect">
            <a:avLst/>
          </a:prstGeom>
        </p:spPr>
        <p:txBody>
          <a:bodyPr wrap="none">
            <a:spAutoFit/>
          </a:bodyPr>
          <a:lstStyle/>
          <a:p>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UV</a:t>
            </a:r>
          </a:p>
        </p:txBody>
      </p:sp>
    </p:spTree>
    <p:extLst>
      <p:ext uri="{BB962C8B-B14F-4D97-AF65-F5344CB8AC3E}">
        <p14:creationId xmlns:p14="http://schemas.microsoft.com/office/powerpoint/2010/main" xmlns="" val="33158797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68069"/>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باد سرد</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4" name="Cloud Callout 3"/>
          <p:cNvSpPr/>
          <p:nvPr/>
        </p:nvSpPr>
        <p:spPr>
          <a:xfrm>
            <a:off x="6019800" y="1066800"/>
            <a:ext cx="1981200" cy="634409"/>
          </a:xfrm>
          <a:prstGeom prst="cloudCallout">
            <a:avLst>
              <a:gd name="adj1" fmla="val -25126"/>
              <a:gd name="adj2" fmla="val 799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عملکرد </a:t>
            </a:r>
            <a:endParaRPr lang="fa-IR" dirty="0">
              <a:solidFill>
                <a:schemeClr val="tx1"/>
              </a:solidFill>
            </a:endParaRPr>
          </a:p>
        </p:txBody>
      </p:sp>
      <p:sp>
        <p:nvSpPr>
          <p:cNvPr id="5" name="TextBox 4"/>
          <p:cNvSpPr txBox="1"/>
          <p:nvPr/>
        </p:nvSpPr>
        <p:spPr>
          <a:xfrm>
            <a:off x="0" y="1916668"/>
            <a:ext cx="7924800" cy="2308324"/>
          </a:xfrm>
          <a:prstGeom prst="rect">
            <a:avLst/>
          </a:prstGeom>
          <a:noFill/>
        </p:spPr>
        <p:txBody>
          <a:bodyPr wrap="square" rtlCol="1">
            <a:spAutoFit/>
          </a:bodyPr>
          <a:lstStyle/>
          <a:p>
            <a:pPr marL="342900" indent="-342900" algn="r" rtl="1">
              <a:buFont typeface="+mj-lt"/>
              <a:buAutoNum type="arabicPeriod"/>
            </a:pPr>
            <a:r>
              <a:rPr lang="fa-IR" dirty="0" smtClean="0">
                <a:latin typeface="Arial" pitchFamily="34" charset="0"/>
                <a:cs typeface="Arial" pitchFamily="34" charset="0"/>
              </a:rPr>
              <a:t>این برنامه جهت عملکرد بهتر خشک کن بکار می رود</a:t>
            </a:r>
          </a:p>
          <a:p>
            <a:pPr marL="342900" indent="-342900" algn="r" rtl="1">
              <a:buFont typeface="+mj-lt"/>
              <a:buAutoNum type="arabicPeriod"/>
            </a:pPr>
            <a:r>
              <a:rPr lang="fa-IR" dirty="0" smtClean="0">
                <a:latin typeface="Arial" pitchFamily="34" charset="0"/>
                <a:cs typeface="Arial" pitchFamily="34" charset="0"/>
              </a:rPr>
              <a:t>این قسمت جزء برنامه نیست </a:t>
            </a:r>
          </a:p>
          <a:p>
            <a:pPr marL="342900" indent="-342900" algn="r" rtl="1">
              <a:buFont typeface="+mj-lt"/>
              <a:buAutoNum type="arabicPeriod"/>
            </a:pPr>
            <a:r>
              <a:rPr lang="fa-IR" dirty="0" smtClean="0">
                <a:latin typeface="Arial" pitchFamily="34" charset="0"/>
                <a:cs typeface="Arial" pitchFamily="34" charset="0"/>
              </a:rPr>
              <a:t>پس از پایان مرحله خشک کن ، فن برای ازبین بردن رطوبت داخل کابین شروع به کار می کند .</a:t>
            </a:r>
          </a:p>
          <a:p>
            <a:pPr marL="342900" indent="-342900" algn="r" rtl="1">
              <a:buFont typeface="+mj-lt"/>
              <a:buAutoNum type="arabicPeriod"/>
            </a:pPr>
            <a:r>
              <a:rPr lang="fa-IR" dirty="0">
                <a:latin typeface="Arial" pitchFamily="34" charset="0"/>
                <a:cs typeface="Arial" pitchFamily="34" charset="0"/>
              </a:rPr>
              <a:t>در این قسمت با ادقام هوای نمناک و هوای معمولی، رطوبت هوا گرفته می شود .</a:t>
            </a:r>
          </a:p>
          <a:p>
            <a:pPr marL="342900" indent="-342900" algn="r" rtl="1">
              <a:buFont typeface="+mj-lt"/>
              <a:buAutoNum type="arabicPeriod"/>
            </a:pPr>
            <a:r>
              <a:rPr lang="fa-IR" dirty="0" smtClean="0">
                <a:latin typeface="Arial" pitchFamily="34" charset="0"/>
                <a:cs typeface="Arial" pitchFamily="34" charset="0"/>
              </a:rPr>
              <a:t>دراین زمان کد </a:t>
            </a:r>
            <a:r>
              <a:rPr lang="en-US" dirty="0" smtClean="0">
                <a:latin typeface="Arial" pitchFamily="34" charset="0"/>
                <a:cs typeface="Arial" pitchFamily="34" charset="0"/>
              </a:rPr>
              <a:t>cd</a:t>
            </a:r>
            <a:r>
              <a:rPr lang="fa-IR" dirty="0" smtClean="0">
                <a:latin typeface="Arial" pitchFamily="34" charset="0"/>
                <a:cs typeface="Arial" pitchFamily="34" charset="0"/>
              </a:rPr>
              <a:t> درصفحه  نمایان می شود  </a:t>
            </a:r>
          </a:p>
          <a:p>
            <a:pPr marL="342900" indent="-342900" algn="r" rtl="1">
              <a:buFont typeface="+mj-lt"/>
              <a:buAutoNum type="arabicPeriod"/>
            </a:pPr>
            <a:r>
              <a:rPr lang="fa-IR" dirty="0" smtClean="0">
                <a:latin typeface="Arial" pitchFamily="34" charset="0"/>
                <a:cs typeface="Arial" pitchFamily="34" charset="0"/>
              </a:rPr>
              <a:t>درهر زمانی که بخواهید می توانید در راباز کرده و ظروف را در آورید.</a:t>
            </a:r>
          </a:p>
          <a:p>
            <a:pPr marL="342900" indent="-342900" algn="r" rtl="1">
              <a:buFont typeface="+mj-lt"/>
              <a:buAutoNum type="arabicPeriod"/>
            </a:pPr>
            <a:r>
              <a:rPr lang="fa-IR" dirty="0" smtClean="0">
                <a:latin typeface="Arial" pitchFamily="34" charset="0"/>
                <a:cs typeface="Arial" pitchFamily="34" charset="0"/>
              </a:rPr>
              <a:t>زمان </a:t>
            </a:r>
            <a:r>
              <a:rPr lang="en-US" dirty="0" smtClean="0">
                <a:latin typeface="Arial" pitchFamily="34" charset="0"/>
                <a:cs typeface="Arial" pitchFamily="34" charset="0"/>
              </a:rPr>
              <a:t>cool dry </a:t>
            </a:r>
            <a:r>
              <a:rPr lang="fa-IR" dirty="0" smtClean="0">
                <a:latin typeface="Arial" pitchFamily="34" charset="0"/>
                <a:cs typeface="Arial" pitchFamily="34" charset="0"/>
              </a:rPr>
              <a:t> حدودا 2:00 ساعت می باشد . </a:t>
            </a:r>
          </a:p>
          <a:p>
            <a:pPr marL="342900" indent="-342900" algn="r" rtl="1"/>
            <a:endParaRPr lang="fa-IR" dirty="0">
              <a:latin typeface="Arial" pitchFamily="34" charset="0"/>
              <a:cs typeface="Arial" pitchFamily="34" charset="0"/>
            </a:endParaRPr>
          </a:p>
        </p:txBody>
      </p:sp>
      <p:pic>
        <p:nvPicPr>
          <p:cNvPr id="7" name="Picture 18" descr="Hybrid Dry"/>
          <p:cNvPicPr>
            <a:picLocks noChangeAspect="1" noChangeArrowheads="1"/>
          </p:cNvPicPr>
          <p:nvPr/>
        </p:nvPicPr>
        <p:blipFill>
          <a:blip r:embed="rId2" cstate="print">
            <a:extLst>
              <a:ext uri="{28A0092B-C50C-407E-A947-70E740481C1C}">
                <a14:useLocalDpi xmlns:a14="http://schemas.microsoft.com/office/drawing/2010/main" xmlns="" val="0"/>
              </a:ext>
            </a:extLst>
          </a:blip>
          <a:srcRect l="48248"/>
          <a:stretch>
            <a:fillRect/>
          </a:stretch>
        </p:blipFill>
        <p:spPr bwMode="auto">
          <a:xfrm>
            <a:off x="3276600" y="3962400"/>
            <a:ext cx="1339850" cy="2322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7" descr="122-2245_IMG"/>
          <p:cNvPicPr>
            <a:picLocks noChangeAspect="1" noChangeArrowheads="1"/>
          </p:cNvPicPr>
          <p:nvPr/>
        </p:nvPicPr>
        <p:blipFill>
          <a:blip r:embed="rId3" cstate="print">
            <a:extLst>
              <a:ext uri="{28A0092B-C50C-407E-A947-70E740481C1C}">
                <a14:useLocalDpi xmlns:a14="http://schemas.microsoft.com/office/drawing/2010/main" xmlns="" val="0"/>
              </a:ext>
            </a:extLst>
          </a:blip>
          <a:srcRect b="8853"/>
          <a:stretch>
            <a:fillRect/>
          </a:stretch>
        </p:blipFill>
        <p:spPr bwMode="auto">
          <a:xfrm>
            <a:off x="6019800" y="4038600"/>
            <a:ext cx="1667023" cy="2244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4" cstate="print"/>
          <a:srcRect/>
          <a:stretch>
            <a:fillRect/>
          </a:stretch>
        </p:blipFill>
        <p:spPr bwMode="auto">
          <a:xfrm>
            <a:off x="2590800" y="609600"/>
            <a:ext cx="1209675" cy="995302"/>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E7921852-D582-4437-B9EF-28CB145379F9}" type="slidenum">
              <a:rPr lang="fa-IR" smtClean="0"/>
              <a:pPr/>
              <a:t>19</a:t>
            </a:fld>
            <a:endParaRPr lang="fa-IR"/>
          </a:p>
        </p:txBody>
      </p:sp>
      <p:sp>
        <p:nvSpPr>
          <p:cNvPr id="11" name="Rectangle 10"/>
          <p:cNvSpPr/>
          <p:nvPr/>
        </p:nvSpPr>
        <p:spPr>
          <a:xfrm>
            <a:off x="5791200" y="304800"/>
            <a:ext cx="1884748" cy="646331"/>
          </a:xfrm>
          <a:prstGeom prst="rect">
            <a:avLst/>
          </a:prstGeom>
        </p:spPr>
        <p:txBody>
          <a:bodyPr wrap="none">
            <a:spAutoFit/>
          </a:bodyPr>
          <a:lstStyle/>
          <a:p>
            <a:pPr algn="ct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Cool dry</a:t>
            </a:r>
          </a:p>
        </p:txBody>
      </p:sp>
    </p:spTree>
    <p:extLst>
      <p:ext uri="{BB962C8B-B14F-4D97-AF65-F5344CB8AC3E}">
        <p14:creationId xmlns:p14="http://schemas.microsoft.com/office/powerpoint/2010/main" xmlns="" val="1656814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5724525" y="1073150"/>
            <a:ext cx="719138" cy="284163"/>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شستشو</a:t>
            </a:r>
            <a:endParaRPr kumimoji="1" lang="en-US" altLang="ko-KR" sz="1200">
              <a:latin typeface="Arial" pitchFamily="34" charset="0"/>
              <a:ea typeface="굴림" pitchFamily="50" charset="-127"/>
            </a:endParaRPr>
          </a:p>
        </p:txBody>
      </p:sp>
      <p:sp>
        <p:nvSpPr>
          <p:cNvPr id="12297" name="Oval 9"/>
          <p:cNvSpPr>
            <a:spLocks noChangeArrowheads="1"/>
          </p:cNvSpPr>
          <p:nvPr/>
        </p:nvSpPr>
        <p:spPr bwMode="auto">
          <a:xfrm>
            <a:off x="5594350" y="1916113"/>
            <a:ext cx="908050" cy="334962"/>
          </a:xfrm>
          <a:prstGeom prst="ellipse">
            <a:avLst/>
          </a:prstGeom>
          <a:solidFill>
            <a:srgbClr val="99CCFF"/>
          </a:solidFill>
          <a:ln w="9525">
            <a:solidFill>
              <a:schemeClr val="accent2"/>
            </a:solidFill>
            <a:round/>
            <a:headEnd/>
            <a:tailEnd/>
          </a:ln>
          <a:effectLst/>
        </p:spPr>
        <p:txBody>
          <a:bodyPr wrap="none" anchor="ctr"/>
          <a:lstStyle/>
          <a:p>
            <a:pPr algn="ctr" rtl="0" latinLnBrk="1"/>
            <a:r>
              <a:rPr kumimoji="1" lang="fa-IR" altLang="ko-KR" sz="1200">
                <a:latin typeface="Arial" pitchFamily="34" charset="0"/>
                <a:ea typeface="굴림" pitchFamily="50" charset="-127"/>
              </a:rPr>
              <a:t>گرم شدن</a:t>
            </a:r>
            <a:endParaRPr kumimoji="1" lang="en-US" altLang="ko-KR" sz="1200">
              <a:latin typeface="Arial" pitchFamily="34" charset="0"/>
              <a:ea typeface="굴림" pitchFamily="50" charset="-127"/>
            </a:endParaRPr>
          </a:p>
        </p:txBody>
      </p:sp>
      <p:sp>
        <p:nvSpPr>
          <p:cNvPr id="12298" name="Oval 10"/>
          <p:cNvSpPr>
            <a:spLocks noChangeArrowheads="1"/>
          </p:cNvSpPr>
          <p:nvPr/>
        </p:nvSpPr>
        <p:spPr bwMode="auto">
          <a:xfrm>
            <a:off x="5594350" y="2327275"/>
            <a:ext cx="908050" cy="525463"/>
          </a:xfrm>
          <a:prstGeom prst="ellipse">
            <a:avLst/>
          </a:prstGeom>
          <a:solidFill>
            <a:srgbClr val="99CCFF"/>
          </a:solidFill>
          <a:ln w="9525">
            <a:solidFill>
              <a:schemeClr val="accent2"/>
            </a:solidFill>
            <a:round/>
            <a:headEnd/>
            <a:tailEnd/>
          </a:ln>
          <a:effectLst/>
        </p:spPr>
        <p:txBody>
          <a:bodyPr wrap="none" anchor="ctr"/>
          <a:lstStyle/>
          <a:p>
            <a:pPr algn="ctr" rtl="0" latinLnBrk="1"/>
            <a:r>
              <a:rPr kumimoji="1" lang="fa-IR" altLang="ko-KR" sz="1200">
                <a:solidFill>
                  <a:srgbClr val="333333"/>
                </a:solidFill>
                <a:latin typeface="Arial" pitchFamily="34" charset="0"/>
                <a:ea typeface="굴림" pitchFamily="50" charset="-127"/>
              </a:rPr>
              <a:t>افزایش پودر</a:t>
            </a:r>
          </a:p>
          <a:p>
            <a:pPr algn="ctr" rtl="0" latinLnBrk="1"/>
            <a:r>
              <a:rPr kumimoji="1" lang="fa-IR" altLang="ko-KR" sz="1200">
                <a:solidFill>
                  <a:srgbClr val="333333"/>
                </a:solidFill>
                <a:latin typeface="Arial" pitchFamily="34" charset="0"/>
                <a:ea typeface="굴림" pitchFamily="50" charset="-127"/>
              </a:rPr>
              <a:t>ظرف شوئی</a:t>
            </a:r>
            <a:endParaRPr kumimoji="1" lang="en-US" altLang="ko-KR" sz="1200">
              <a:solidFill>
                <a:srgbClr val="333333"/>
              </a:solidFill>
              <a:latin typeface="Arial" pitchFamily="34" charset="0"/>
              <a:ea typeface="굴림" pitchFamily="50" charset="-127"/>
            </a:endParaRPr>
          </a:p>
        </p:txBody>
      </p:sp>
      <p:sp>
        <p:nvSpPr>
          <p:cNvPr id="12301" name="Oval 13"/>
          <p:cNvSpPr>
            <a:spLocks noChangeArrowheads="1"/>
          </p:cNvSpPr>
          <p:nvPr/>
        </p:nvSpPr>
        <p:spPr bwMode="auto">
          <a:xfrm>
            <a:off x="5594350" y="4484688"/>
            <a:ext cx="908050" cy="457200"/>
          </a:xfrm>
          <a:prstGeom prst="ellipse">
            <a:avLst/>
          </a:prstGeom>
          <a:solidFill>
            <a:srgbClr val="99CCFF"/>
          </a:solidFill>
          <a:ln w="9525">
            <a:solidFill>
              <a:schemeClr val="accent2"/>
            </a:solidFill>
            <a:round/>
            <a:headEnd/>
            <a:tailEnd/>
          </a:ln>
          <a:effectLst/>
        </p:spPr>
        <p:txBody>
          <a:bodyPr wrap="none" anchor="ctr"/>
          <a:lstStyle/>
          <a:p>
            <a:pPr algn="ctr" rtl="0" latinLnBrk="1"/>
            <a:r>
              <a:rPr kumimoji="1" lang="fa-IR" altLang="ko-KR" sz="1200">
                <a:latin typeface="Arial" pitchFamily="34" charset="0"/>
                <a:ea typeface="굴림" pitchFamily="50" charset="-127"/>
              </a:rPr>
              <a:t>افزودن مایع</a:t>
            </a:r>
          </a:p>
          <a:p>
            <a:pPr algn="ctr" rtl="0" latinLnBrk="1"/>
            <a:r>
              <a:rPr kumimoji="1" lang="fa-IR" altLang="ko-KR" sz="1200">
                <a:latin typeface="Arial" pitchFamily="34" charset="0"/>
                <a:ea typeface="굴림" pitchFamily="50" charset="-127"/>
              </a:rPr>
              <a:t>جلاء دهنده*</a:t>
            </a:r>
            <a:endParaRPr kumimoji="1" lang="en-US" altLang="ko-KR" sz="1200">
              <a:latin typeface="Arial" pitchFamily="34" charset="0"/>
              <a:ea typeface="굴림" pitchFamily="50" charset="-127"/>
            </a:endParaRPr>
          </a:p>
        </p:txBody>
      </p:sp>
      <p:sp>
        <p:nvSpPr>
          <p:cNvPr id="12303" name="Text Box 15"/>
          <p:cNvSpPr txBox="1">
            <a:spLocks noChangeArrowheads="1"/>
          </p:cNvSpPr>
          <p:nvPr/>
        </p:nvSpPr>
        <p:spPr bwMode="auto">
          <a:xfrm>
            <a:off x="5883275" y="5400675"/>
            <a:ext cx="836613" cy="284163"/>
          </a:xfrm>
          <a:prstGeom prst="rect">
            <a:avLst/>
          </a:prstGeom>
          <a:solidFill>
            <a:schemeClr val="accent1"/>
          </a:solidFill>
          <a:ln w="9525">
            <a:solidFill>
              <a:schemeClr val="hlink"/>
            </a:solidFill>
            <a:miter lim="800000"/>
            <a:headEnd/>
            <a:tailEnd/>
          </a:ln>
          <a:effectLst/>
        </p:spPr>
        <p:txBody>
          <a:bodyPr wrap="none">
            <a:spAutoFit/>
          </a:bodyPr>
          <a:lstStyle/>
          <a:p>
            <a:pPr algn="l" rtl="0" latinLnBrk="1"/>
            <a:r>
              <a:rPr kumimoji="1" lang="en-US" altLang="ko-KR" sz="1200">
                <a:latin typeface="Arial" pitchFamily="34" charset="0"/>
                <a:ea typeface="굴림" pitchFamily="50" charset="-127"/>
              </a:rPr>
              <a:t>Power off</a:t>
            </a:r>
          </a:p>
        </p:txBody>
      </p:sp>
      <p:sp>
        <p:nvSpPr>
          <p:cNvPr id="12305" name="Line 17"/>
          <p:cNvSpPr>
            <a:spLocks noChangeShapeType="1"/>
          </p:cNvSpPr>
          <p:nvPr/>
        </p:nvSpPr>
        <p:spPr bwMode="auto">
          <a:xfrm>
            <a:off x="4203700" y="1219200"/>
            <a:ext cx="1403350" cy="0"/>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06" name="Line 18"/>
          <p:cNvSpPr>
            <a:spLocks noChangeShapeType="1"/>
          </p:cNvSpPr>
          <p:nvPr/>
        </p:nvSpPr>
        <p:spPr bwMode="auto">
          <a:xfrm>
            <a:off x="6515100" y="1219200"/>
            <a:ext cx="1403350" cy="0"/>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09" name="Line 21"/>
          <p:cNvSpPr>
            <a:spLocks noChangeShapeType="1"/>
          </p:cNvSpPr>
          <p:nvPr/>
        </p:nvSpPr>
        <p:spPr bwMode="auto">
          <a:xfrm>
            <a:off x="6515100" y="2297113"/>
            <a:ext cx="1403350" cy="0"/>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11" name="Line 23"/>
          <p:cNvSpPr>
            <a:spLocks noChangeShapeType="1"/>
          </p:cNvSpPr>
          <p:nvPr/>
        </p:nvSpPr>
        <p:spPr bwMode="auto">
          <a:xfrm>
            <a:off x="4427538" y="3306763"/>
            <a:ext cx="1179512" cy="1587"/>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14" name="Line 26"/>
          <p:cNvSpPr>
            <a:spLocks noChangeShapeType="1"/>
          </p:cNvSpPr>
          <p:nvPr/>
        </p:nvSpPr>
        <p:spPr bwMode="auto">
          <a:xfrm>
            <a:off x="6515100" y="4445000"/>
            <a:ext cx="1403350" cy="0"/>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17" name="Text Box 29"/>
          <p:cNvSpPr txBox="1">
            <a:spLocks noChangeArrowheads="1"/>
          </p:cNvSpPr>
          <p:nvPr/>
        </p:nvSpPr>
        <p:spPr bwMode="auto">
          <a:xfrm>
            <a:off x="1517650" y="1404938"/>
            <a:ext cx="674688"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پمپ تخلیه</a:t>
            </a:r>
            <a:endParaRPr kumimoji="1" lang="en-US" altLang="ko-KR" sz="1200">
              <a:latin typeface="Arial" pitchFamily="34" charset="0"/>
              <a:ea typeface="굴림" pitchFamily="50" charset="-127"/>
            </a:endParaRPr>
          </a:p>
        </p:txBody>
      </p:sp>
      <p:sp>
        <p:nvSpPr>
          <p:cNvPr id="12318" name="Text Box 30"/>
          <p:cNvSpPr txBox="1">
            <a:spLocks noChangeArrowheads="1"/>
          </p:cNvSpPr>
          <p:nvPr/>
        </p:nvSpPr>
        <p:spPr bwMode="auto">
          <a:xfrm>
            <a:off x="3479800" y="1404938"/>
            <a:ext cx="660400"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شیر برقی</a:t>
            </a:r>
            <a:endParaRPr kumimoji="1" lang="en-US" altLang="ko-KR" sz="1200">
              <a:latin typeface="Arial" pitchFamily="34" charset="0"/>
              <a:ea typeface="굴림" pitchFamily="50" charset="-127"/>
            </a:endParaRPr>
          </a:p>
        </p:txBody>
      </p:sp>
      <p:sp>
        <p:nvSpPr>
          <p:cNvPr id="12319" name="Text Box 31"/>
          <p:cNvSpPr txBox="1">
            <a:spLocks noChangeArrowheads="1"/>
          </p:cNvSpPr>
          <p:nvPr/>
        </p:nvSpPr>
        <p:spPr bwMode="auto">
          <a:xfrm>
            <a:off x="5667375" y="1404938"/>
            <a:ext cx="776288"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پمپ شستشو</a:t>
            </a:r>
            <a:endParaRPr kumimoji="1" lang="en-US" altLang="ko-KR" sz="1200">
              <a:latin typeface="Arial" pitchFamily="34" charset="0"/>
              <a:ea typeface="굴림" pitchFamily="50" charset="-127"/>
            </a:endParaRPr>
          </a:p>
        </p:txBody>
      </p:sp>
      <p:sp>
        <p:nvSpPr>
          <p:cNvPr id="12324" name="Text Box 36"/>
          <p:cNvSpPr txBox="1">
            <a:spLocks noChangeArrowheads="1"/>
          </p:cNvSpPr>
          <p:nvPr/>
        </p:nvSpPr>
        <p:spPr bwMode="auto">
          <a:xfrm>
            <a:off x="6497638" y="1928813"/>
            <a:ext cx="711200"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المنت هیتر</a:t>
            </a:r>
            <a:endParaRPr kumimoji="1" lang="en-US" altLang="ko-KR" sz="1200">
              <a:latin typeface="Arial" pitchFamily="34" charset="0"/>
              <a:ea typeface="굴림" pitchFamily="50" charset="-127"/>
            </a:endParaRPr>
          </a:p>
        </p:txBody>
      </p:sp>
      <p:sp>
        <p:nvSpPr>
          <p:cNvPr id="12325" name="Text Box 37"/>
          <p:cNvSpPr txBox="1">
            <a:spLocks noChangeArrowheads="1"/>
          </p:cNvSpPr>
          <p:nvPr/>
        </p:nvSpPr>
        <p:spPr bwMode="auto">
          <a:xfrm>
            <a:off x="6497638" y="2370138"/>
            <a:ext cx="623887"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جاپودری</a:t>
            </a:r>
            <a:endParaRPr kumimoji="1" lang="en-US" altLang="ko-KR" sz="1200">
              <a:latin typeface="Arial" pitchFamily="34" charset="0"/>
              <a:ea typeface="굴림" pitchFamily="50" charset="-127"/>
            </a:endParaRPr>
          </a:p>
        </p:txBody>
      </p:sp>
      <p:sp>
        <p:nvSpPr>
          <p:cNvPr id="12334" name="Text Box 46"/>
          <p:cNvSpPr txBox="1">
            <a:spLocks noChangeArrowheads="1"/>
          </p:cNvSpPr>
          <p:nvPr/>
        </p:nvSpPr>
        <p:spPr bwMode="auto">
          <a:xfrm>
            <a:off x="1476375" y="5691188"/>
            <a:ext cx="796925"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فن دمنده هوا</a:t>
            </a:r>
            <a:endParaRPr kumimoji="1" lang="en-US" altLang="ko-KR" sz="1200">
              <a:latin typeface="Arial" pitchFamily="34" charset="0"/>
              <a:ea typeface="굴림" pitchFamily="50" charset="-127"/>
            </a:endParaRPr>
          </a:p>
        </p:txBody>
      </p:sp>
      <p:sp>
        <p:nvSpPr>
          <p:cNvPr id="12336" name="Rectangle 48"/>
          <p:cNvSpPr>
            <a:spLocks noChangeArrowheads="1"/>
          </p:cNvSpPr>
          <p:nvPr/>
        </p:nvSpPr>
        <p:spPr bwMode="auto">
          <a:xfrm>
            <a:off x="57150" y="1069975"/>
            <a:ext cx="1238250" cy="533400"/>
          </a:xfrm>
          <a:prstGeom prst="rect">
            <a:avLst/>
          </a:prstGeom>
          <a:gradFill rotWithShape="0">
            <a:gsLst>
              <a:gs pos="0">
                <a:srgbClr val="FFCC00"/>
              </a:gs>
              <a:gs pos="100000">
                <a:srgbClr val="FFCC00">
                  <a:gamma/>
                  <a:tint val="12157"/>
                  <a:invGamma/>
                </a:srgbClr>
              </a:gs>
            </a:gsLst>
            <a:lin ang="0" scaled="1"/>
          </a:gradFill>
          <a:ln w="9525">
            <a:noFill/>
            <a:miter lim="800000"/>
            <a:headEnd/>
            <a:tailEnd/>
          </a:ln>
          <a:effectLst/>
        </p:spPr>
        <p:txBody>
          <a:bodyPr wrap="none" anchor="ctr"/>
          <a:lstStyle/>
          <a:p>
            <a:pPr algn="l" rtl="0" latinLnBrk="1"/>
            <a:r>
              <a:rPr kumimoji="1" lang="en-US" altLang="ko-KR" sz="1200" b="1">
                <a:latin typeface="Arial" pitchFamily="34" charset="0"/>
                <a:ea typeface="굴림" pitchFamily="50" charset="-127"/>
              </a:rPr>
              <a:t>Pre-wash</a:t>
            </a:r>
          </a:p>
        </p:txBody>
      </p:sp>
      <p:sp>
        <p:nvSpPr>
          <p:cNvPr id="12337" name="Rectangle 49"/>
          <p:cNvSpPr>
            <a:spLocks noChangeArrowheads="1"/>
          </p:cNvSpPr>
          <p:nvPr/>
        </p:nvSpPr>
        <p:spPr bwMode="auto">
          <a:xfrm>
            <a:off x="57150" y="2189163"/>
            <a:ext cx="1238250" cy="533400"/>
          </a:xfrm>
          <a:prstGeom prst="rect">
            <a:avLst/>
          </a:prstGeom>
          <a:gradFill rotWithShape="0">
            <a:gsLst>
              <a:gs pos="0">
                <a:srgbClr val="FFCC00"/>
              </a:gs>
              <a:gs pos="100000">
                <a:srgbClr val="FFCC00">
                  <a:gamma/>
                  <a:tint val="12157"/>
                  <a:invGamma/>
                </a:srgbClr>
              </a:gs>
            </a:gsLst>
            <a:lin ang="0" scaled="1"/>
          </a:gradFill>
          <a:ln w="9525">
            <a:noFill/>
            <a:miter lim="800000"/>
            <a:headEnd/>
            <a:tailEnd/>
          </a:ln>
          <a:effectLst/>
        </p:spPr>
        <p:txBody>
          <a:bodyPr wrap="none" anchor="ctr"/>
          <a:lstStyle/>
          <a:p>
            <a:pPr algn="l" rtl="0" latinLnBrk="1"/>
            <a:r>
              <a:rPr kumimoji="1" lang="en-US" altLang="ko-KR" sz="1200" b="1">
                <a:latin typeface="Arial" pitchFamily="34" charset="0"/>
                <a:ea typeface="굴림" pitchFamily="50" charset="-127"/>
              </a:rPr>
              <a:t>Main wash</a:t>
            </a:r>
          </a:p>
        </p:txBody>
      </p:sp>
      <p:sp>
        <p:nvSpPr>
          <p:cNvPr id="12338" name="Rectangle 50"/>
          <p:cNvSpPr>
            <a:spLocks noChangeArrowheads="1"/>
          </p:cNvSpPr>
          <p:nvPr/>
        </p:nvSpPr>
        <p:spPr bwMode="auto">
          <a:xfrm>
            <a:off x="57150" y="3168650"/>
            <a:ext cx="1238250" cy="533400"/>
          </a:xfrm>
          <a:prstGeom prst="rect">
            <a:avLst/>
          </a:prstGeom>
          <a:gradFill rotWithShape="0">
            <a:gsLst>
              <a:gs pos="0">
                <a:srgbClr val="FFCC00"/>
              </a:gs>
              <a:gs pos="100000">
                <a:srgbClr val="FFCC00">
                  <a:gamma/>
                  <a:tint val="12157"/>
                  <a:invGamma/>
                </a:srgbClr>
              </a:gs>
            </a:gsLst>
            <a:lin ang="0" scaled="1"/>
          </a:gradFill>
          <a:ln w="9525">
            <a:noFill/>
            <a:miter lim="800000"/>
            <a:headEnd/>
            <a:tailEnd/>
          </a:ln>
          <a:effectLst/>
        </p:spPr>
        <p:txBody>
          <a:bodyPr wrap="none" anchor="ctr"/>
          <a:lstStyle/>
          <a:p>
            <a:pPr algn="l" rtl="0" latinLnBrk="1"/>
            <a:r>
              <a:rPr kumimoji="1" lang="en-US" altLang="ko-KR" sz="1200" b="1">
                <a:latin typeface="Arial" pitchFamily="34" charset="0"/>
                <a:ea typeface="굴림" pitchFamily="50" charset="-127"/>
              </a:rPr>
              <a:t>Rinse</a:t>
            </a:r>
          </a:p>
          <a:p>
            <a:pPr algn="l" rtl="0" latinLnBrk="1"/>
            <a:r>
              <a:rPr kumimoji="1" lang="en-US" altLang="ko-KR" sz="1200" b="1">
                <a:latin typeface="Arial" pitchFamily="34" charset="0"/>
                <a:ea typeface="굴림" pitchFamily="50" charset="-127"/>
              </a:rPr>
              <a:t>(Cold water)</a:t>
            </a:r>
          </a:p>
        </p:txBody>
      </p:sp>
      <p:sp>
        <p:nvSpPr>
          <p:cNvPr id="12339" name="Rectangle 51"/>
          <p:cNvSpPr>
            <a:spLocks noChangeArrowheads="1"/>
          </p:cNvSpPr>
          <p:nvPr/>
        </p:nvSpPr>
        <p:spPr bwMode="auto">
          <a:xfrm>
            <a:off x="57150" y="4303713"/>
            <a:ext cx="1238250" cy="533400"/>
          </a:xfrm>
          <a:prstGeom prst="rect">
            <a:avLst/>
          </a:prstGeom>
          <a:gradFill rotWithShape="0">
            <a:gsLst>
              <a:gs pos="0">
                <a:srgbClr val="FFCC00"/>
              </a:gs>
              <a:gs pos="100000">
                <a:srgbClr val="FFCC00">
                  <a:gamma/>
                  <a:tint val="12157"/>
                  <a:invGamma/>
                </a:srgbClr>
              </a:gs>
            </a:gsLst>
            <a:lin ang="0" scaled="1"/>
          </a:gradFill>
          <a:ln w="9525">
            <a:noFill/>
            <a:miter lim="800000"/>
            <a:headEnd/>
            <a:tailEnd/>
          </a:ln>
          <a:effectLst/>
        </p:spPr>
        <p:txBody>
          <a:bodyPr wrap="none" anchor="ctr"/>
          <a:lstStyle/>
          <a:p>
            <a:pPr algn="l" rtl="0" latinLnBrk="1"/>
            <a:r>
              <a:rPr kumimoji="1" lang="en-US" altLang="ko-KR" sz="1200" b="1">
                <a:latin typeface="Arial" pitchFamily="34" charset="0"/>
                <a:ea typeface="굴림" pitchFamily="50" charset="-127"/>
              </a:rPr>
              <a:t>Rinse</a:t>
            </a:r>
          </a:p>
          <a:p>
            <a:pPr algn="l" rtl="0" latinLnBrk="1"/>
            <a:r>
              <a:rPr kumimoji="1" lang="en-US" altLang="ko-KR" sz="1200" b="1">
                <a:latin typeface="Arial" pitchFamily="34" charset="0"/>
                <a:ea typeface="굴림" pitchFamily="50" charset="-127"/>
              </a:rPr>
              <a:t>(Hot water)</a:t>
            </a:r>
          </a:p>
        </p:txBody>
      </p:sp>
      <p:sp>
        <p:nvSpPr>
          <p:cNvPr id="12340" name="Rectangle 52"/>
          <p:cNvSpPr>
            <a:spLocks noChangeArrowheads="1"/>
          </p:cNvSpPr>
          <p:nvPr/>
        </p:nvSpPr>
        <p:spPr bwMode="auto">
          <a:xfrm>
            <a:off x="57150" y="5380038"/>
            <a:ext cx="1238250" cy="533400"/>
          </a:xfrm>
          <a:prstGeom prst="rect">
            <a:avLst/>
          </a:prstGeom>
          <a:gradFill rotWithShape="0">
            <a:gsLst>
              <a:gs pos="0">
                <a:srgbClr val="FFCC00"/>
              </a:gs>
              <a:gs pos="100000">
                <a:srgbClr val="FFCC00">
                  <a:gamma/>
                  <a:tint val="12157"/>
                  <a:invGamma/>
                </a:srgbClr>
              </a:gs>
            </a:gsLst>
            <a:lin ang="0" scaled="1"/>
          </a:gradFill>
          <a:ln w="9525">
            <a:noFill/>
            <a:miter lim="800000"/>
            <a:headEnd/>
            <a:tailEnd/>
          </a:ln>
          <a:effectLst/>
        </p:spPr>
        <p:txBody>
          <a:bodyPr wrap="none" anchor="ctr"/>
          <a:lstStyle/>
          <a:p>
            <a:pPr algn="l" rtl="0" latinLnBrk="1"/>
            <a:r>
              <a:rPr kumimoji="1" lang="en-US" altLang="ko-KR" sz="1200" b="1">
                <a:latin typeface="Arial" pitchFamily="34" charset="0"/>
                <a:ea typeface="굴림" pitchFamily="50" charset="-127"/>
              </a:rPr>
              <a:t>Dry</a:t>
            </a:r>
          </a:p>
        </p:txBody>
      </p:sp>
      <p:sp>
        <p:nvSpPr>
          <p:cNvPr id="12341" name="Text Box 53"/>
          <p:cNvSpPr txBox="1">
            <a:spLocks noChangeArrowheads="1"/>
          </p:cNvSpPr>
          <p:nvPr/>
        </p:nvSpPr>
        <p:spPr bwMode="auto">
          <a:xfrm>
            <a:off x="1403350" y="1073150"/>
            <a:ext cx="984250" cy="284163"/>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تخلیه آب موجود</a:t>
            </a:r>
            <a:endParaRPr kumimoji="1" lang="en-US" altLang="ko-KR" sz="1200">
              <a:latin typeface="Arial" pitchFamily="34" charset="0"/>
              <a:ea typeface="굴림" pitchFamily="50" charset="-127"/>
            </a:endParaRPr>
          </a:p>
        </p:txBody>
      </p:sp>
      <p:sp>
        <p:nvSpPr>
          <p:cNvPr id="12342" name="Text Box 54"/>
          <p:cNvSpPr txBox="1">
            <a:spLocks noChangeArrowheads="1"/>
          </p:cNvSpPr>
          <p:nvPr/>
        </p:nvSpPr>
        <p:spPr bwMode="auto">
          <a:xfrm>
            <a:off x="3498850" y="1057275"/>
            <a:ext cx="631825" cy="284163"/>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ورود آب</a:t>
            </a:r>
            <a:endParaRPr kumimoji="1" lang="en-US" altLang="ko-KR" sz="1200">
              <a:latin typeface="Arial" pitchFamily="34" charset="0"/>
              <a:ea typeface="굴림" pitchFamily="50" charset="-127"/>
            </a:endParaRPr>
          </a:p>
        </p:txBody>
      </p:sp>
      <p:sp>
        <p:nvSpPr>
          <p:cNvPr id="12349" name="Text Box 61"/>
          <p:cNvSpPr txBox="1">
            <a:spLocks noChangeArrowheads="1"/>
          </p:cNvSpPr>
          <p:nvPr/>
        </p:nvSpPr>
        <p:spPr bwMode="auto">
          <a:xfrm>
            <a:off x="1479550" y="5375275"/>
            <a:ext cx="860425" cy="284163"/>
          </a:xfrm>
          <a:prstGeom prst="rect">
            <a:avLst/>
          </a:prstGeom>
          <a:solidFill>
            <a:srgbClr val="FFFFCC"/>
          </a:solidFill>
          <a:ln w="9525">
            <a:solidFill>
              <a:schemeClr val="hlink"/>
            </a:solidFill>
            <a:miter lim="800000"/>
            <a:headEnd/>
            <a:tailEnd/>
          </a:ln>
          <a:effectLst/>
        </p:spPr>
        <p:txBody>
          <a:bodyPr>
            <a:spAutoFit/>
          </a:bodyPr>
          <a:lstStyle/>
          <a:p>
            <a:pPr algn="l" rtl="0" latinLnBrk="1"/>
            <a:r>
              <a:rPr kumimoji="1" lang="fa-IR" altLang="ko-KR" sz="1200">
                <a:latin typeface="Arial" pitchFamily="34" charset="0"/>
                <a:ea typeface="굴림" pitchFamily="50" charset="-127"/>
              </a:rPr>
              <a:t>خشک کردن</a:t>
            </a:r>
            <a:endParaRPr kumimoji="1" lang="en-US" altLang="ko-KR" sz="1200">
              <a:latin typeface="Arial" pitchFamily="34" charset="0"/>
              <a:ea typeface="굴림" pitchFamily="50" charset="-127"/>
            </a:endParaRPr>
          </a:p>
        </p:txBody>
      </p:sp>
      <p:sp>
        <p:nvSpPr>
          <p:cNvPr id="12351" name="Text Box 63"/>
          <p:cNvSpPr txBox="1">
            <a:spLocks noChangeArrowheads="1"/>
          </p:cNvSpPr>
          <p:nvPr/>
        </p:nvSpPr>
        <p:spPr bwMode="auto">
          <a:xfrm>
            <a:off x="8094663" y="1384300"/>
            <a:ext cx="674687" cy="274638"/>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پمپ تخلیه</a:t>
            </a:r>
            <a:endParaRPr kumimoji="1" lang="en-US" altLang="ko-KR" sz="1200">
              <a:latin typeface="Arial" pitchFamily="34" charset="0"/>
              <a:ea typeface="굴림" pitchFamily="50" charset="-127"/>
            </a:endParaRPr>
          </a:p>
        </p:txBody>
      </p:sp>
      <p:sp>
        <p:nvSpPr>
          <p:cNvPr id="12352" name="Text Box 64"/>
          <p:cNvSpPr txBox="1">
            <a:spLocks noChangeArrowheads="1"/>
          </p:cNvSpPr>
          <p:nvPr/>
        </p:nvSpPr>
        <p:spPr bwMode="auto">
          <a:xfrm>
            <a:off x="7980363" y="1052513"/>
            <a:ext cx="984250" cy="284162"/>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تخلیه آب موجود</a:t>
            </a:r>
            <a:endParaRPr kumimoji="1" lang="en-US" altLang="ko-KR" sz="1200">
              <a:latin typeface="Arial" pitchFamily="34" charset="0"/>
              <a:ea typeface="굴림" pitchFamily="50" charset="-127"/>
            </a:endParaRPr>
          </a:p>
        </p:txBody>
      </p:sp>
      <p:sp>
        <p:nvSpPr>
          <p:cNvPr id="12353" name="Line 65"/>
          <p:cNvSpPr>
            <a:spLocks noChangeShapeType="1"/>
          </p:cNvSpPr>
          <p:nvPr/>
        </p:nvSpPr>
        <p:spPr bwMode="auto">
          <a:xfrm>
            <a:off x="2484438" y="1196975"/>
            <a:ext cx="935037" cy="0"/>
          </a:xfrm>
          <a:prstGeom prst="line">
            <a:avLst/>
          </a:prstGeom>
          <a:noFill/>
          <a:ln w="9525">
            <a:solidFill>
              <a:schemeClr val="tx1"/>
            </a:solidFill>
            <a:round/>
            <a:headEnd/>
            <a:tailEnd type="triangle" w="med" len="med"/>
          </a:ln>
          <a:effectLst/>
        </p:spPr>
        <p:txBody>
          <a:bodyPr/>
          <a:lstStyle/>
          <a:p>
            <a:endParaRPr lang="en-US" sz="1200"/>
          </a:p>
        </p:txBody>
      </p:sp>
      <p:sp>
        <p:nvSpPr>
          <p:cNvPr id="12354" name="Line 66"/>
          <p:cNvSpPr>
            <a:spLocks noChangeShapeType="1"/>
          </p:cNvSpPr>
          <p:nvPr/>
        </p:nvSpPr>
        <p:spPr bwMode="auto">
          <a:xfrm>
            <a:off x="2411413" y="2320925"/>
            <a:ext cx="1008062" cy="0"/>
          </a:xfrm>
          <a:prstGeom prst="line">
            <a:avLst/>
          </a:prstGeom>
          <a:noFill/>
          <a:ln w="9525">
            <a:solidFill>
              <a:schemeClr val="tx1"/>
            </a:solidFill>
            <a:round/>
            <a:headEnd/>
            <a:tailEnd type="triangle" w="med" len="med"/>
          </a:ln>
          <a:effectLst/>
        </p:spPr>
        <p:txBody>
          <a:bodyPr/>
          <a:lstStyle/>
          <a:p>
            <a:endParaRPr lang="en-US" sz="1200"/>
          </a:p>
        </p:txBody>
      </p:sp>
      <p:sp>
        <p:nvSpPr>
          <p:cNvPr id="12355" name="Line 67"/>
          <p:cNvSpPr>
            <a:spLocks noChangeShapeType="1"/>
          </p:cNvSpPr>
          <p:nvPr/>
        </p:nvSpPr>
        <p:spPr bwMode="auto">
          <a:xfrm>
            <a:off x="2411413" y="3306763"/>
            <a:ext cx="1006475" cy="0"/>
          </a:xfrm>
          <a:prstGeom prst="line">
            <a:avLst/>
          </a:prstGeom>
          <a:noFill/>
          <a:ln w="9525">
            <a:solidFill>
              <a:schemeClr val="tx1"/>
            </a:solidFill>
            <a:round/>
            <a:headEnd/>
            <a:tailEnd type="triangle" w="med" len="med"/>
          </a:ln>
          <a:effectLst/>
        </p:spPr>
        <p:txBody>
          <a:bodyPr/>
          <a:lstStyle/>
          <a:p>
            <a:endParaRPr lang="en-US" sz="1200"/>
          </a:p>
        </p:txBody>
      </p:sp>
      <p:sp>
        <p:nvSpPr>
          <p:cNvPr id="12356" name="Line 68"/>
          <p:cNvSpPr>
            <a:spLocks noChangeShapeType="1"/>
          </p:cNvSpPr>
          <p:nvPr/>
        </p:nvSpPr>
        <p:spPr bwMode="auto">
          <a:xfrm>
            <a:off x="2339975" y="4457700"/>
            <a:ext cx="1152525" cy="0"/>
          </a:xfrm>
          <a:prstGeom prst="line">
            <a:avLst/>
          </a:prstGeom>
          <a:noFill/>
          <a:ln w="9525">
            <a:solidFill>
              <a:schemeClr val="tx1"/>
            </a:solidFill>
            <a:round/>
            <a:headEnd/>
            <a:tailEnd type="triangle" w="med" len="med"/>
          </a:ln>
          <a:effectLst/>
        </p:spPr>
        <p:txBody>
          <a:bodyPr/>
          <a:lstStyle/>
          <a:p>
            <a:endParaRPr lang="en-US" sz="1200"/>
          </a:p>
        </p:txBody>
      </p:sp>
      <p:sp>
        <p:nvSpPr>
          <p:cNvPr id="12357" name="Line 69"/>
          <p:cNvSpPr>
            <a:spLocks noChangeShapeType="1"/>
          </p:cNvSpPr>
          <p:nvPr/>
        </p:nvSpPr>
        <p:spPr bwMode="auto">
          <a:xfrm>
            <a:off x="2484438" y="5548313"/>
            <a:ext cx="935037" cy="0"/>
          </a:xfrm>
          <a:prstGeom prst="line">
            <a:avLst/>
          </a:prstGeom>
          <a:noFill/>
          <a:ln w="9525">
            <a:solidFill>
              <a:schemeClr val="tx1"/>
            </a:solidFill>
            <a:round/>
            <a:headEnd/>
            <a:tailEnd type="triangle" w="med" len="med"/>
          </a:ln>
          <a:effectLst/>
        </p:spPr>
        <p:txBody>
          <a:bodyPr/>
          <a:lstStyle/>
          <a:p>
            <a:endParaRPr lang="en-US" sz="1200"/>
          </a:p>
        </p:txBody>
      </p:sp>
      <p:sp>
        <p:nvSpPr>
          <p:cNvPr id="12358" name="Text Box 70"/>
          <p:cNvSpPr txBox="1">
            <a:spLocks noChangeArrowheads="1"/>
          </p:cNvSpPr>
          <p:nvPr/>
        </p:nvSpPr>
        <p:spPr bwMode="auto">
          <a:xfrm>
            <a:off x="8094663" y="2478088"/>
            <a:ext cx="674687"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پمپ تخلیه</a:t>
            </a:r>
            <a:endParaRPr kumimoji="1" lang="en-US" altLang="ko-KR" sz="1200">
              <a:latin typeface="Arial" pitchFamily="34" charset="0"/>
              <a:ea typeface="굴림" pitchFamily="50" charset="-127"/>
            </a:endParaRPr>
          </a:p>
        </p:txBody>
      </p:sp>
      <p:sp>
        <p:nvSpPr>
          <p:cNvPr id="12359" name="Text Box 71"/>
          <p:cNvSpPr txBox="1">
            <a:spLocks noChangeArrowheads="1"/>
          </p:cNvSpPr>
          <p:nvPr/>
        </p:nvSpPr>
        <p:spPr bwMode="auto">
          <a:xfrm>
            <a:off x="7980363" y="2146300"/>
            <a:ext cx="984250" cy="284163"/>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تخلیه آب موجود</a:t>
            </a:r>
            <a:endParaRPr kumimoji="1" lang="en-US" altLang="ko-KR" sz="1200">
              <a:latin typeface="Arial" pitchFamily="34" charset="0"/>
              <a:ea typeface="굴림" pitchFamily="50" charset="-127"/>
            </a:endParaRPr>
          </a:p>
        </p:txBody>
      </p:sp>
      <p:sp>
        <p:nvSpPr>
          <p:cNvPr id="12360" name="Text Box 72"/>
          <p:cNvSpPr txBox="1">
            <a:spLocks noChangeArrowheads="1"/>
          </p:cNvSpPr>
          <p:nvPr/>
        </p:nvSpPr>
        <p:spPr bwMode="auto">
          <a:xfrm>
            <a:off x="8166100" y="4614863"/>
            <a:ext cx="674688"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پمپ تخلیه</a:t>
            </a:r>
            <a:endParaRPr kumimoji="1" lang="en-US" altLang="ko-KR" sz="1200">
              <a:latin typeface="Arial" pitchFamily="34" charset="0"/>
              <a:ea typeface="굴림" pitchFamily="50" charset="-127"/>
            </a:endParaRPr>
          </a:p>
        </p:txBody>
      </p:sp>
      <p:sp>
        <p:nvSpPr>
          <p:cNvPr id="12361" name="Text Box 73"/>
          <p:cNvSpPr txBox="1">
            <a:spLocks noChangeArrowheads="1"/>
          </p:cNvSpPr>
          <p:nvPr/>
        </p:nvSpPr>
        <p:spPr bwMode="auto">
          <a:xfrm>
            <a:off x="8051800" y="4283075"/>
            <a:ext cx="984250" cy="284163"/>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تخلیه آب موجود</a:t>
            </a:r>
            <a:endParaRPr kumimoji="1" lang="en-US" altLang="ko-KR" sz="1200">
              <a:latin typeface="Arial" pitchFamily="34" charset="0"/>
              <a:ea typeface="굴림" pitchFamily="50" charset="-127"/>
            </a:endParaRPr>
          </a:p>
        </p:txBody>
      </p:sp>
      <p:sp>
        <p:nvSpPr>
          <p:cNvPr id="12362" name="Line 74"/>
          <p:cNvSpPr>
            <a:spLocks noChangeShapeType="1"/>
          </p:cNvSpPr>
          <p:nvPr/>
        </p:nvSpPr>
        <p:spPr bwMode="auto">
          <a:xfrm>
            <a:off x="4427538" y="2320925"/>
            <a:ext cx="1179512" cy="1588"/>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63" name="Line 75"/>
          <p:cNvSpPr>
            <a:spLocks noChangeShapeType="1"/>
          </p:cNvSpPr>
          <p:nvPr/>
        </p:nvSpPr>
        <p:spPr bwMode="auto">
          <a:xfrm>
            <a:off x="4427538" y="4456113"/>
            <a:ext cx="1179512" cy="1587"/>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65" name="Text Box 77"/>
          <p:cNvSpPr txBox="1">
            <a:spLocks noChangeArrowheads="1"/>
          </p:cNvSpPr>
          <p:nvPr/>
        </p:nvSpPr>
        <p:spPr bwMode="auto">
          <a:xfrm>
            <a:off x="3492500" y="2176463"/>
            <a:ext cx="719138" cy="284162"/>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شستشو</a:t>
            </a:r>
            <a:endParaRPr kumimoji="1" lang="en-US" altLang="ko-KR" sz="1200">
              <a:latin typeface="Arial" pitchFamily="34" charset="0"/>
              <a:ea typeface="굴림" pitchFamily="50" charset="-127"/>
            </a:endParaRPr>
          </a:p>
        </p:txBody>
      </p:sp>
      <p:sp>
        <p:nvSpPr>
          <p:cNvPr id="12367" name="Text Box 79"/>
          <p:cNvSpPr txBox="1">
            <a:spLocks noChangeArrowheads="1"/>
          </p:cNvSpPr>
          <p:nvPr/>
        </p:nvSpPr>
        <p:spPr bwMode="auto">
          <a:xfrm>
            <a:off x="1528763" y="2524125"/>
            <a:ext cx="660400" cy="274638"/>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شیر برقی</a:t>
            </a:r>
            <a:endParaRPr kumimoji="1" lang="en-US" altLang="ko-KR" sz="1200">
              <a:latin typeface="Arial" pitchFamily="34" charset="0"/>
              <a:ea typeface="굴림" pitchFamily="50" charset="-127"/>
            </a:endParaRPr>
          </a:p>
        </p:txBody>
      </p:sp>
      <p:sp>
        <p:nvSpPr>
          <p:cNvPr id="12368" name="Text Box 80"/>
          <p:cNvSpPr txBox="1">
            <a:spLocks noChangeArrowheads="1"/>
          </p:cNvSpPr>
          <p:nvPr/>
        </p:nvSpPr>
        <p:spPr bwMode="auto">
          <a:xfrm>
            <a:off x="1476375" y="2176463"/>
            <a:ext cx="863600" cy="284162"/>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ورود آب</a:t>
            </a:r>
            <a:endParaRPr kumimoji="1" lang="en-US" altLang="ko-KR" sz="1200">
              <a:latin typeface="Arial" pitchFamily="34" charset="0"/>
              <a:ea typeface="굴림" pitchFamily="50" charset="-127"/>
            </a:endParaRPr>
          </a:p>
        </p:txBody>
      </p:sp>
      <p:sp>
        <p:nvSpPr>
          <p:cNvPr id="12369" name="Text Box 81"/>
          <p:cNvSpPr txBox="1">
            <a:spLocks noChangeArrowheads="1"/>
          </p:cNvSpPr>
          <p:nvPr/>
        </p:nvSpPr>
        <p:spPr bwMode="auto">
          <a:xfrm>
            <a:off x="1455738" y="3509963"/>
            <a:ext cx="660400"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شیر برقی</a:t>
            </a:r>
            <a:endParaRPr kumimoji="1" lang="en-US" altLang="ko-KR" sz="1200">
              <a:latin typeface="Arial" pitchFamily="34" charset="0"/>
              <a:ea typeface="굴림" pitchFamily="50" charset="-127"/>
            </a:endParaRPr>
          </a:p>
        </p:txBody>
      </p:sp>
      <p:sp>
        <p:nvSpPr>
          <p:cNvPr id="12370" name="Text Box 82"/>
          <p:cNvSpPr txBox="1">
            <a:spLocks noChangeArrowheads="1"/>
          </p:cNvSpPr>
          <p:nvPr/>
        </p:nvSpPr>
        <p:spPr bwMode="auto">
          <a:xfrm>
            <a:off x="1403350" y="3162300"/>
            <a:ext cx="863600" cy="284163"/>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ورود آب</a:t>
            </a:r>
            <a:endParaRPr kumimoji="1" lang="en-US" altLang="ko-KR" sz="1200">
              <a:latin typeface="Arial" pitchFamily="34" charset="0"/>
              <a:ea typeface="굴림" pitchFamily="50" charset="-127"/>
            </a:endParaRPr>
          </a:p>
        </p:txBody>
      </p:sp>
      <p:sp>
        <p:nvSpPr>
          <p:cNvPr id="12371" name="Text Box 83"/>
          <p:cNvSpPr txBox="1">
            <a:spLocks noChangeArrowheads="1"/>
          </p:cNvSpPr>
          <p:nvPr/>
        </p:nvSpPr>
        <p:spPr bwMode="auto">
          <a:xfrm>
            <a:off x="3563938" y="3162300"/>
            <a:ext cx="719137" cy="284163"/>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شستشو</a:t>
            </a:r>
            <a:endParaRPr kumimoji="1" lang="en-US" altLang="ko-KR" sz="1200">
              <a:latin typeface="Arial" pitchFamily="34" charset="0"/>
              <a:ea typeface="굴림" pitchFamily="50" charset="-127"/>
            </a:endParaRPr>
          </a:p>
        </p:txBody>
      </p:sp>
      <p:sp>
        <p:nvSpPr>
          <p:cNvPr id="12373" name="Text Box 85"/>
          <p:cNvSpPr txBox="1">
            <a:spLocks noChangeArrowheads="1"/>
          </p:cNvSpPr>
          <p:nvPr/>
        </p:nvSpPr>
        <p:spPr bwMode="auto">
          <a:xfrm>
            <a:off x="5867400" y="3473450"/>
            <a:ext cx="674688" cy="274638"/>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پمپ تخلیه</a:t>
            </a:r>
            <a:endParaRPr kumimoji="1" lang="en-US" altLang="ko-KR" sz="1200">
              <a:latin typeface="Arial" pitchFamily="34" charset="0"/>
              <a:ea typeface="굴림" pitchFamily="50" charset="-127"/>
            </a:endParaRPr>
          </a:p>
        </p:txBody>
      </p:sp>
      <p:sp>
        <p:nvSpPr>
          <p:cNvPr id="12374" name="Text Box 86"/>
          <p:cNvSpPr txBox="1">
            <a:spLocks noChangeArrowheads="1"/>
          </p:cNvSpPr>
          <p:nvPr/>
        </p:nvSpPr>
        <p:spPr bwMode="auto">
          <a:xfrm>
            <a:off x="5753100" y="3141663"/>
            <a:ext cx="984250" cy="284162"/>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تخلیه آب موجود</a:t>
            </a:r>
            <a:endParaRPr kumimoji="1" lang="en-US" altLang="ko-KR" sz="1200">
              <a:latin typeface="Arial" pitchFamily="34" charset="0"/>
              <a:ea typeface="굴림" pitchFamily="50" charset="-127"/>
            </a:endParaRPr>
          </a:p>
        </p:txBody>
      </p:sp>
      <p:sp>
        <p:nvSpPr>
          <p:cNvPr id="12375" name="Text Box 87"/>
          <p:cNvSpPr txBox="1">
            <a:spLocks noChangeArrowheads="1"/>
          </p:cNvSpPr>
          <p:nvPr/>
        </p:nvSpPr>
        <p:spPr bwMode="auto">
          <a:xfrm>
            <a:off x="3586163" y="4325938"/>
            <a:ext cx="719137" cy="284162"/>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شستشو</a:t>
            </a:r>
            <a:endParaRPr kumimoji="1" lang="en-US" altLang="ko-KR" sz="1200">
              <a:latin typeface="Arial" pitchFamily="34" charset="0"/>
              <a:ea typeface="굴림" pitchFamily="50" charset="-127"/>
            </a:endParaRPr>
          </a:p>
        </p:txBody>
      </p:sp>
      <p:sp>
        <p:nvSpPr>
          <p:cNvPr id="12377" name="Text Box 89"/>
          <p:cNvSpPr txBox="1">
            <a:spLocks noChangeArrowheads="1"/>
          </p:cNvSpPr>
          <p:nvPr/>
        </p:nvSpPr>
        <p:spPr bwMode="auto">
          <a:xfrm>
            <a:off x="1455738" y="4691063"/>
            <a:ext cx="660400"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شیر برقی</a:t>
            </a:r>
            <a:endParaRPr kumimoji="1" lang="en-US" altLang="ko-KR" sz="1200">
              <a:latin typeface="Arial" pitchFamily="34" charset="0"/>
              <a:ea typeface="굴림" pitchFamily="50" charset="-127"/>
            </a:endParaRPr>
          </a:p>
        </p:txBody>
      </p:sp>
      <p:sp>
        <p:nvSpPr>
          <p:cNvPr id="12378" name="Text Box 90"/>
          <p:cNvSpPr txBox="1">
            <a:spLocks noChangeArrowheads="1"/>
          </p:cNvSpPr>
          <p:nvPr/>
        </p:nvSpPr>
        <p:spPr bwMode="auto">
          <a:xfrm>
            <a:off x="1403350" y="4343400"/>
            <a:ext cx="863600" cy="284163"/>
          </a:xfrm>
          <a:prstGeom prst="rect">
            <a:avLst/>
          </a:prstGeom>
          <a:solidFill>
            <a:srgbClr val="FFFFCC"/>
          </a:solidFill>
          <a:ln w="9525">
            <a:solidFill>
              <a:schemeClr val="hlink"/>
            </a:solidFill>
            <a:miter lim="800000"/>
            <a:headEnd/>
            <a:tailEnd/>
          </a:ln>
          <a:effectLst/>
        </p:spPr>
        <p:txBody>
          <a:bodyPr>
            <a:spAutoFit/>
          </a:bodyPr>
          <a:lstStyle/>
          <a:p>
            <a:pPr algn="ctr" rtl="0" latinLnBrk="1"/>
            <a:r>
              <a:rPr kumimoji="1" lang="fa-IR" altLang="ko-KR" sz="1200">
                <a:latin typeface="Arial" pitchFamily="34" charset="0"/>
                <a:ea typeface="굴림" pitchFamily="50" charset="-127"/>
              </a:rPr>
              <a:t>ورود آب</a:t>
            </a:r>
            <a:endParaRPr kumimoji="1" lang="en-US" altLang="ko-KR" sz="1200">
              <a:latin typeface="Arial" pitchFamily="34" charset="0"/>
              <a:ea typeface="굴림" pitchFamily="50" charset="-127"/>
            </a:endParaRPr>
          </a:p>
        </p:txBody>
      </p:sp>
      <p:sp>
        <p:nvSpPr>
          <p:cNvPr id="12380" name="Text Box 92"/>
          <p:cNvSpPr txBox="1">
            <a:spLocks noChangeArrowheads="1"/>
          </p:cNvSpPr>
          <p:nvPr/>
        </p:nvSpPr>
        <p:spPr bwMode="auto">
          <a:xfrm>
            <a:off x="3468688" y="5373688"/>
            <a:ext cx="984250" cy="284162"/>
          </a:xfrm>
          <a:prstGeom prst="rect">
            <a:avLst/>
          </a:prstGeom>
          <a:solidFill>
            <a:srgbClr val="FFFFCC"/>
          </a:solidFill>
          <a:ln w="9525">
            <a:solidFill>
              <a:schemeClr val="hlink"/>
            </a:solid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تخلیه آب موجود</a:t>
            </a:r>
            <a:endParaRPr kumimoji="1" lang="en-US" altLang="ko-KR" sz="1200">
              <a:latin typeface="Arial" pitchFamily="34" charset="0"/>
              <a:ea typeface="굴림" pitchFamily="50" charset="-127"/>
            </a:endParaRPr>
          </a:p>
        </p:txBody>
      </p:sp>
      <p:sp>
        <p:nvSpPr>
          <p:cNvPr id="12381" name="Line 93"/>
          <p:cNvSpPr>
            <a:spLocks noChangeShapeType="1"/>
          </p:cNvSpPr>
          <p:nvPr/>
        </p:nvSpPr>
        <p:spPr bwMode="auto">
          <a:xfrm>
            <a:off x="4572000" y="5546725"/>
            <a:ext cx="1179513" cy="1588"/>
          </a:xfrm>
          <a:prstGeom prst="line">
            <a:avLst/>
          </a:prstGeom>
          <a:noFill/>
          <a:ln w="9525">
            <a:solidFill>
              <a:schemeClr val="tx1"/>
            </a:solidFill>
            <a:round/>
            <a:headEnd/>
            <a:tailEnd type="triangle" w="med" len="med"/>
          </a:ln>
          <a:effectLst/>
        </p:spPr>
        <p:txBody>
          <a:bodyPr wrap="none" anchor="ctr"/>
          <a:lstStyle/>
          <a:p>
            <a:endParaRPr lang="en-US" sz="1200"/>
          </a:p>
        </p:txBody>
      </p:sp>
      <p:sp>
        <p:nvSpPr>
          <p:cNvPr id="12382" name="Oval 94"/>
          <p:cNvSpPr>
            <a:spLocks noChangeArrowheads="1"/>
          </p:cNvSpPr>
          <p:nvPr/>
        </p:nvSpPr>
        <p:spPr bwMode="auto">
          <a:xfrm>
            <a:off x="5621338" y="4076700"/>
            <a:ext cx="908050" cy="334963"/>
          </a:xfrm>
          <a:prstGeom prst="ellipse">
            <a:avLst/>
          </a:prstGeom>
          <a:solidFill>
            <a:srgbClr val="99CCFF"/>
          </a:solidFill>
          <a:ln w="9525">
            <a:solidFill>
              <a:schemeClr val="accent2"/>
            </a:solidFill>
            <a:round/>
            <a:headEnd/>
            <a:tailEnd/>
          </a:ln>
          <a:effectLst/>
        </p:spPr>
        <p:txBody>
          <a:bodyPr wrap="none" anchor="ctr"/>
          <a:lstStyle/>
          <a:p>
            <a:pPr algn="ctr" rtl="0" latinLnBrk="1"/>
            <a:r>
              <a:rPr kumimoji="1" lang="fa-IR" altLang="ko-KR" sz="1200">
                <a:latin typeface="Arial" pitchFamily="34" charset="0"/>
                <a:ea typeface="굴림" pitchFamily="50" charset="-127"/>
              </a:rPr>
              <a:t>گرم شدن</a:t>
            </a:r>
            <a:endParaRPr kumimoji="1" lang="en-US" altLang="ko-KR" sz="1200">
              <a:latin typeface="Arial" pitchFamily="34" charset="0"/>
              <a:ea typeface="굴림" pitchFamily="50" charset="-127"/>
            </a:endParaRPr>
          </a:p>
        </p:txBody>
      </p:sp>
      <p:sp>
        <p:nvSpPr>
          <p:cNvPr id="12383" name="Text Box 95"/>
          <p:cNvSpPr txBox="1">
            <a:spLocks noChangeArrowheads="1"/>
          </p:cNvSpPr>
          <p:nvPr/>
        </p:nvSpPr>
        <p:spPr bwMode="auto">
          <a:xfrm>
            <a:off x="6524625" y="4089400"/>
            <a:ext cx="711200" cy="274638"/>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المنت هیتر</a:t>
            </a:r>
            <a:endParaRPr kumimoji="1" lang="en-US" altLang="ko-KR" sz="1200">
              <a:latin typeface="Arial" pitchFamily="34" charset="0"/>
              <a:ea typeface="굴림" pitchFamily="50" charset="-127"/>
            </a:endParaRPr>
          </a:p>
        </p:txBody>
      </p:sp>
      <p:sp>
        <p:nvSpPr>
          <p:cNvPr id="12384" name="Text Box 96"/>
          <p:cNvSpPr txBox="1">
            <a:spLocks noChangeArrowheads="1"/>
          </p:cNvSpPr>
          <p:nvPr/>
        </p:nvSpPr>
        <p:spPr bwMode="auto">
          <a:xfrm>
            <a:off x="6516688" y="4471988"/>
            <a:ext cx="623887" cy="274637"/>
          </a:xfrm>
          <a:prstGeom prst="rect">
            <a:avLst/>
          </a:prstGeom>
          <a:noFill/>
          <a:ln w="9525">
            <a:noFill/>
            <a:miter lim="800000"/>
            <a:headEnd/>
            <a:tailEnd/>
          </a:ln>
          <a:effectLst/>
        </p:spPr>
        <p:txBody>
          <a:bodyPr wrap="none">
            <a:spAutoFit/>
          </a:bodyPr>
          <a:lstStyle/>
          <a:p>
            <a:pPr algn="l" rtl="0" latinLnBrk="1"/>
            <a:r>
              <a:rPr kumimoji="1" lang="fa-IR" altLang="ko-KR" sz="1200">
                <a:latin typeface="Arial" pitchFamily="34" charset="0"/>
                <a:ea typeface="굴림" pitchFamily="50" charset="-127"/>
              </a:rPr>
              <a:t>جاپودری</a:t>
            </a:r>
            <a:endParaRPr kumimoji="1" lang="en-US" altLang="ko-KR" sz="1200">
              <a:latin typeface="Arial" pitchFamily="34" charset="0"/>
              <a:ea typeface="굴림" pitchFamily="50" charset="-127"/>
            </a:endParaRPr>
          </a:p>
        </p:txBody>
      </p:sp>
      <p:sp>
        <p:nvSpPr>
          <p:cNvPr id="12385" name="Text Box 97"/>
          <p:cNvSpPr txBox="1">
            <a:spLocks noChangeArrowheads="1"/>
          </p:cNvSpPr>
          <p:nvPr/>
        </p:nvSpPr>
        <p:spPr bwMode="auto">
          <a:xfrm>
            <a:off x="34925" y="1498600"/>
            <a:ext cx="1112838" cy="274638"/>
          </a:xfrm>
          <a:prstGeom prst="rect">
            <a:avLst/>
          </a:prstGeom>
          <a:noFill/>
          <a:ln w="9525">
            <a:noFill/>
            <a:miter lim="800000"/>
            <a:headEnd/>
            <a:tailEnd/>
          </a:ln>
          <a:effectLst/>
        </p:spPr>
        <p:txBody>
          <a:bodyPr wrap="none">
            <a:spAutoFit/>
          </a:bodyPr>
          <a:lstStyle/>
          <a:p>
            <a:r>
              <a:rPr lang="fa-IR" sz="1200"/>
              <a:t>برنامه پیش شستشو</a:t>
            </a:r>
            <a:endParaRPr lang="en-US" sz="1200"/>
          </a:p>
        </p:txBody>
      </p:sp>
      <p:sp>
        <p:nvSpPr>
          <p:cNvPr id="12386" name="Text Box 98"/>
          <p:cNvSpPr txBox="1">
            <a:spLocks noChangeArrowheads="1"/>
          </p:cNvSpPr>
          <p:nvPr/>
        </p:nvSpPr>
        <p:spPr bwMode="auto">
          <a:xfrm>
            <a:off x="-33338" y="2608263"/>
            <a:ext cx="1292226" cy="274637"/>
          </a:xfrm>
          <a:prstGeom prst="rect">
            <a:avLst/>
          </a:prstGeom>
          <a:noFill/>
          <a:ln w="9525">
            <a:noFill/>
            <a:miter lim="800000"/>
            <a:headEnd/>
            <a:tailEnd/>
          </a:ln>
          <a:effectLst/>
        </p:spPr>
        <p:txBody>
          <a:bodyPr wrap="none">
            <a:spAutoFit/>
          </a:bodyPr>
          <a:lstStyle/>
          <a:p>
            <a:r>
              <a:rPr lang="fa-IR" sz="1200"/>
              <a:t>برنامه شستشوی اصلی</a:t>
            </a:r>
            <a:endParaRPr lang="en-US" sz="1200"/>
          </a:p>
        </p:txBody>
      </p:sp>
      <p:sp>
        <p:nvSpPr>
          <p:cNvPr id="12387" name="Text Box 99"/>
          <p:cNvSpPr txBox="1">
            <a:spLocks noChangeArrowheads="1"/>
          </p:cNvSpPr>
          <p:nvPr/>
        </p:nvSpPr>
        <p:spPr bwMode="auto">
          <a:xfrm>
            <a:off x="-36513" y="3667125"/>
            <a:ext cx="1130301" cy="274638"/>
          </a:xfrm>
          <a:prstGeom prst="rect">
            <a:avLst/>
          </a:prstGeom>
          <a:noFill/>
          <a:ln w="9525">
            <a:noFill/>
            <a:miter lim="800000"/>
            <a:headEnd/>
            <a:tailEnd/>
          </a:ln>
          <a:effectLst/>
        </p:spPr>
        <p:txBody>
          <a:bodyPr wrap="none">
            <a:spAutoFit/>
          </a:bodyPr>
          <a:lstStyle/>
          <a:p>
            <a:r>
              <a:rPr lang="fa-IR" sz="1200"/>
              <a:t>آب کشی (آب سرد)</a:t>
            </a:r>
            <a:endParaRPr lang="en-US" sz="1200"/>
          </a:p>
        </p:txBody>
      </p:sp>
      <p:sp>
        <p:nvSpPr>
          <p:cNvPr id="12388" name="Text Box 100"/>
          <p:cNvSpPr txBox="1">
            <a:spLocks noChangeArrowheads="1"/>
          </p:cNvSpPr>
          <p:nvPr/>
        </p:nvSpPr>
        <p:spPr bwMode="auto">
          <a:xfrm>
            <a:off x="55563" y="4759325"/>
            <a:ext cx="1109662" cy="274638"/>
          </a:xfrm>
          <a:prstGeom prst="rect">
            <a:avLst/>
          </a:prstGeom>
          <a:noFill/>
          <a:ln w="9525">
            <a:noFill/>
            <a:miter lim="800000"/>
            <a:headEnd/>
            <a:tailEnd/>
          </a:ln>
          <a:effectLst/>
        </p:spPr>
        <p:txBody>
          <a:bodyPr wrap="none">
            <a:spAutoFit/>
          </a:bodyPr>
          <a:lstStyle/>
          <a:p>
            <a:r>
              <a:rPr lang="fa-IR" sz="1200"/>
              <a:t>آب کشی (آب گرم)</a:t>
            </a:r>
            <a:endParaRPr lang="en-US" sz="1200"/>
          </a:p>
        </p:txBody>
      </p:sp>
      <p:sp>
        <p:nvSpPr>
          <p:cNvPr id="12389" name="Text Box 101"/>
          <p:cNvSpPr txBox="1">
            <a:spLocks noChangeArrowheads="1"/>
          </p:cNvSpPr>
          <p:nvPr/>
        </p:nvSpPr>
        <p:spPr bwMode="auto">
          <a:xfrm>
            <a:off x="34925" y="5835650"/>
            <a:ext cx="1014413" cy="274638"/>
          </a:xfrm>
          <a:prstGeom prst="rect">
            <a:avLst/>
          </a:prstGeom>
          <a:noFill/>
          <a:ln w="9525">
            <a:noFill/>
            <a:miter lim="800000"/>
            <a:headEnd/>
            <a:tailEnd/>
          </a:ln>
          <a:effectLst/>
        </p:spPr>
        <p:txBody>
          <a:bodyPr wrap="none">
            <a:spAutoFit/>
          </a:bodyPr>
          <a:lstStyle/>
          <a:p>
            <a:r>
              <a:rPr lang="fa-IR" sz="1200"/>
              <a:t>برنامه خشک کن</a:t>
            </a:r>
            <a:endParaRPr lang="en-US" sz="1200"/>
          </a:p>
        </p:txBody>
      </p:sp>
      <p:sp>
        <p:nvSpPr>
          <p:cNvPr id="12390" name="Text Box 102"/>
          <p:cNvSpPr txBox="1">
            <a:spLocks noChangeArrowheads="1"/>
          </p:cNvSpPr>
          <p:nvPr/>
        </p:nvSpPr>
        <p:spPr bwMode="auto">
          <a:xfrm>
            <a:off x="1403350" y="6076950"/>
            <a:ext cx="7561263" cy="304800"/>
          </a:xfrm>
          <a:prstGeom prst="rect">
            <a:avLst/>
          </a:prstGeom>
          <a:noFill/>
          <a:ln w="9525">
            <a:noFill/>
            <a:miter lim="800000"/>
            <a:headEnd/>
            <a:tailEnd/>
          </a:ln>
          <a:effectLst/>
        </p:spPr>
        <p:txBody>
          <a:bodyPr>
            <a:spAutoFit/>
          </a:bodyPr>
          <a:lstStyle/>
          <a:p>
            <a:pPr>
              <a:spcBef>
                <a:spcPct val="50000"/>
              </a:spcBef>
            </a:pPr>
            <a:r>
              <a:rPr lang="fa-IR" sz="1400"/>
              <a:t>*  </a:t>
            </a:r>
            <a:r>
              <a:rPr lang="fa-IR" sz="1400" b="1" u="sng"/>
              <a:t>مایع جلاء دهنده</a:t>
            </a:r>
            <a:r>
              <a:rPr lang="fa-IR" sz="1400"/>
              <a:t> : از این مایع شستشو جهت براق شدن، درخشندگی و خشک شدن ظروف بعد ازاتمام شستشو استفاده می شود. </a:t>
            </a:r>
            <a:endParaRPr lang="en-US" sz="1400"/>
          </a:p>
        </p:txBody>
      </p:sp>
      <p:sp>
        <p:nvSpPr>
          <p:cNvPr id="66" name="Slide Number Placeholder 65"/>
          <p:cNvSpPr>
            <a:spLocks noGrp="1"/>
          </p:cNvSpPr>
          <p:nvPr>
            <p:ph type="sldNum" sz="quarter" idx="12"/>
          </p:nvPr>
        </p:nvSpPr>
        <p:spPr/>
        <p:txBody>
          <a:bodyPr/>
          <a:lstStyle/>
          <a:p>
            <a:fld id="{BA8C4945-6685-47FF-8878-CBA3FE07A995}" type="slidenum">
              <a:rPr lang="en-US" smtClean="0"/>
              <a:pPr/>
              <a:t>2</a:t>
            </a:fld>
            <a:endParaRPr lang="en-US"/>
          </a:p>
        </p:txBody>
      </p:sp>
      <p:sp>
        <p:nvSpPr>
          <p:cNvPr id="67" name="Title 1"/>
          <p:cNvSpPr txBox="1">
            <a:spLocks/>
          </p:cNvSpPr>
          <p:nvPr/>
        </p:nvSpPr>
        <p:spPr>
          <a:xfrm>
            <a:off x="5257800" y="228600"/>
            <a:ext cx="2438400" cy="609600"/>
          </a:xfrm>
          <a:prstGeom prst="rect">
            <a:avLst/>
          </a:prstGeom>
        </p:spPr>
        <p:txBody>
          <a:bodyPr>
            <a:noAutofit/>
          </a:bodyPr>
          <a:lstStyle/>
          <a:p>
            <a:pPr marL="342900" marR="0" lvl="0" indent="-342900" algn="r" defTabSz="914400" rtl="1" eaLnBrk="0" fontAlgn="base" latinLnBrk="0" hangingPunct="0">
              <a:lnSpc>
                <a:spcPct val="100000"/>
              </a:lnSpc>
              <a:spcBef>
                <a:spcPct val="20000"/>
              </a:spcBef>
              <a:spcAft>
                <a:spcPct val="0"/>
              </a:spcAft>
              <a:buClrTx/>
              <a:buSzTx/>
              <a:buFontTx/>
              <a:buNone/>
              <a:tabLst/>
              <a:defRPr/>
            </a:pPr>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سیکل شستشو</a:t>
            </a:r>
            <a:endParaRPr kumimoji="0" lang="en-US" sz="36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4945-6685-47FF-8878-CBA3FE07A995}" type="slidenum">
              <a:rPr lang="en-US" smtClean="0"/>
              <a:pPr/>
              <a:t>20</a:t>
            </a:fld>
            <a:endParaRPr lang="en-US"/>
          </a:p>
        </p:txBody>
      </p:sp>
      <p:sp>
        <p:nvSpPr>
          <p:cNvPr id="3" name="Text Box 26"/>
          <p:cNvSpPr txBox="1">
            <a:spLocks noChangeArrowheads="1"/>
          </p:cNvSpPr>
          <p:nvPr/>
        </p:nvSpPr>
        <p:spPr bwMode="auto">
          <a:xfrm>
            <a:off x="914400" y="914400"/>
            <a:ext cx="8001000" cy="1951303"/>
          </a:xfrm>
          <a:prstGeom prst="rect">
            <a:avLst/>
          </a:prstGeom>
          <a:noFill/>
          <a:ln w="9525">
            <a:noFill/>
            <a:miter lim="800000"/>
            <a:headEnd/>
            <a:tailEnd/>
          </a:ln>
        </p:spPr>
        <p:txBody>
          <a:bodyPr wrap="square">
            <a:spAutoFit/>
          </a:bodyPr>
          <a:lstStyle/>
          <a:p>
            <a:pPr algn="just" rtl="1" eaLnBrk="0" latinLnBrk="1" hangingPunct="0"/>
            <a:r>
              <a:rPr lang="fa-IR" altLang="ko-KR" sz="1400" b="1" dirty="0"/>
              <a:t>چون این دستگاه در این مرحله فاقد المنت حرارتی است بنابراین گرمای لازم برای تبدیل رطوبت موجود در محفظه به بخار (رطوبت) را از گرمای حفظ شده توسط ظروف در طی دور شستشو و آبکشی به دست می </a:t>
            </a:r>
            <a:r>
              <a:rPr lang="fa-IR" altLang="ko-KR" sz="1400" b="1" dirty="0" smtClean="0"/>
              <a:t>آورد.سپس هوای </a:t>
            </a:r>
            <a:r>
              <a:rPr lang="fa-IR" altLang="ko-KR" sz="1400" b="1" dirty="0"/>
              <a:t>گرم و مرطوب موجود در ماشین ظرفشویی توسط یک فن به یک مجرای متراکم کننده واقع در درب </a:t>
            </a:r>
            <a:r>
              <a:rPr lang="fa-IR" altLang="ko-KR" sz="1400" b="1" dirty="0" smtClean="0"/>
              <a:t>کشیده می </a:t>
            </a:r>
            <a:r>
              <a:rPr lang="fa-IR" altLang="ko-KR" sz="1400" b="1" dirty="0"/>
              <a:t>شود. این مجرا هوای گرم و مرطوب را سرد کرده که این خود باعث متراکم شدن بخار می شود.هوای اتاق که به داخل مجرا کشیده می شود به این مرحله کمک کرده و هوا را سرد می کند.</a:t>
            </a:r>
            <a:endParaRPr lang="en-US" altLang="ko-KR" sz="1400" b="1" dirty="0">
              <a:ea typeface="굴림" pitchFamily="50" charset="-127"/>
            </a:endParaRPr>
          </a:p>
          <a:p>
            <a:pPr algn="just" rtl="1" eaLnBrk="0" latinLnBrk="1" hangingPunct="0"/>
            <a:r>
              <a:rPr lang="fa-IR" altLang="ko-KR" sz="1400" b="1" dirty="0"/>
              <a:t>برای تقویت عملکرد خشک کردن دستگاه، "ماده کمک آبکشی" لازم است. در صورتی که از هیچ ماده کمک آبکشی استفاده نشود، آب روی ظروف و در محفظه باقی خواهند ماند</a:t>
            </a:r>
            <a:r>
              <a:rPr lang="fa-IR" altLang="ko-KR" sz="1400" b="1" dirty="0" smtClean="0"/>
              <a:t>.</a:t>
            </a:r>
          </a:p>
          <a:p>
            <a:pPr algn="just" rtl="1" eaLnBrk="0" latinLnBrk="1" hangingPunct="0"/>
            <a:endParaRPr lang="en-US" altLang="ko-KR" sz="1400" b="1" dirty="0">
              <a:ea typeface="굴림" pitchFamily="50" charset="-127"/>
            </a:endParaRPr>
          </a:p>
          <a:p>
            <a:pPr algn="just" rtl="1" eaLnBrk="0" latinLnBrk="1" hangingPunct="0"/>
            <a:r>
              <a:rPr lang="fa-IR" altLang="ko-KR" sz="1200" b="1" dirty="0"/>
              <a:t>از آنجایی که پلاستیک در مقایسه با شیشه و فلز گرمای کمتری را حفظ می کند، ظروف پلاستیکی حتی با یک </a:t>
            </a:r>
            <a:r>
              <a:rPr lang="fa-IR" altLang="ko-KR" sz="1200" b="1" dirty="0" smtClean="0"/>
              <a:t>ماده </a:t>
            </a:r>
            <a:r>
              <a:rPr lang="fa-IR" altLang="ko-KR" sz="1200" b="1" dirty="0"/>
              <a:t>کمک آبکشی نیز خشک نمی شوند.</a:t>
            </a:r>
            <a:endParaRPr lang="en-US" altLang="ko-KR" sz="1200" b="1" dirty="0">
              <a:ea typeface="굴림" pitchFamily="50" charset="-127"/>
            </a:endParaRPr>
          </a:p>
          <a:p>
            <a:pPr algn="just" rtl="1">
              <a:lnSpc>
                <a:spcPct val="90000"/>
              </a:lnSpc>
            </a:pPr>
            <a:endParaRPr kumimoji="0" lang="en-US" altLang="ko-KR" sz="1200" b="1" dirty="0">
              <a:ea typeface="굴림" pitchFamily="50" charset="-127"/>
            </a:endParaRPr>
          </a:p>
        </p:txBody>
      </p:sp>
      <p:pic>
        <p:nvPicPr>
          <p:cNvPr id="4" name="Picture 36"/>
          <p:cNvPicPr>
            <a:picLocks noChangeAspect="1" noChangeArrowheads="1"/>
          </p:cNvPicPr>
          <p:nvPr/>
        </p:nvPicPr>
        <p:blipFill>
          <a:blip r:embed="rId2" cstate="print">
            <a:extLst>
              <a:ext uri="{28A0092B-C50C-407E-A947-70E740481C1C}">
                <a14:useLocalDpi xmlns:a14="http://schemas.microsoft.com/office/drawing/2010/main" xmlns="" val="0"/>
              </a:ext>
            </a:extLst>
          </a:blip>
          <a:srcRect l="8188" t="7802" r="16328" b="11533"/>
          <a:stretch>
            <a:fillRect/>
          </a:stretch>
        </p:blipFill>
        <p:spPr bwMode="auto">
          <a:xfrm>
            <a:off x="2895600" y="3124200"/>
            <a:ext cx="32004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514600" y="3810000"/>
            <a:ext cx="1447800" cy="533400"/>
          </a:xfrm>
          <a:prstGeom prst="rect">
            <a:avLst/>
          </a:prstGeom>
          <a:solidFill>
            <a:schemeClr val="bg1"/>
          </a:solidFill>
        </p:spPr>
        <p:txBody>
          <a:bodyPr wrap="square" rtlCol="0">
            <a:noAutofit/>
          </a:bodyPr>
          <a:lstStyle/>
          <a:p>
            <a:r>
              <a:rPr lang="fa-IR" b="1" dirty="0" smtClean="0"/>
              <a:t>هوای مرطوب</a:t>
            </a:r>
            <a:endParaRPr lang="en-US" b="1" dirty="0"/>
          </a:p>
        </p:txBody>
      </p:sp>
      <p:sp>
        <p:nvSpPr>
          <p:cNvPr id="6" name="TextBox 5"/>
          <p:cNvSpPr txBox="1"/>
          <p:nvPr/>
        </p:nvSpPr>
        <p:spPr>
          <a:xfrm>
            <a:off x="5638800" y="3429000"/>
            <a:ext cx="1447800" cy="369332"/>
          </a:xfrm>
          <a:prstGeom prst="rect">
            <a:avLst/>
          </a:prstGeom>
          <a:solidFill>
            <a:schemeClr val="bg1"/>
          </a:solidFill>
        </p:spPr>
        <p:txBody>
          <a:bodyPr wrap="square" rtlCol="0">
            <a:spAutoFit/>
          </a:bodyPr>
          <a:lstStyle/>
          <a:p>
            <a:r>
              <a:rPr lang="fa-IR" b="1" dirty="0" smtClean="0"/>
              <a:t>هوای خشک</a:t>
            </a:r>
            <a:endParaRPr lang="en-US" b="1" dirty="0"/>
          </a:p>
        </p:txBody>
      </p:sp>
      <p:sp>
        <p:nvSpPr>
          <p:cNvPr id="7" name="Rectangle 6"/>
          <p:cNvSpPr/>
          <p:nvPr/>
        </p:nvSpPr>
        <p:spPr>
          <a:xfrm>
            <a:off x="5791200" y="304800"/>
            <a:ext cx="1884748" cy="646331"/>
          </a:xfrm>
          <a:prstGeom prst="rect">
            <a:avLst/>
          </a:prstGeom>
        </p:spPr>
        <p:txBody>
          <a:bodyPr wrap="none">
            <a:spAutoFit/>
          </a:bodyPr>
          <a:lstStyle/>
          <a:p>
            <a:pPr algn="ct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Cool dry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76800" y="1066800"/>
            <a:ext cx="3962400" cy="10668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print"/>
          <a:srcRect t="18969"/>
          <a:stretch>
            <a:fillRect/>
          </a:stretch>
        </p:blipFill>
        <p:spPr bwMode="auto">
          <a:xfrm>
            <a:off x="3219450" y="2209800"/>
            <a:ext cx="5924550" cy="4191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0" y="304800"/>
            <a:ext cx="3352800" cy="289908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A8C4945-6685-47FF-8878-CBA3FE07A995}" type="slidenum">
              <a:rPr lang="en-US" smtClean="0"/>
              <a:pPr/>
              <a:t>21</a:t>
            </a:fld>
            <a:endParaRPr lang="en-US"/>
          </a:p>
        </p:txBody>
      </p:sp>
      <p:sp>
        <p:nvSpPr>
          <p:cNvPr id="6" name="TextBox 5"/>
          <p:cNvSpPr txBox="1"/>
          <p:nvPr/>
        </p:nvSpPr>
        <p:spPr>
          <a:xfrm>
            <a:off x="1447800" y="4572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راهنمای نصب</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pic>
        <p:nvPicPr>
          <p:cNvPr id="7" name="Picture 3"/>
          <p:cNvPicPr>
            <a:picLocks noChangeAspect="1" noChangeArrowheads="1"/>
          </p:cNvPicPr>
          <p:nvPr/>
        </p:nvPicPr>
        <p:blipFill>
          <a:blip r:embed="rId2" cstate="print">
            <a:clrChange>
              <a:clrFrom>
                <a:srgbClr val="FFFFFF"/>
              </a:clrFrom>
              <a:clrTo>
                <a:srgbClr val="FFFFFF">
                  <a:alpha val="0"/>
                </a:srgbClr>
              </a:clrTo>
            </a:clrChange>
          </a:blip>
          <a:srcRect l="33119" b="78085"/>
          <a:stretch>
            <a:fillRect/>
          </a:stretch>
        </p:blipFill>
        <p:spPr bwMode="auto">
          <a:xfrm>
            <a:off x="4876800" y="1143000"/>
            <a:ext cx="3962400"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838200"/>
            <a:ext cx="3276600" cy="10668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91200" y="914400"/>
            <a:ext cx="3076575" cy="990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23850" y="609600"/>
            <a:ext cx="5238750" cy="5638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A8C4945-6685-47FF-8878-CBA3FE07A995}"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609600"/>
            <a:ext cx="4191000" cy="10668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t="58394"/>
          <a:stretch>
            <a:fillRect/>
          </a:stretch>
        </p:blipFill>
        <p:spPr bwMode="auto">
          <a:xfrm>
            <a:off x="3429000" y="1657350"/>
            <a:ext cx="5410200" cy="10858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0" y="457200"/>
            <a:ext cx="4486275" cy="180975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cstate="print"/>
          <a:srcRect t="5324"/>
          <a:stretch>
            <a:fillRect/>
          </a:stretch>
        </p:blipFill>
        <p:spPr bwMode="auto">
          <a:xfrm>
            <a:off x="1911716" y="3398293"/>
            <a:ext cx="6394084" cy="312811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5" cstate="print"/>
          <a:srcRect l="2381" t="28421" r="9740" b="47602"/>
          <a:stretch>
            <a:fillRect/>
          </a:stretch>
        </p:blipFill>
        <p:spPr bwMode="auto">
          <a:xfrm>
            <a:off x="3606800" y="2895600"/>
            <a:ext cx="5156200" cy="381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A8C4945-6685-47FF-8878-CBA3FE07A995}" type="slidenum">
              <a:rPr lang="en-US" smtClean="0"/>
              <a:pPr/>
              <a:t>23</a:t>
            </a:fld>
            <a:endParaRPr lang="en-US"/>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14085" b="62044"/>
          <a:stretch>
            <a:fillRect/>
          </a:stretch>
        </p:blipFill>
        <p:spPr bwMode="auto">
          <a:xfrm>
            <a:off x="4038600" y="609600"/>
            <a:ext cx="46482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609600"/>
            <a:ext cx="4191000" cy="10668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p:cNvPicPr>
            <a:picLocks noChangeAspect="1" noChangeArrowheads="1"/>
          </p:cNvPicPr>
          <p:nvPr/>
        </p:nvPicPr>
        <p:blipFill>
          <a:blip r:embed="rId2" cstate="print"/>
          <a:srcRect t="27251"/>
          <a:stretch>
            <a:fillRect/>
          </a:stretch>
        </p:blipFill>
        <p:spPr bwMode="auto">
          <a:xfrm>
            <a:off x="3581400" y="1981200"/>
            <a:ext cx="5286375" cy="28479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A8C4945-6685-47FF-8878-CBA3FE07A995}" type="slidenum">
              <a:rPr lang="en-US" smtClean="0"/>
              <a:pPr/>
              <a:t>24</a:t>
            </a:fld>
            <a:endParaRPr lang="en-US"/>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l="33694" b="74696"/>
          <a:stretch>
            <a:fillRect/>
          </a:stretch>
        </p:blipFill>
        <p:spPr bwMode="auto">
          <a:xfrm>
            <a:off x="5105400" y="609600"/>
            <a:ext cx="3505200" cy="99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09600"/>
            <a:ext cx="3048000" cy="7620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print"/>
          <a:srcRect t="24540"/>
          <a:stretch>
            <a:fillRect/>
          </a:stretch>
        </p:blipFill>
        <p:spPr bwMode="auto">
          <a:xfrm>
            <a:off x="3762375" y="1466850"/>
            <a:ext cx="5381625" cy="23431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0" y="228600"/>
            <a:ext cx="3810000" cy="37623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5486400" y="4724400"/>
            <a:ext cx="3171825" cy="4762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2089372" y="3886200"/>
            <a:ext cx="2946756" cy="2667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A8C4945-6685-47FF-8878-CBA3FE07A995}" type="slidenum">
              <a:rPr lang="en-US" smtClean="0"/>
              <a:pPr/>
              <a:t>25</a:t>
            </a:fld>
            <a:endParaRPr lang="en-US"/>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39115" b="73006"/>
          <a:stretch>
            <a:fillRect/>
          </a:stretch>
        </p:blipFill>
        <p:spPr bwMode="auto">
          <a:xfrm>
            <a:off x="5562600" y="609600"/>
            <a:ext cx="3276600"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304800"/>
            <a:ext cx="3048000" cy="7620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cstate="print"/>
          <a:srcRect t="11573"/>
          <a:stretch>
            <a:fillRect/>
          </a:stretch>
        </p:blipFill>
        <p:spPr bwMode="auto">
          <a:xfrm>
            <a:off x="2743200" y="1219200"/>
            <a:ext cx="4731078" cy="465772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A8C4945-6685-47FF-8878-CBA3FE07A995}" type="slidenum">
              <a:rPr lang="en-US" smtClean="0"/>
              <a:pPr/>
              <a:t>26</a:t>
            </a:fld>
            <a:endParaRPr lang="en-US"/>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57983" b="88427"/>
          <a:stretch>
            <a:fillRect/>
          </a:stretch>
        </p:blipFill>
        <p:spPr bwMode="auto">
          <a:xfrm>
            <a:off x="5638800" y="381000"/>
            <a:ext cx="1987878" cy="609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43600" y="609600"/>
            <a:ext cx="3048000" cy="7620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990600"/>
            <a:ext cx="3048000" cy="762000"/>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cstate="print"/>
          <a:srcRect t="14754"/>
          <a:stretch>
            <a:fillRect/>
          </a:stretch>
        </p:blipFill>
        <p:spPr bwMode="auto">
          <a:xfrm>
            <a:off x="4906741" y="1447800"/>
            <a:ext cx="4237259" cy="396240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t="44732"/>
          <a:stretch>
            <a:fillRect/>
          </a:stretch>
        </p:blipFill>
        <p:spPr bwMode="auto">
          <a:xfrm>
            <a:off x="381000" y="1905000"/>
            <a:ext cx="4495800" cy="941487"/>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A8C4945-6685-47FF-8878-CBA3FE07A995}" type="slidenum">
              <a:rPr lang="en-US" smtClean="0"/>
              <a:pPr/>
              <a:t>27</a:t>
            </a:fld>
            <a:endParaRPr lang="en-US"/>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l="31663" b="85246"/>
          <a:stretch>
            <a:fillRect/>
          </a:stretch>
        </p:blipFill>
        <p:spPr bwMode="auto">
          <a:xfrm>
            <a:off x="6096000" y="685800"/>
            <a:ext cx="2895599" cy="68579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l="30508" b="55268"/>
          <a:stretch>
            <a:fillRect/>
          </a:stretch>
        </p:blipFill>
        <p:spPr bwMode="auto">
          <a:xfrm>
            <a:off x="1524000" y="990600"/>
            <a:ext cx="3124200" cy="76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81000" y="533400"/>
            <a:ext cx="4073734" cy="23622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5101318" y="914400"/>
            <a:ext cx="3537857" cy="19050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147226" y="3352800"/>
            <a:ext cx="4310474" cy="22098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cstate="print"/>
          <a:srcRect/>
          <a:stretch>
            <a:fillRect/>
          </a:stretch>
        </p:blipFill>
        <p:spPr bwMode="auto">
          <a:xfrm>
            <a:off x="4424795" y="3200400"/>
            <a:ext cx="4128655" cy="2286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A8C4945-6685-47FF-8878-CBA3FE07A995}"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352800" y="685800"/>
            <a:ext cx="5568477" cy="5591175"/>
          </a:xfrm>
          <a:prstGeom prst="rect">
            <a:avLst/>
          </a:prstGeom>
          <a:noFill/>
          <a:ln w="9525">
            <a:noFill/>
            <a:miter lim="800000"/>
            <a:headEnd/>
            <a:tailEnd/>
          </a:ln>
          <a:effectLst/>
        </p:spPr>
      </p:pic>
      <p:pic>
        <p:nvPicPr>
          <p:cNvPr id="1026" name="Picture 2" descr="G:\program\New folder (2)\qsg_en\img\default.jpg"/>
          <p:cNvPicPr>
            <a:picLocks noChangeAspect="1" noChangeArrowheads="1"/>
          </p:cNvPicPr>
          <p:nvPr/>
        </p:nvPicPr>
        <p:blipFill>
          <a:blip r:embed="rId3" cstate="print">
            <a:clrChange>
              <a:clrFrom>
                <a:srgbClr val="FFFFFF"/>
              </a:clrFrom>
              <a:clrTo>
                <a:srgbClr val="FFFFFF">
                  <a:alpha val="0"/>
                </a:srgbClr>
              </a:clrTo>
            </a:clrChange>
          </a:blip>
          <a:srcRect l="29704" t="4362" r="26321" b="1678"/>
          <a:stretch>
            <a:fillRect/>
          </a:stretch>
        </p:blipFill>
        <p:spPr bwMode="auto">
          <a:xfrm>
            <a:off x="0" y="838199"/>
            <a:ext cx="3352800" cy="4513385"/>
          </a:xfrm>
          <a:prstGeom prst="rect">
            <a:avLst/>
          </a:prstGeom>
          <a:noFill/>
        </p:spPr>
      </p:pic>
      <p:sp>
        <p:nvSpPr>
          <p:cNvPr id="4" name="Slide Number Placeholder 3"/>
          <p:cNvSpPr>
            <a:spLocks noGrp="1"/>
          </p:cNvSpPr>
          <p:nvPr>
            <p:ph type="sldNum" sz="quarter" idx="12"/>
          </p:nvPr>
        </p:nvSpPr>
        <p:spPr/>
        <p:txBody>
          <a:bodyPr/>
          <a:lstStyle/>
          <a:p>
            <a:fld id="{BA8C4945-6685-47FF-8878-CBA3FE07A995}" type="slidenum">
              <a:rPr lang="en-US" smtClean="0"/>
              <a:pPr/>
              <a:t>29</a:t>
            </a:fld>
            <a:endParaRPr lang="en-US"/>
          </a:p>
        </p:txBody>
      </p:sp>
      <p:sp>
        <p:nvSpPr>
          <p:cNvPr id="5" name="TextBox 4"/>
          <p:cNvSpPr txBox="1"/>
          <p:nvPr/>
        </p:nvSpPr>
        <p:spPr>
          <a:xfrm>
            <a:off x="1143000" y="2286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قطعات اصلی ماشین ظرف شویی</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3000" y="5943600"/>
            <a:ext cx="2133600" cy="365125"/>
          </a:xfrm>
        </p:spPr>
        <p:txBody>
          <a:bodyPr/>
          <a:lstStyle/>
          <a:p>
            <a:fld id="{BA8C4945-6685-47FF-8878-CBA3FE07A995}" type="slidenum">
              <a:rPr lang="en-US" smtClean="0"/>
              <a:pPr/>
              <a:t>3</a:t>
            </a:fld>
            <a:endParaRPr lang="en-US" dirty="0"/>
          </a:p>
        </p:txBody>
      </p:sp>
      <p:sp>
        <p:nvSpPr>
          <p:cNvPr id="3" name="Double Brace 2"/>
          <p:cNvSpPr/>
          <p:nvPr/>
        </p:nvSpPr>
        <p:spPr>
          <a:xfrm>
            <a:off x="228600" y="685800"/>
            <a:ext cx="4876800" cy="5486400"/>
          </a:xfrm>
          <a:prstGeom prst="bracePair">
            <a:avLst/>
          </a:prstGeom>
          <a:solidFill>
            <a:srgbClr val="FFFF00"/>
          </a:solid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1143000" y="609600"/>
            <a:ext cx="2998128" cy="646331"/>
          </a:xfrm>
          <a:prstGeom prst="rect">
            <a:avLst/>
          </a:prstGeom>
        </p:spPr>
        <p:txBody>
          <a:bodyPr wrap="none">
            <a:spAutoFit/>
          </a:bodyPr>
          <a:lstStyle/>
          <a:p>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a:t>
            </a:r>
            <a:r>
              <a:rPr lang="en-US" b="1" dirty="0" smtClean="0">
                <a:solidFill>
                  <a:srgbClr val="FF5050"/>
                </a:solidFill>
                <a:effectLst>
                  <a:outerShdw blurRad="38100" dist="38100" dir="2700000" algn="tl">
                    <a:srgbClr val="000000">
                      <a:alpha val="43137"/>
                    </a:srgbClr>
                  </a:outerShdw>
                </a:effectLst>
                <a:latin typeface="Gill Sans MT" pitchFamily="34" charset="0"/>
              </a:rPr>
              <a:t> </a:t>
            </a: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power</a:t>
            </a:r>
          </a:p>
        </p:txBody>
      </p:sp>
      <p:sp>
        <p:nvSpPr>
          <p:cNvPr id="6" name="Title 1"/>
          <p:cNvSpPr txBox="1">
            <a:spLocks/>
          </p:cNvSpPr>
          <p:nvPr/>
        </p:nvSpPr>
        <p:spPr>
          <a:xfrm>
            <a:off x="685800" y="1524000"/>
            <a:ext cx="39624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 Dual spray</a:t>
            </a:r>
          </a:p>
        </p:txBody>
      </p:sp>
      <p:sp>
        <p:nvSpPr>
          <p:cNvPr id="7" name="Title 1"/>
          <p:cNvSpPr txBox="1">
            <a:spLocks/>
          </p:cNvSpPr>
          <p:nvPr/>
        </p:nvSpPr>
        <p:spPr>
          <a:xfrm>
            <a:off x="1295400" y="2362200"/>
            <a:ext cx="31242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 Care</a:t>
            </a:r>
          </a:p>
        </p:txBody>
      </p:sp>
      <p:sp>
        <p:nvSpPr>
          <p:cNvPr id="8" name="Title 1"/>
          <p:cNvSpPr txBox="1">
            <a:spLocks/>
          </p:cNvSpPr>
          <p:nvPr/>
        </p:nvSpPr>
        <p:spPr>
          <a:xfrm>
            <a:off x="2057400" y="3200400"/>
            <a:ext cx="16764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Auto</a:t>
            </a:r>
          </a:p>
        </p:txBody>
      </p:sp>
      <p:sp>
        <p:nvSpPr>
          <p:cNvPr id="9" name="Title 1"/>
          <p:cNvSpPr txBox="1">
            <a:spLocks/>
          </p:cNvSpPr>
          <p:nvPr/>
        </p:nvSpPr>
        <p:spPr>
          <a:xfrm>
            <a:off x="2209800" y="3886200"/>
            <a:ext cx="1143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Eco</a:t>
            </a:r>
          </a:p>
        </p:txBody>
      </p:sp>
      <p:sp>
        <p:nvSpPr>
          <p:cNvPr id="10" name="Title 1"/>
          <p:cNvSpPr txBox="1">
            <a:spLocks/>
          </p:cNvSpPr>
          <p:nvPr/>
        </p:nvSpPr>
        <p:spPr>
          <a:xfrm>
            <a:off x="1981200" y="4648200"/>
            <a:ext cx="1905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Quick</a:t>
            </a:r>
          </a:p>
        </p:txBody>
      </p:sp>
      <p:sp>
        <p:nvSpPr>
          <p:cNvPr id="11" name="Title 1"/>
          <p:cNvSpPr txBox="1">
            <a:spLocks/>
          </p:cNvSpPr>
          <p:nvPr/>
        </p:nvSpPr>
        <p:spPr>
          <a:xfrm>
            <a:off x="1371600" y="5486400"/>
            <a:ext cx="33528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b="1"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Quick &amp; Dry</a:t>
            </a:r>
          </a:p>
        </p:txBody>
      </p:sp>
      <p:sp>
        <p:nvSpPr>
          <p:cNvPr id="12" name="Title 1"/>
          <p:cNvSpPr txBox="1">
            <a:spLocks/>
          </p:cNvSpPr>
          <p:nvPr/>
        </p:nvSpPr>
        <p:spPr>
          <a:xfrm>
            <a:off x="4724400" y="685800"/>
            <a:ext cx="4267200" cy="609600"/>
          </a:xfrm>
          <a:prstGeom prst="rect">
            <a:avLst/>
          </a:prstGeom>
        </p:spPr>
        <p:txBody>
          <a:bodyPr>
            <a:noAutofit/>
          </a:bodyPr>
          <a:lstStyle/>
          <a:p>
            <a:pPr marL="342900" marR="0" lvl="0" indent="-342900" algn="r" defTabSz="914400" rtl="1" eaLnBrk="0" fontAlgn="base" latinLnBrk="0" hangingPunct="0">
              <a:lnSpc>
                <a:spcPct val="100000"/>
              </a:lnSpc>
              <a:spcBef>
                <a:spcPct val="20000"/>
              </a:spcBef>
              <a:spcAft>
                <a:spcPct val="0"/>
              </a:spcAft>
              <a:buClrTx/>
              <a:buSzTx/>
              <a:buFontTx/>
              <a:buNone/>
              <a:tabLst/>
              <a:defRPr/>
            </a:pPr>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برنامه های اصلی بخار شو</a:t>
            </a:r>
            <a:endParaRPr kumimoji="0" lang="en-US" sz="36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4945-6685-47FF-8878-CBA3FE07A995}" type="slidenum">
              <a:rPr lang="en-US" smtClean="0"/>
              <a:pPr/>
              <a:t>30</a:t>
            </a:fld>
            <a:endParaRPr lang="en-US"/>
          </a:p>
        </p:txBody>
      </p:sp>
      <p:sp>
        <p:nvSpPr>
          <p:cNvPr id="3" name="TextBox 2"/>
          <p:cNvSpPr txBox="1"/>
          <p:nvPr/>
        </p:nvSpPr>
        <p:spPr>
          <a:xfrm>
            <a:off x="1143000" y="2286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تنظیم سختی اب</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graphicFrame>
        <p:nvGraphicFramePr>
          <p:cNvPr id="5" name="Table 4"/>
          <p:cNvGraphicFramePr>
            <a:graphicFrameLocks noGrp="1"/>
          </p:cNvGraphicFramePr>
          <p:nvPr/>
        </p:nvGraphicFramePr>
        <p:xfrm>
          <a:off x="990600" y="3962400"/>
          <a:ext cx="7391400" cy="1905000"/>
        </p:xfrm>
        <a:graphic>
          <a:graphicData uri="http://schemas.openxmlformats.org/drawingml/2006/table">
            <a:tbl>
              <a:tblPr/>
              <a:tblGrid>
                <a:gridCol w="2304962"/>
                <a:gridCol w="5086438"/>
              </a:tblGrid>
              <a:tr h="190500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3200" b="0" i="0" u="none" strike="noStrike" cap="none" normalizeH="0" baseline="0" dirty="0" smtClean="0">
                          <a:ln>
                            <a:noFill/>
                          </a:ln>
                          <a:solidFill>
                            <a:srgbClr val="000000"/>
                          </a:solidFill>
                          <a:effectLst/>
                          <a:latin typeface="Arial" charset="0"/>
                          <a:ea typeface="굴림" pitchFamily="50" charset="-127"/>
                        </a:rPr>
                        <a:t>Hardness  setting</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3200" b="0" i="0" u="none" strike="noStrike" cap="none" normalizeH="0" baseline="0" dirty="0" smtClean="0">
                          <a:ln>
                            <a:noFill/>
                          </a:ln>
                          <a:solidFill>
                            <a:srgbClr val="000000"/>
                          </a:solidFill>
                          <a:effectLst/>
                          <a:latin typeface="Arial" charset="0"/>
                          <a:ea typeface="굴림" pitchFamily="50" charset="-127"/>
                          <a:sym typeface="Wingdings" pitchFamily="2" charset="2"/>
                        </a:rPr>
                        <a:t>Half load + Power</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3200" b="0" i="0" u="none" strike="noStrike" cap="none" normalizeH="0" baseline="0" dirty="0" smtClean="0">
                          <a:ln>
                            <a:noFill/>
                          </a:ln>
                          <a:solidFill>
                            <a:srgbClr val="000000"/>
                          </a:solidFill>
                          <a:effectLst/>
                          <a:latin typeface="Arial" charset="0"/>
                          <a:ea typeface="굴림" pitchFamily="50" charset="-127"/>
                          <a:sym typeface="Wingdings" pitchFamily="2" charset="2"/>
                        </a:rPr>
                        <a:t>Adjust  key: Half load, Finish  Key: Delay start</a:t>
                      </a:r>
                      <a:endParaRPr kumimoji="1" lang="ko-KR" altLang="en-US" sz="3200" b="0" i="0" u="none" strike="noStrike" cap="none" normalizeH="0" baseline="0" dirty="0" smtClean="0">
                        <a:ln>
                          <a:noFill/>
                        </a:ln>
                        <a:solidFill>
                          <a:srgbClr val="000000"/>
                        </a:solidFill>
                        <a:effectLst/>
                        <a:latin typeface="Arial" charset="0"/>
                        <a:ea typeface="굴림" pitchFamily="50" charset="-127"/>
                        <a:sym typeface="Wingdings" pitchFamily="2" charset="2"/>
                      </a:endParaRP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19"/>
          <p:cNvSpPr>
            <a:spLocks noChangeArrowheads="1"/>
          </p:cNvSpPr>
          <p:nvPr/>
        </p:nvSpPr>
        <p:spPr bwMode="auto">
          <a:xfrm>
            <a:off x="30480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 name="Rectangle 11"/>
          <p:cNvSpPr>
            <a:spLocks noChangeArrowheads="1"/>
          </p:cNvSpPr>
          <p:nvPr/>
        </p:nvSpPr>
        <p:spPr bwMode="auto">
          <a:xfrm>
            <a:off x="12192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9"/>
          <p:cNvSpPr>
            <a:spLocks noChangeArrowheads="1"/>
          </p:cNvSpPr>
          <p:nvPr/>
        </p:nvSpPr>
        <p:spPr bwMode="auto">
          <a:xfrm>
            <a:off x="3048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pic>
        <p:nvPicPr>
          <p:cNvPr id="9" name="Picture 3" descr="F:\Files\REPORT\New Folder (2)\0_Picture\SSL26586.JPG"/>
          <p:cNvPicPr>
            <a:picLocks noChangeAspect="1" noChangeArrowheads="1"/>
          </p:cNvPicPr>
          <p:nvPr/>
        </p:nvPicPr>
        <p:blipFill>
          <a:blip r:embed="rId2" cstate="print"/>
          <a:srcRect l="36681" t="7333" r="15054" b="41185"/>
          <a:stretch>
            <a:fillRect/>
          </a:stretch>
        </p:blipFill>
        <p:spPr bwMode="auto">
          <a:xfrm>
            <a:off x="381000" y="288925"/>
            <a:ext cx="3505200" cy="2378075"/>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4114800" y="1295400"/>
            <a:ext cx="4800600" cy="2266950"/>
          </a:xfrm>
          <a:prstGeom prst="rect">
            <a:avLst/>
          </a:prstGeom>
          <a:noFill/>
          <a:ln w="9525">
            <a:noFill/>
            <a:miter lim="800000"/>
            <a:headEnd/>
            <a:tailEnd/>
          </a:ln>
        </p:spPr>
      </p:pic>
      <p:sp>
        <p:nvSpPr>
          <p:cNvPr id="11" name="Rectangle 7"/>
          <p:cNvSpPr>
            <a:spLocks noChangeArrowheads="1"/>
          </p:cNvSpPr>
          <p:nvPr/>
        </p:nvSpPr>
        <p:spPr bwMode="auto">
          <a:xfrm>
            <a:off x="4038600" y="609600"/>
            <a:ext cx="4876800" cy="646113"/>
          </a:xfrm>
          <a:prstGeom prst="rect">
            <a:avLst/>
          </a:prstGeom>
          <a:noFill/>
          <a:ln w="9525">
            <a:noFill/>
            <a:miter lim="800000"/>
            <a:headEnd/>
            <a:tailEnd/>
          </a:ln>
        </p:spPr>
        <p:txBody>
          <a:bodyPr>
            <a:spAutoFit/>
          </a:bodyPr>
          <a:lstStyle/>
          <a:p>
            <a:pPr algn="r" rtl="1">
              <a:buFont typeface="Wingdings" pitchFamily="2" charset="2"/>
              <a:buChar char="ü"/>
            </a:pPr>
            <a:r>
              <a:rPr lang="fa-IR"/>
              <a:t> تعداد نوارهای تغيير رنگ يافته به قرمز – بنفش را شمرده و با توجه به جدول ذيل، سطح تغيير را</a:t>
            </a:r>
            <a:r>
              <a:rPr lang="en-US"/>
              <a:t> </a:t>
            </a:r>
            <a:r>
              <a:rPr lang="fa-IR"/>
              <a:t>انتخاب می کنيم .</a:t>
            </a:r>
            <a:endParaRPr lang="en-US"/>
          </a:p>
        </p:txBody>
      </p:sp>
      <p:sp>
        <p:nvSpPr>
          <p:cNvPr id="12" name="TextBox 8"/>
          <p:cNvSpPr txBox="1">
            <a:spLocks noChangeArrowheads="1"/>
          </p:cNvSpPr>
          <p:nvPr/>
        </p:nvSpPr>
        <p:spPr bwMode="auto">
          <a:xfrm>
            <a:off x="304800" y="2667000"/>
            <a:ext cx="914400" cy="276225"/>
          </a:xfrm>
          <a:prstGeom prst="rect">
            <a:avLst/>
          </a:prstGeom>
          <a:noFill/>
          <a:ln w="9525">
            <a:noFill/>
            <a:miter lim="800000"/>
            <a:headEnd/>
            <a:tailEnd/>
          </a:ln>
        </p:spPr>
        <p:txBody>
          <a:bodyPr>
            <a:spAutoFit/>
          </a:bodyPr>
          <a:lstStyle/>
          <a:p>
            <a:pPr algn="r" rtl="1"/>
            <a:r>
              <a:rPr lang="fa-IR" sz="1200" b="1">
                <a:solidFill>
                  <a:srgbClr val="FF0000"/>
                </a:solidFill>
              </a:rPr>
              <a:t>4منطقه رنگی</a:t>
            </a:r>
            <a:endParaRPr lang="en-US" sz="1200" b="1">
              <a:solidFill>
                <a:srgbClr val="FF0000"/>
              </a:solidFill>
            </a:endParaRPr>
          </a:p>
        </p:txBody>
      </p:sp>
      <p:sp>
        <p:nvSpPr>
          <p:cNvPr id="13" name="TextBox 10"/>
          <p:cNvSpPr txBox="1">
            <a:spLocks noChangeArrowheads="1"/>
          </p:cNvSpPr>
          <p:nvPr/>
        </p:nvSpPr>
        <p:spPr bwMode="auto">
          <a:xfrm>
            <a:off x="1219200" y="2667000"/>
            <a:ext cx="914400" cy="276225"/>
          </a:xfrm>
          <a:prstGeom prst="rect">
            <a:avLst/>
          </a:prstGeom>
          <a:noFill/>
          <a:ln w="9525">
            <a:noFill/>
            <a:miter lim="800000"/>
            <a:headEnd/>
            <a:tailEnd/>
          </a:ln>
        </p:spPr>
        <p:txBody>
          <a:bodyPr>
            <a:spAutoFit/>
          </a:bodyPr>
          <a:lstStyle/>
          <a:p>
            <a:pPr algn="r" rtl="1"/>
            <a:r>
              <a:rPr lang="fa-IR" sz="1200" b="1">
                <a:solidFill>
                  <a:srgbClr val="FF0000"/>
                </a:solidFill>
              </a:rPr>
              <a:t>2منطقه رنگی</a:t>
            </a:r>
            <a:endParaRPr lang="en-US" sz="1200" b="1">
              <a:solidFill>
                <a:srgbClr val="FF0000"/>
              </a:solidFill>
            </a:endParaRPr>
          </a:p>
        </p:txBody>
      </p:sp>
      <p:sp>
        <p:nvSpPr>
          <p:cNvPr id="14" name="Rectangle 12"/>
          <p:cNvSpPr>
            <a:spLocks noChangeArrowheads="1"/>
          </p:cNvSpPr>
          <p:nvPr/>
        </p:nvSpPr>
        <p:spPr bwMode="auto">
          <a:xfrm>
            <a:off x="21336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5" name="TextBox 13"/>
          <p:cNvSpPr txBox="1">
            <a:spLocks noChangeArrowheads="1"/>
          </p:cNvSpPr>
          <p:nvPr/>
        </p:nvSpPr>
        <p:spPr bwMode="auto">
          <a:xfrm>
            <a:off x="2133600" y="2667000"/>
            <a:ext cx="914400" cy="276225"/>
          </a:xfrm>
          <a:prstGeom prst="rect">
            <a:avLst/>
          </a:prstGeom>
          <a:noFill/>
          <a:ln w="9525">
            <a:noFill/>
            <a:miter lim="800000"/>
            <a:headEnd/>
            <a:tailEnd/>
          </a:ln>
        </p:spPr>
        <p:txBody>
          <a:bodyPr>
            <a:spAutoFit/>
          </a:bodyPr>
          <a:lstStyle/>
          <a:p>
            <a:pPr algn="r" rtl="1"/>
            <a:r>
              <a:rPr lang="fa-IR" sz="1200" b="1">
                <a:solidFill>
                  <a:srgbClr val="FF0000"/>
                </a:solidFill>
              </a:rPr>
              <a:t>2منطقه رنگی</a:t>
            </a:r>
            <a:endParaRPr lang="en-US" sz="1200" b="1">
              <a:solidFill>
                <a:srgbClr val="FF0000"/>
              </a:solidFill>
            </a:endParaRPr>
          </a:p>
        </p:txBody>
      </p:sp>
      <p:sp>
        <p:nvSpPr>
          <p:cNvPr id="16" name="TextBox 18"/>
          <p:cNvSpPr txBox="1">
            <a:spLocks noChangeArrowheads="1"/>
          </p:cNvSpPr>
          <p:nvPr/>
        </p:nvSpPr>
        <p:spPr bwMode="auto">
          <a:xfrm>
            <a:off x="2895600" y="2667000"/>
            <a:ext cx="1066800" cy="246063"/>
          </a:xfrm>
          <a:prstGeom prst="rect">
            <a:avLst/>
          </a:prstGeom>
          <a:noFill/>
          <a:ln w="9525">
            <a:noFill/>
            <a:miter lim="800000"/>
            <a:headEnd/>
            <a:tailEnd/>
          </a:ln>
        </p:spPr>
        <p:txBody>
          <a:bodyPr>
            <a:spAutoFit/>
          </a:bodyPr>
          <a:lstStyle/>
          <a:p>
            <a:pPr algn="r" rtl="1"/>
            <a:r>
              <a:rPr lang="fa-IR" sz="1000" b="1">
                <a:solidFill>
                  <a:srgbClr val="FF0000"/>
                </a:solidFill>
              </a:rPr>
              <a:t>بدون منطقه رنگی</a:t>
            </a:r>
            <a:endParaRPr lang="en-US" sz="1000" b="1">
              <a:solidFill>
                <a:srgbClr val="FF00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4945-6685-47FF-8878-CBA3FE07A995}" type="slidenum">
              <a:rPr lang="en-US" smtClean="0"/>
              <a:pPr/>
              <a:t>31</a:t>
            </a:fld>
            <a:endParaRPr lang="en-US"/>
          </a:p>
        </p:txBody>
      </p:sp>
      <p:sp>
        <p:nvSpPr>
          <p:cNvPr id="3" name="TextBox 2"/>
          <p:cNvSpPr txBox="1"/>
          <p:nvPr/>
        </p:nvSpPr>
        <p:spPr>
          <a:xfrm>
            <a:off x="1143000" y="2286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شارژ کردن مخزن  نمک</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4" name="Rectangle 3"/>
          <p:cNvSpPr/>
          <p:nvPr/>
        </p:nvSpPr>
        <p:spPr>
          <a:xfrm>
            <a:off x="838200" y="1066800"/>
            <a:ext cx="7848600" cy="2308324"/>
          </a:xfrm>
          <a:prstGeom prst="rect">
            <a:avLst/>
          </a:prstGeom>
        </p:spPr>
        <p:txBody>
          <a:bodyPr wrap="square">
            <a:spAutoFit/>
          </a:bodyPr>
          <a:lstStyle/>
          <a:p>
            <a:pPr marL="342900" indent="-342900" algn="r" rtl="1">
              <a:buFontTx/>
              <a:buAutoNum type="arabicPeriod"/>
              <a:defRPr/>
            </a:pPr>
            <a:r>
              <a:rPr lang="fa-IR" dirty="0" smtClean="0">
                <a:latin typeface="Times New Roman" pitchFamily="18" charset="0"/>
                <a:cs typeface="Times New Roman" pitchFamily="18" charset="0"/>
              </a:rPr>
              <a:t>باتوجه به حجم ظرف نمک، حداکثر </a:t>
            </a:r>
            <a:r>
              <a:rPr lang="en-US" dirty="0" smtClean="0">
                <a:latin typeface="Times New Roman" pitchFamily="18" charset="0"/>
                <a:cs typeface="Times New Roman" pitchFamily="18" charset="0"/>
              </a:rPr>
              <a:t>1.5 </a:t>
            </a:r>
            <a:r>
              <a:rPr lang="en-US" dirty="0" err="1" smtClean="0">
                <a:latin typeface="Times New Roman" pitchFamily="18" charset="0"/>
                <a:cs typeface="Times New Roman" pitchFamily="18" charset="0"/>
              </a:rPr>
              <a:t>Kgr</a:t>
            </a:r>
            <a:r>
              <a:rPr lang="fa-IR" dirty="0" smtClean="0">
                <a:latin typeface="Times New Roman" pitchFamily="18" charset="0"/>
                <a:cs typeface="Times New Roman" pitchFamily="18" charset="0"/>
              </a:rPr>
              <a:t> نمک مخصوص ظرفشویی داخل محفظه ظرف نمک ریخته شود .</a:t>
            </a:r>
          </a:p>
          <a:p>
            <a:pPr marL="342900" indent="-342900" algn="r" rtl="1">
              <a:buFontTx/>
              <a:buAutoNum type="arabicPeriod"/>
              <a:defRPr/>
            </a:pPr>
            <a:r>
              <a:rPr lang="fa-IR" dirty="0" smtClean="0">
                <a:latin typeface="Times New Roman" pitchFamily="18" charset="0"/>
                <a:cs typeface="Times New Roman" pitchFamily="18" charset="0"/>
              </a:rPr>
              <a:t>3 لیوان آب بروروی آن ریخته شود .</a:t>
            </a:r>
          </a:p>
          <a:p>
            <a:pPr marL="342900" indent="-342900" algn="r" rtl="1">
              <a:buFontTx/>
              <a:buAutoNum type="arabicPeriod"/>
              <a:defRPr/>
            </a:pPr>
            <a:r>
              <a:rPr lang="fa-IR" dirty="0" smtClean="0">
                <a:latin typeface="Times New Roman" pitchFamily="18" charset="0"/>
                <a:cs typeface="Times New Roman" pitchFamily="18" charset="0"/>
              </a:rPr>
              <a:t>بوسیله یک شیء خارجی (مانند قاشق و ...) ، نمک و آب داخل ظرف نمک حل شوند (هم زده شوند) .</a:t>
            </a:r>
          </a:p>
          <a:p>
            <a:pPr marL="342900" indent="-342900" algn="r" rtl="1">
              <a:buFontTx/>
              <a:buAutoNum type="arabicPeriod"/>
              <a:defRPr/>
            </a:pPr>
            <a:r>
              <a:rPr lang="fa-IR" dirty="0" smtClean="0">
                <a:latin typeface="Times New Roman" pitchFamily="18" charset="0"/>
                <a:cs typeface="Times New Roman" pitchFamily="18" charset="0"/>
              </a:rPr>
              <a:t>مجددا آب داخل ظرف نمک اضافه شود تا آب از ظرف نمک سرازیر (خارج) شود .</a:t>
            </a:r>
          </a:p>
          <a:p>
            <a:pPr marL="342900" indent="-342900" algn="r" rtl="1">
              <a:buFontTx/>
              <a:buAutoNum type="arabicPeriod"/>
              <a:defRPr/>
            </a:pPr>
            <a:r>
              <a:rPr lang="fa-IR" dirty="0" smtClean="0">
                <a:latin typeface="Times New Roman" pitchFamily="18" charset="0"/>
                <a:cs typeface="Times New Roman" pitchFamily="18" charset="0"/>
              </a:rPr>
              <a:t>سپس درب محفظه ظرف نمک را محکم ببندید تا آب از آن خارج نشود. (در فیر این صورت امکان شوره بستن کوره استیل ظرفشویی و زنگ زدگی آن وجود دارد). </a:t>
            </a:r>
            <a:endParaRPr lang="fa-IR" dirty="0">
              <a:latin typeface="Times New Roman" pitchFamily="18" charset="0"/>
              <a:cs typeface="Times New Roman" pitchFamily="18" charset="0"/>
            </a:endParaRPr>
          </a:p>
        </p:txBody>
      </p:sp>
      <p:pic>
        <p:nvPicPr>
          <p:cNvPr id="5" name="Picture 30" descr="E:\SVC\IQC\DW\20110103 Dishwahser\DSC02783.JPG"/>
          <p:cNvPicPr>
            <a:picLocks noChangeAspect="1" noChangeArrowheads="1"/>
          </p:cNvPicPr>
          <p:nvPr/>
        </p:nvPicPr>
        <p:blipFill>
          <a:blip r:embed="rId2" cstate="print"/>
          <a:srcRect/>
          <a:stretch>
            <a:fillRect/>
          </a:stretch>
        </p:blipFill>
        <p:spPr bwMode="auto">
          <a:xfrm>
            <a:off x="1371600" y="3733800"/>
            <a:ext cx="2971800" cy="2228850"/>
          </a:xfrm>
          <a:prstGeom prst="rect">
            <a:avLst/>
          </a:prstGeom>
          <a:noFill/>
          <a:ln w="9525">
            <a:noFill/>
            <a:miter lim="800000"/>
            <a:headEnd/>
            <a:tailEnd/>
          </a:ln>
        </p:spPr>
      </p:pic>
      <p:pic>
        <p:nvPicPr>
          <p:cNvPr id="6" name="Picture 31" descr="E:\SVC\IQC\WZ-6805MF (88-09-11)\IMG_4766.jpg"/>
          <p:cNvPicPr>
            <a:picLocks noChangeAspect="1" noChangeArrowheads="1"/>
          </p:cNvPicPr>
          <p:nvPr/>
        </p:nvPicPr>
        <p:blipFill>
          <a:blip r:embed="rId3" cstate="print"/>
          <a:srcRect/>
          <a:stretch>
            <a:fillRect/>
          </a:stretch>
        </p:blipFill>
        <p:spPr bwMode="auto">
          <a:xfrm>
            <a:off x="5029200" y="3733800"/>
            <a:ext cx="2971800" cy="2228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4945-6685-47FF-8878-CBA3FE07A995}" type="slidenum">
              <a:rPr lang="en-US" smtClean="0"/>
              <a:pPr/>
              <a:t>32</a:t>
            </a:fld>
            <a:endParaRPr lang="en-US"/>
          </a:p>
        </p:txBody>
      </p:sp>
      <p:sp>
        <p:nvSpPr>
          <p:cNvPr id="3" name="TextBox 2"/>
          <p:cNvSpPr txBox="1"/>
          <p:nvPr/>
        </p:nvSpPr>
        <p:spPr>
          <a:xfrm>
            <a:off x="1143000" y="2286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ماده شوینده</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428" y="990600"/>
            <a:ext cx="8661654"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61109" y="2971800"/>
            <a:ext cx="8125691" cy="1295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C4945-6685-47FF-8878-CBA3FE07A995}" type="slidenum">
              <a:rPr lang="en-US" smtClean="0"/>
              <a:pPr/>
              <a:t>33</a:t>
            </a:fld>
            <a:endParaRPr lang="en-US"/>
          </a:p>
        </p:txBody>
      </p:sp>
      <p:sp>
        <p:nvSpPr>
          <p:cNvPr id="3" name="TextBox 2"/>
          <p:cNvSpPr txBox="1"/>
          <p:nvPr/>
        </p:nvSpPr>
        <p:spPr>
          <a:xfrm>
            <a:off x="1143000" y="2286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جلادهنده</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1443186" y="914400"/>
            <a:ext cx="7100740" cy="1752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4800" y="2514600"/>
            <a:ext cx="8221980" cy="1524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rogram\New folder (2)\qsg_en\img\wine\wine_1.jpg"/>
          <p:cNvPicPr>
            <a:picLocks noChangeAspect="1" noChangeArrowheads="1"/>
          </p:cNvPicPr>
          <p:nvPr/>
        </p:nvPicPr>
        <p:blipFill>
          <a:blip r:embed="rId2" cstate="print"/>
          <a:srcRect/>
          <a:stretch>
            <a:fillRect/>
          </a:stretch>
        </p:blipFill>
        <p:spPr bwMode="auto">
          <a:xfrm>
            <a:off x="454806" y="1185672"/>
            <a:ext cx="2593400" cy="1633728"/>
          </a:xfrm>
          <a:prstGeom prst="rect">
            <a:avLst/>
          </a:prstGeom>
          <a:noFill/>
        </p:spPr>
      </p:pic>
      <p:pic>
        <p:nvPicPr>
          <p:cNvPr id="2051" name="Picture 3" descr="G:\program\New folder (2)\qsg_en\img\wine\wine_2.jpg"/>
          <p:cNvPicPr>
            <a:picLocks noChangeAspect="1" noChangeArrowheads="1"/>
          </p:cNvPicPr>
          <p:nvPr/>
        </p:nvPicPr>
        <p:blipFill>
          <a:blip r:embed="rId3" cstate="print"/>
          <a:srcRect/>
          <a:stretch>
            <a:fillRect/>
          </a:stretch>
        </p:blipFill>
        <p:spPr bwMode="auto">
          <a:xfrm>
            <a:off x="3274268" y="1185672"/>
            <a:ext cx="2593132" cy="1633727"/>
          </a:xfrm>
          <a:prstGeom prst="rect">
            <a:avLst/>
          </a:prstGeom>
          <a:noFill/>
        </p:spPr>
      </p:pic>
      <p:pic>
        <p:nvPicPr>
          <p:cNvPr id="2052" name="Picture 4" descr="G:\program\New folder (2)\qsg_en\img\wine\wine_3.jpg"/>
          <p:cNvPicPr>
            <a:picLocks noChangeAspect="1" noChangeArrowheads="1"/>
          </p:cNvPicPr>
          <p:nvPr/>
        </p:nvPicPr>
        <p:blipFill>
          <a:blip r:embed="rId4" cstate="print"/>
          <a:srcRect/>
          <a:stretch>
            <a:fillRect/>
          </a:stretch>
        </p:blipFill>
        <p:spPr bwMode="auto">
          <a:xfrm>
            <a:off x="6093668" y="1185672"/>
            <a:ext cx="2593132" cy="1633727"/>
          </a:xfrm>
          <a:prstGeom prst="rect">
            <a:avLst/>
          </a:prstGeom>
          <a:noFill/>
        </p:spPr>
      </p:pic>
      <p:pic>
        <p:nvPicPr>
          <p:cNvPr id="2053" name="Picture 5" descr="G:\program\New folder (2)\qsg_en\img\after\after_1.jpg"/>
          <p:cNvPicPr>
            <a:picLocks noChangeAspect="1" noChangeArrowheads="1"/>
          </p:cNvPicPr>
          <p:nvPr/>
        </p:nvPicPr>
        <p:blipFill>
          <a:blip r:embed="rId5" cstate="print"/>
          <a:srcRect/>
          <a:stretch>
            <a:fillRect/>
          </a:stretch>
        </p:blipFill>
        <p:spPr bwMode="auto">
          <a:xfrm>
            <a:off x="457200" y="2903646"/>
            <a:ext cx="2543524" cy="1602474"/>
          </a:xfrm>
          <a:prstGeom prst="rect">
            <a:avLst/>
          </a:prstGeom>
          <a:noFill/>
        </p:spPr>
      </p:pic>
      <p:pic>
        <p:nvPicPr>
          <p:cNvPr id="2054" name="Picture 6" descr="G:\program\New folder (2)\qsg_en\img\after\after_2.jpg"/>
          <p:cNvPicPr>
            <a:picLocks noChangeAspect="1" noChangeArrowheads="1"/>
          </p:cNvPicPr>
          <p:nvPr/>
        </p:nvPicPr>
        <p:blipFill>
          <a:blip r:embed="rId6" cstate="print"/>
          <a:srcRect/>
          <a:stretch>
            <a:fillRect/>
          </a:stretch>
        </p:blipFill>
        <p:spPr bwMode="auto">
          <a:xfrm>
            <a:off x="3261995" y="2895600"/>
            <a:ext cx="2545300" cy="1603593"/>
          </a:xfrm>
          <a:prstGeom prst="rect">
            <a:avLst/>
          </a:prstGeom>
          <a:noFill/>
        </p:spPr>
      </p:pic>
      <p:pic>
        <p:nvPicPr>
          <p:cNvPr id="2055" name="Picture 7" descr="G:\program\New folder (2)\qsg_en\img\after\after_3.jpg"/>
          <p:cNvPicPr>
            <a:picLocks noChangeAspect="1" noChangeArrowheads="1"/>
          </p:cNvPicPr>
          <p:nvPr/>
        </p:nvPicPr>
        <p:blipFill>
          <a:blip r:embed="rId7" cstate="print"/>
          <a:srcRect/>
          <a:stretch>
            <a:fillRect/>
          </a:stretch>
        </p:blipFill>
        <p:spPr bwMode="auto">
          <a:xfrm>
            <a:off x="6081394" y="2898855"/>
            <a:ext cx="2616331" cy="1648344"/>
          </a:xfrm>
          <a:prstGeom prst="rect">
            <a:avLst/>
          </a:prstGeom>
          <a:noFill/>
        </p:spPr>
      </p:pic>
      <p:pic>
        <p:nvPicPr>
          <p:cNvPr id="2056" name="Picture 8" descr="G:\program\New folder (2)\qsg_en\img\morning\morning_2.jpg"/>
          <p:cNvPicPr>
            <a:picLocks noChangeAspect="1" noChangeArrowheads="1"/>
          </p:cNvPicPr>
          <p:nvPr/>
        </p:nvPicPr>
        <p:blipFill>
          <a:blip r:embed="rId8" cstate="print"/>
          <a:srcRect/>
          <a:stretch>
            <a:fillRect/>
          </a:stretch>
        </p:blipFill>
        <p:spPr bwMode="auto">
          <a:xfrm>
            <a:off x="3276600" y="4645926"/>
            <a:ext cx="2543523" cy="1602473"/>
          </a:xfrm>
          <a:prstGeom prst="rect">
            <a:avLst/>
          </a:prstGeom>
          <a:noFill/>
        </p:spPr>
      </p:pic>
      <p:pic>
        <p:nvPicPr>
          <p:cNvPr id="2057" name="Picture 9" descr="G:\program\New folder (2)\qsg_en\img\morning\morning_1.jpg"/>
          <p:cNvPicPr>
            <a:picLocks noChangeAspect="1" noChangeArrowheads="1"/>
          </p:cNvPicPr>
          <p:nvPr/>
        </p:nvPicPr>
        <p:blipFill>
          <a:blip r:embed="rId9" cstate="print"/>
          <a:srcRect/>
          <a:stretch>
            <a:fillRect/>
          </a:stretch>
        </p:blipFill>
        <p:spPr bwMode="auto">
          <a:xfrm>
            <a:off x="457200" y="4645926"/>
            <a:ext cx="2543523" cy="1602473"/>
          </a:xfrm>
          <a:prstGeom prst="rect">
            <a:avLst/>
          </a:prstGeom>
          <a:noFill/>
        </p:spPr>
      </p:pic>
      <p:pic>
        <p:nvPicPr>
          <p:cNvPr id="2058" name="Picture 10" descr="G:\program\New folder (2)\qsg_en\img\snack\snack_3.jpg"/>
          <p:cNvPicPr>
            <a:picLocks noChangeAspect="1" noChangeArrowheads="1"/>
          </p:cNvPicPr>
          <p:nvPr/>
        </p:nvPicPr>
        <p:blipFill>
          <a:blip r:embed="rId10" cstate="print"/>
          <a:srcRect/>
          <a:stretch>
            <a:fillRect/>
          </a:stretch>
        </p:blipFill>
        <p:spPr bwMode="auto">
          <a:xfrm>
            <a:off x="6096000" y="4645926"/>
            <a:ext cx="2628171" cy="1602474"/>
          </a:xfrm>
          <a:prstGeom prst="rect">
            <a:avLst/>
          </a:prstGeom>
          <a:noFill/>
        </p:spPr>
      </p:pic>
      <p:sp>
        <p:nvSpPr>
          <p:cNvPr id="11" name="Slide Number Placeholder 10"/>
          <p:cNvSpPr>
            <a:spLocks noGrp="1"/>
          </p:cNvSpPr>
          <p:nvPr>
            <p:ph type="sldNum" sz="quarter" idx="12"/>
          </p:nvPr>
        </p:nvSpPr>
        <p:spPr>
          <a:xfrm>
            <a:off x="3352800" y="5782115"/>
            <a:ext cx="1983371" cy="331537"/>
          </a:xfrm>
        </p:spPr>
        <p:txBody>
          <a:bodyPr/>
          <a:lstStyle/>
          <a:p>
            <a:fld id="{BA8C4945-6685-47FF-8878-CBA3FE07A995}" type="slidenum">
              <a:rPr lang="en-US" smtClean="0"/>
              <a:pPr/>
              <a:t>34</a:t>
            </a:fld>
            <a:endParaRPr lang="en-US"/>
          </a:p>
        </p:txBody>
      </p:sp>
      <p:sp>
        <p:nvSpPr>
          <p:cNvPr id="12" name="TextBox 11"/>
          <p:cNvSpPr txBox="1"/>
          <p:nvPr/>
        </p:nvSpPr>
        <p:spPr>
          <a:xfrm>
            <a:off x="1143000" y="228600"/>
            <a:ext cx="64770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نحوه چیدمان ظروف</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srcRect/>
          <a:stretch>
            <a:fillRect/>
          </a:stretch>
        </p:blipFill>
        <p:spPr bwMode="auto">
          <a:xfrm>
            <a:off x="1219200" y="1377950"/>
            <a:ext cx="2971800" cy="2889250"/>
          </a:xfrm>
          <a:prstGeom prst="rect">
            <a:avLst/>
          </a:prstGeom>
          <a:noFill/>
          <a:ln w="9525">
            <a:noFill/>
            <a:miter lim="800000"/>
            <a:headEnd/>
            <a:tailEnd/>
          </a:ln>
        </p:spPr>
      </p:pic>
      <p:pic>
        <p:nvPicPr>
          <p:cNvPr id="3" name="Picture 20"/>
          <p:cNvPicPr>
            <a:picLocks noChangeAspect="1" noChangeArrowheads="1"/>
          </p:cNvPicPr>
          <p:nvPr/>
        </p:nvPicPr>
        <p:blipFill>
          <a:blip r:embed="rId3" cstate="print"/>
          <a:srcRect/>
          <a:stretch>
            <a:fillRect/>
          </a:stretch>
        </p:blipFill>
        <p:spPr bwMode="auto">
          <a:xfrm>
            <a:off x="5410200" y="1377950"/>
            <a:ext cx="2895600" cy="281804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A8C4945-6685-47FF-8878-CBA3FE07A995}" type="slidenum">
              <a:rPr lang="en-US" smtClean="0"/>
              <a:pPr/>
              <a:t>35</a:t>
            </a:fld>
            <a:endParaRPr lang="en-US"/>
          </a:p>
        </p:txBody>
      </p:sp>
      <p:cxnSp>
        <p:nvCxnSpPr>
          <p:cNvPr id="12" name="Straight Connector 11"/>
          <p:cNvCxnSpPr/>
          <p:nvPr/>
        </p:nvCxnSpPr>
        <p:spPr>
          <a:xfrm>
            <a:off x="1219200" y="1377950"/>
            <a:ext cx="2971800" cy="28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19200" y="1377950"/>
            <a:ext cx="2971800" cy="28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0" y="1377950"/>
            <a:ext cx="2819400" cy="28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410200" y="1377950"/>
            <a:ext cx="2895600" cy="28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5800" y="420469"/>
            <a:ext cx="32766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نحوه چیدمان ظروف</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p:cNvSpPr>
            <a:spLocks noGrp="1" noChangeArrowheads="1"/>
          </p:cNvSpPr>
          <p:nvPr>
            <p:ph type="sldNum" sz="quarter" idx="10"/>
          </p:nvPr>
        </p:nvSpPr>
        <p:spPr>
          <a:noFill/>
        </p:spPr>
        <p:txBody>
          <a:bodyPr/>
          <a:lstStyle/>
          <a:p>
            <a:fld id="{2217BA62-0C9B-4B5B-85B0-A0310257FBC8}" type="slidenum">
              <a:rPr lang="en-US" altLang="ko-KR"/>
              <a:pPr/>
              <a:t>36</a:t>
            </a:fld>
            <a:endParaRPr lang="en-US" altLang="ko-KR"/>
          </a:p>
        </p:txBody>
      </p:sp>
      <p:pic>
        <p:nvPicPr>
          <p:cNvPr id="5123" name="Picture 2"/>
          <p:cNvPicPr>
            <a:picLocks noChangeAspect="1" noChangeArrowheads="1"/>
          </p:cNvPicPr>
          <p:nvPr/>
        </p:nvPicPr>
        <p:blipFill>
          <a:blip r:embed="rId2" cstate="print"/>
          <a:srcRect l="20482" t="10490" r="5360" b="16106"/>
          <a:stretch>
            <a:fillRect/>
          </a:stretch>
        </p:blipFill>
        <p:spPr bwMode="auto">
          <a:xfrm>
            <a:off x="-23283" y="0"/>
            <a:ext cx="9167284" cy="6858000"/>
          </a:xfrm>
          <a:prstGeom prst="rect">
            <a:avLst/>
          </a:prstGeom>
          <a:noFill/>
          <a:ln w="9525" algn="ctr">
            <a:noFill/>
            <a:miter lim="800000"/>
            <a:headEnd/>
            <a:tailEnd/>
          </a:ln>
        </p:spPr>
      </p:pic>
      <p:sp>
        <p:nvSpPr>
          <p:cNvPr id="6" name="TextBox 5"/>
          <p:cNvSpPr txBox="1"/>
          <p:nvPr/>
        </p:nvSpPr>
        <p:spPr>
          <a:xfrm rot="16200000">
            <a:off x="-551765" y="515034"/>
            <a:ext cx="1676398" cy="646331"/>
          </a:xfrm>
          <a:prstGeom prst="rect">
            <a:avLst/>
          </a:prstGeom>
          <a:solidFill>
            <a:schemeClr val="bg2">
              <a:lumMod val="10000"/>
            </a:schemeClr>
          </a:solid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سیم کشی</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a:spLocks noGrp="1" noChangeArrowheads="1"/>
          </p:cNvSpPr>
          <p:nvPr>
            <p:ph type="sldNum" sz="quarter" idx="10"/>
          </p:nvPr>
        </p:nvSpPr>
        <p:spPr>
          <a:noFill/>
        </p:spPr>
        <p:txBody>
          <a:bodyPr/>
          <a:lstStyle/>
          <a:p>
            <a:fld id="{52205E29-4F7E-407C-A85D-7D712338D2F5}" type="slidenum">
              <a:rPr lang="en-US" altLang="ko-KR"/>
              <a:pPr/>
              <a:t>37</a:t>
            </a:fld>
            <a:endParaRPr lang="en-US" altLang="ko-KR"/>
          </a:p>
        </p:txBody>
      </p:sp>
      <p:sp>
        <p:nvSpPr>
          <p:cNvPr id="7172" name="Rectangle 3"/>
          <p:cNvSpPr>
            <a:spLocks noChangeArrowheads="1"/>
          </p:cNvSpPr>
          <p:nvPr/>
        </p:nvSpPr>
        <p:spPr bwMode="auto">
          <a:xfrm>
            <a:off x="1639504" y="6172200"/>
            <a:ext cx="5751896" cy="523862"/>
          </a:xfrm>
          <a:prstGeom prst="rect">
            <a:avLst/>
          </a:prstGeom>
          <a:noFill/>
          <a:ln w="9525">
            <a:noFill/>
            <a:miter lim="800000"/>
            <a:headEnd/>
            <a:tailEnd/>
          </a:ln>
        </p:spPr>
        <p:txBody>
          <a:bodyPr wrap="none" lIns="92075" tIns="46038" rIns="92075" bIns="46038">
            <a:spAutoFit/>
          </a:bodyPr>
          <a:lstStyle/>
          <a:p>
            <a:pPr>
              <a:buFont typeface="Wingdings" pitchFamily="2" charset="2"/>
              <a:buNone/>
            </a:pPr>
            <a:r>
              <a:rPr lang="en-US" altLang="ko-KR" sz="1400" b="1" dirty="0">
                <a:solidFill>
                  <a:srgbClr val="0000FF"/>
                </a:solidFill>
                <a:latin typeface="Tahoma" pitchFamily="34" charset="0"/>
              </a:rPr>
              <a:t>** </a:t>
            </a:r>
            <a:r>
              <a:rPr lang="en-US" altLang="ko-KR" sz="1400" b="1" dirty="0">
                <a:solidFill>
                  <a:srgbClr val="0000FF"/>
                </a:solidFill>
              </a:rPr>
              <a:t>If you press  ‘Half load + Delay start d</a:t>
            </a:r>
            <a:r>
              <a:rPr lang="en-US" altLang="ko-KR" sz="1400" b="1" dirty="0">
                <a:solidFill>
                  <a:srgbClr val="0000FF"/>
                </a:solidFill>
                <a:latin typeface="Tahoma" pitchFamily="34" charset="0"/>
              </a:rPr>
              <a:t>uring Test mode  condition, </a:t>
            </a:r>
          </a:p>
          <a:p>
            <a:pPr>
              <a:buFont typeface="Wingdings" pitchFamily="2" charset="2"/>
              <a:buNone/>
            </a:pPr>
            <a:r>
              <a:rPr lang="en-US" altLang="ko-KR" sz="1400" b="1" dirty="0">
                <a:solidFill>
                  <a:srgbClr val="0000FF"/>
                </a:solidFill>
                <a:latin typeface="Tahoma" pitchFamily="34" charset="0"/>
              </a:rPr>
              <a:t>     Drain motor was turn on ( Same Test mode 8.)</a:t>
            </a:r>
          </a:p>
        </p:txBody>
      </p:sp>
      <p:graphicFrame>
        <p:nvGraphicFramePr>
          <p:cNvPr id="8351" name="Group 159"/>
          <p:cNvGraphicFramePr>
            <a:graphicFrameLocks noGrp="1"/>
          </p:cNvGraphicFramePr>
          <p:nvPr/>
        </p:nvGraphicFramePr>
        <p:xfrm>
          <a:off x="457201" y="762000"/>
          <a:ext cx="8553451" cy="5409845"/>
        </p:xfrm>
        <a:graphic>
          <a:graphicData uri="http://schemas.openxmlformats.org/drawingml/2006/table">
            <a:tbl>
              <a:tblPr/>
              <a:tblGrid>
                <a:gridCol w="1242879"/>
                <a:gridCol w="1310116"/>
                <a:gridCol w="1888769"/>
                <a:gridCol w="3097009"/>
                <a:gridCol w="1014678"/>
              </a:tblGrid>
              <a:tr h="273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dirty="0" smtClean="0">
                          <a:ln>
                            <a:noFill/>
                          </a:ln>
                          <a:solidFill>
                            <a:schemeClr val="tx1"/>
                          </a:solidFill>
                          <a:effectLst/>
                          <a:latin typeface="Arial" charset="0"/>
                          <a:ea typeface="돋움" pitchFamily="50" charset="-127"/>
                        </a:rPr>
                        <a:t>Button</a:t>
                      </a:r>
                      <a:endParaRPr kumimoji="1" lang="ko-KR" altLang="en-US" sz="700" b="1" i="0" u="none" strike="noStrike" cap="none" normalizeH="0" baseline="0" dirty="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smtClean="0">
                          <a:ln>
                            <a:noFill/>
                          </a:ln>
                          <a:solidFill>
                            <a:schemeClr val="tx1"/>
                          </a:solidFill>
                          <a:effectLst/>
                          <a:latin typeface="Arial" charset="0"/>
                          <a:ea typeface="돋움" pitchFamily="50" charset="-127"/>
                        </a:rPr>
                        <a:t>The Number</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smtClean="0">
                          <a:ln>
                            <a:noFill/>
                          </a:ln>
                          <a:solidFill>
                            <a:schemeClr val="tx1"/>
                          </a:solidFill>
                          <a:effectLst/>
                          <a:latin typeface="Arial" charset="0"/>
                          <a:ea typeface="돋움" pitchFamily="50" charset="-127"/>
                        </a:rPr>
                        <a:t>of push button</a:t>
                      </a:r>
                      <a:endParaRPr kumimoji="1" lang="ko-KR" altLang="en-US" sz="700" b="1"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dirty="0" smtClean="0">
                          <a:ln>
                            <a:noFill/>
                          </a:ln>
                          <a:solidFill>
                            <a:schemeClr val="tx1"/>
                          </a:solidFill>
                          <a:effectLst/>
                          <a:latin typeface="Arial" charset="0"/>
                          <a:ea typeface="돋움" pitchFamily="50" charset="-127"/>
                        </a:rPr>
                        <a:t>Top Display</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smtClean="0">
                          <a:ln>
                            <a:noFill/>
                          </a:ln>
                          <a:solidFill>
                            <a:schemeClr val="tx1"/>
                          </a:solidFill>
                          <a:effectLst/>
                          <a:latin typeface="Arial" charset="0"/>
                          <a:ea typeface="돋움" pitchFamily="50" charset="-127"/>
                        </a:rPr>
                        <a:t>Load</a:t>
                      </a:r>
                      <a:endParaRPr kumimoji="1" lang="ko-KR" altLang="en-US" sz="700" b="1"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smtClean="0">
                          <a:ln>
                            <a:noFill/>
                          </a:ln>
                          <a:solidFill>
                            <a:schemeClr val="tx1"/>
                          </a:solidFill>
                          <a:effectLst/>
                          <a:latin typeface="Arial" charset="0"/>
                          <a:ea typeface="돋움" pitchFamily="50" charset="-127"/>
                        </a:rPr>
                        <a:t>Door Open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700" b="1" i="0" u="none" strike="noStrike" cap="none" normalizeH="0" baseline="0" smtClean="0">
                          <a:ln>
                            <a:noFill/>
                          </a:ln>
                          <a:solidFill>
                            <a:schemeClr val="tx1"/>
                          </a:solidFill>
                          <a:effectLst/>
                          <a:latin typeface="Arial" charset="0"/>
                          <a:ea typeface="돋움" pitchFamily="50" charset="-127"/>
                        </a:rPr>
                        <a:t>/Closed</a:t>
                      </a:r>
                      <a:endParaRPr kumimoji="1" lang="ko-KR" altLang="en-US" sz="700" b="1"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1" i="0" u="none" strike="noStrike" cap="none" normalizeH="0" baseline="0" smtClean="0">
                          <a:ln>
                            <a:noFill/>
                          </a:ln>
                          <a:solidFill>
                            <a:schemeClr val="tx1"/>
                          </a:solidFill>
                          <a:effectLst/>
                          <a:latin typeface="Arial" charset="0"/>
                          <a:ea typeface="굴림" pitchFamily="50" charset="-127"/>
                        </a:rPr>
                        <a:t>Half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1" i="0" u="none" strike="noStrike" cap="none" normalizeH="0" baseline="0" smtClean="0">
                          <a:ln>
                            <a:noFill/>
                          </a:ln>
                          <a:solidFill>
                            <a:schemeClr val="tx1"/>
                          </a:solidFill>
                          <a:effectLst/>
                          <a:latin typeface="Arial" charset="0"/>
                          <a:ea typeface="굴림" pitchFamily="50" charset="-127"/>
                        </a:rPr>
                        <a:t>Delay +Power</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On:2H/ OU:00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All LED are lighting</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PGM</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On:2H/ OU:00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All LED are lighting</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Rinse</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On:2H/ OU:00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All LED are lighting</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Child Lock</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On:2H/ OU:00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All LED are lighting</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Spray</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On:2H/ OU:00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All LED are lighting</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Half Load</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On:2H/ OU:00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All LED are lighting</a:t>
                      </a:r>
                      <a:endParaRPr kumimoji="0" lang="ko-KR" altLang="en-US"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0991">
                <a:tc row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Delay Start</a:t>
                      </a:r>
                      <a:br>
                        <a:rPr kumimoji="0" lang="en-US" altLang="ko-KR" sz="800" b="0" i="0" u="none" strike="noStrike" cap="none" normalizeH="0" baseline="0" smtClean="0">
                          <a:ln>
                            <a:noFill/>
                          </a:ln>
                          <a:solidFill>
                            <a:schemeClr val="tx1"/>
                          </a:solidFill>
                          <a:effectLst/>
                          <a:latin typeface="Arial" charset="0"/>
                          <a:ea typeface="굴림" pitchFamily="50" charset="-127"/>
                        </a:rPr>
                      </a:br>
                      <a:endParaRPr kumimoji="0" lang="en-US" altLang="ko-KR" sz="800" b="0" i="0" u="none" strike="noStrike" cap="none" normalizeH="0" baseline="0" smtClean="0">
                        <a:ln>
                          <a:noFill/>
                        </a:ln>
                        <a:solidFill>
                          <a:schemeClr val="tx1"/>
                        </a:solidFill>
                        <a:effectLst/>
                        <a:latin typeface="Arial" charset="0"/>
                        <a:ea typeface="굴림" pitchFamily="50" charset="-127"/>
                      </a:endParaRPr>
                    </a:p>
                  </a:txBody>
                  <a:tcPr marL="120000" marR="120000" marT="27000" marB="270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AG (Steam Generator)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 Temperature -:--</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Steam Model : AG Thermistor, AG</a:t>
                      </a:r>
                    </a:p>
                    <a:p>
                      <a:pPr marL="0" marR="0" lvl="0" indent="0" algn="l" defTabSz="914400" rtl="0" eaLnBrk="1" fontAlgn="base" latinLnBrk="0" hangingPunct="1">
                        <a:lnSpc>
                          <a:spcPct val="11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Heater for 1.2 sec </a:t>
                      </a:r>
                    </a:p>
                    <a:p>
                      <a:pPr marL="0" marR="0" lvl="0" indent="0" algn="l" defTabSz="914400" rtl="0" eaLnBrk="1" fontAlgn="base" latinLnBrk="0" hangingPunct="1">
                        <a:lnSpc>
                          <a:spcPct val="110000"/>
                        </a:lnSpc>
                        <a:spcBef>
                          <a:spcPct val="0"/>
                        </a:spcBef>
                        <a:spcAft>
                          <a:spcPct val="0"/>
                        </a:spcAft>
                        <a:buClrTx/>
                        <a:buSzTx/>
                        <a:buFontTx/>
                        <a:buNone/>
                        <a:tabLst/>
                      </a:pP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Non-Steam  Model: Non Display</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2Time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n02</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Fan Motor of Door Assembly</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3Time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n03</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Dispenser </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187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4Time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Soil  Level &amp;UV </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Soil  sensor</a:t>
                      </a:r>
                      <a:r>
                        <a:rPr kumimoji="1" lang="ko-KR" altLang="en-US" sz="800" b="0" i="0" u="none" strike="noStrike" cap="none" normalizeH="0" baseline="0" smtClean="0">
                          <a:ln>
                            <a:noFill/>
                          </a:ln>
                          <a:solidFill>
                            <a:schemeClr val="tx1"/>
                          </a:solidFill>
                          <a:effectLst/>
                          <a:latin typeface="Arial" charset="0"/>
                          <a:ea typeface="돋움" pitchFamily="50" charset="-127"/>
                        </a:rPr>
                        <a:t>  </a:t>
                      </a:r>
                      <a:r>
                        <a:rPr kumimoji="1" lang="en-US" altLang="ko-KR" sz="800" b="0" i="0" u="none" strike="noStrike" cap="none" normalizeH="0" baseline="0" smtClean="0">
                          <a:ln>
                            <a:noFill/>
                          </a:ln>
                          <a:solidFill>
                            <a:schemeClr val="tx1"/>
                          </a:solidFill>
                          <a:effectLst/>
                          <a:latin typeface="Arial" charset="0"/>
                          <a:ea typeface="돋움" pitchFamily="50" charset="-127"/>
                        </a:rPr>
                        <a:t>(10~255)</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UV Lighting (UV Model)</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791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5Time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AG (Steam generator)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Water Level -:--</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Steam Model</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30~150 turn shift </a:t>
                      </a:r>
                      <a:r>
                        <a:rPr kumimoji="1" lang="en-US" altLang="ko-KR" sz="800" b="0" i="0" u="none" strike="noStrike" cap="none" normalizeH="0" baseline="0" smtClean="0">
                          <a:ln>
                            <a:noFill/>
                          </a:ln>
                          <a:solidFill>
                            <a:schemeClr val="tx1"/>
                          </a:solidFill>
                          <a:effectLst/>
                          <a:latin typeface="Arial" charset="0"/>
                          <a:ea typeface="돋움" pitchFamily="50" charset="-127"/>
                          <a:sym typeface="Wingdings" pitchFamily="2" charset="2"/>
                        </a:rPr>
                        <a:t></a:t>
                      </a:r>
                      <a:r>
                        <a:rPr kumimoji="1" lang="en-US" altLang="ko-KR" sz="800" b="0" i="0" u="none" strike="noStrike" cap="none" normalizeH="0" baseline="0" smtClean="0">
                          <a:ln>
                            <a:noFill/>
                          </a:ln>
                          <a:solidFill>
                            <a:schemeClr val="tx1"/>
                          </a:solidFill>
                          <a:effectLst/>
                          <a:latin typeface="Arial" charset="0"/>
                          <a:ea typeface="돋움" pitchFamily="50" charset="-127"/>
                        </a:rPr>
                        <a:t>OK</a:t>
                      </a:r>
                    </a:p>
                    <a:p>
                      <a:pPr marL="0" marR="0" lvl="0" indent="0" algn="l" defTabSz="914400" rtl="0" eaLnBrk="1" fontAlgn="base" latinLnBrk="0" hangingPunct="1">
                        <a:lnSpc>
                          <a:spcPct val="110000"/>
                        </a:lnSpc>
                        <a:spcBef>
                          <a:spcPct val="0"/>
                        </a:spcBef>
                        <a:spcAft>
                          <a:spcPct val="0"/>
                        </a:spcAft>
                        <a:buClrTx/>
                        <a:buSzTx/>
                        <a:buFontTx/>
                        <a:buNone/>
                        <a:tabLst/>
                      </a:pP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Non Steam Model: Non Display</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6Time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n06</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Regeneration Valve</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947">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charset="0"/>
                          <a:ea typeface="굴림" pitchFamily="50" charset="-127"/>
                        </a:rPr>
                        <a:t>7Time</a:t>
                      </a:r>
                      <a:endParaRPr kumimoji="0" lang="ko-KR" altLang="en-US" sz="800" b="0" i="0" u="none" strike="noStrike" cap="none" normalizeH="0" baseline="0" dirty="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n07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Steam Model: DC valve &amp; Aqua Stop </a:t>
                      </a:r>
                    </a:p>
                    <a:p>
                      <a:pPr marL="0" marR="0" lvl="0" indent="0" algn="l" defTabSz="914400" rtl="0" eaLnBrk="1" fontAlgn="base" latinLnBrk="0" hangingPunct="1">
                        <a:lnSpc>
                          <a:spcPct val="110000"/>
                        </a:lnSpc>
                        <a:spcBef>
                          <a:spcPct val="0"/>
                        </a:spcBef>
                        <a:spcAft>
                          <a:spcPct val="0"/>
                        </a:spcAft>
                        <a:buClrTx/>
                        <a:buSzTx/>
                        <a:buFontTx/>
                        <a:buNone/>
                        <a:tabLst/>
                      </a:pP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Non Steam Model: Non Display</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8Time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Drain Pump RPM</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Drain Pump (Display 300~360)</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Either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417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9Time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Water Inlet pulse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Aqua Stop (inlet valve) -&gt; continuously increased  OK.</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801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charset="0"/>
                          <a:ea typeface="굴림" pitchFamily="50" charset="-127"/>
                        </a:rPr>
                        <a:t>10Time</a:t>
                      </a:r>
                      <a:endParaRPr kumimoji="0" lang="ko-KR" altLang="en-US" sz="800" b="0" i="0" u="none" strike="noStrike" cap="none" normalizeH="0" baseline="0" dirty="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Sump  Temp.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Washing Motor</a:t>
                      </a:r>
                      <a:r>
                        <a:rPr kumimoji="0" lang="ko-KR" altLang="en-US" sz="800" b="0" i="0" u="none" strike="noStrike" cap="none" normalizeH="0" baseline="0" smtClean="0">
                          <a:ln>
                            <a:noFill/>
                          </a:ln>
                          <a:solidFill>
                            <a:schemeClr val="tx1"/>
                          </a:solidFill>
                          <a:effectLst/>
                          <a:latin typeface="Arial" charset="0"/>
                          <a:ea typeface="돋움" pitchFamily="50" charset="-127"/>
                        </a:rPr>
                        <a:t> </a:t>
                      </a:r>
                      <a:r>
                        <a:rPr kumimoji="0" lang="en-US" altLang="ko-KR" sz="800" b="0" i="0" u="none" strike="noStrike" cap="none" normalizeH="0" baseline="0" smtClean="0">
                          <a:ln>
                            <a:noFill/>
                          </a:ln>
                          <a:solidFill>
                            <a:schemeClr val="tx1"/>
                          </a:solidFill>
                          <a:effectLst/>
                          <a:latin typeface="Arial" charset="0"/>
                          <a:ea typeface="돋움" pitchFamily="50" charset="-127"/>
                        </a:rPr>
                        <a:t>RPM &amp;</a:t>
                      </a:r>
                      <a:endParaRPr kumimoji="0" lang="ko-KR" altLang="en-US" sz="800" b="0" i="0" u="none" strike="noStrike" cap="none" normalizeH="0" baseline="0" smtClean="0">
                        <a:ln>
                          <a:noFill/>
                        </a:ln>
                        <a:solidFill>
                          <a:schemeClr val="tx1"/>
                        </a:solidFill>
                        <a:effectLst/>
                        <a:latin typeface="Arial" charset="0"/>
                        <a:ea typeface="돋움" pitchFamily="50"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Sump heater</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1)Sump Thermistor Temperature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2 Washing</a:t>
                      </a:r>
                      <a:r>
                        <a:rPr kumimoji="1" lang="ko-KR" altLang="en-US" sz="800" b="0" i="0" u="none" strike="noStrike" cap="none" normalizeH="0" baseline="0" smtClean="0">
                          <a:ln>
                            <a:noFill/>
                          </a:ln>
                          <a:solidFill>
                            <a:schemeClr val="tx1"/>
                          </a:solidFill>
                          <a:effectLst/>
                          <a:latin typeface="Arial" charset="0"/>
                          <a:ea typeface="돋움" pitchFamily="50" charset="-127"/>
                        </a:rPr>
                        <a:t> </a:t>
                      </a:r>
                      <a:r>
                        <a:rPr kumimoji="1" lang="en-US" altLang="ko-KR" sz="800" b="0" i="0" u="none" strike="noStrike" cap="none" normalizeH="0" baseline="0" smtClean="0">
                          <a:ln>
                            <a:noFill/>
                          </a:ln>
                          <a:solidFill>
                            <a:schemeClr val="tx1"/>
                          </a:solidFill>
                          <a:effectLst/>
                          <a:latin typeface="Arial" charset="0"/>
                          <a:ea typeface="돋움" pitchFamily="50" charset="-127"/>
                        </a:rPr>
                        <a:t>motor(1600rpm) </a:t>
                      </a:r>
                      <a:r>
                        <a:rPr kumimoji="1" lang="en-US" altLang="ko-KR" sz="800" b="1" i="0" u="none" strike="noStrike" cap="none" normalizeH="0" baseline="0" smtClean="0">
                          <a:ln>
                            <a:noFill/>
                          </a:ln>
                          <a:solidFill>
                            <a:schemeClr val="tx1"/>
                          </a:solidFill>
                          <a:effectLst/>
                          <a:latin typeface="Arial" charset="0"/>
                          <a:ea typeface="돋움" pitchFamily="50" charset="-127"/>
                        </a:rPr>
                        <a:t>10s </a:t>
                      </a:r>
                      <a:endParaRPr kumimoji="1" lang="ko-KR" altLang="en-US" sz="800" b="1" i="0" u="none" strike="noStrike" cap="none" normalizeH="0" baseline="0" smtClean="0">
                        <a:ln>
                          <a:noFill/>
                        </a:ln>
                        <a:solidFill>
                          <a:schemeClr val="tx1"/>
                        </a:solidFill>
                        <a:effectLst/>
                        <a:latin typeface="Arial" charset="0"/>
                        <a:ea typeface="돋움" pitchFamily="50" charset="-127"/>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a:t>
                      </a:r>
                      <a:r>
                        <a:rPr kumimoji="1" lang="en-US" altLang="ko-KR" sz="800" b="0" i="0" u="none" strike="noStrike" cap="none" normalizeH="0" baseline="0" smtClean="0">
                          <a:ln>
                            <a:noFill/>
                          </a:ln>
                          <a:solidFill>
                            <a:schemeClr val="tx1"/>
                          </a:solidFill>
                          <a:effectLst/>
                          <a:latin typeface="Arial" charset="0"/>
                          <a:ea typeface="돋움" pitchFamily="50" charset="-127"/>
                          <a:sym typeface="Wingdings" pitchFamily="2" charset="2"/>
                        </a:rPr>
                        <a:t></a:t>
                      </a:r>
                      <a:r>
                        <a:rPr kumimoji="1" lang="en-US" altLang="ko-KR" sz="800" b="0" i="0" u="none" strike="noStrike" cap="none" normalizeH="0" baseline="0" smtClean="0">
                          <a:ln>
                            <a:noFill/>
                          </a:ln>
                          <a:solidFill>
                            <a:schemeClr val="tx1"/>
                          </a:solidFill>
                          <a:effectLst/>
                          <a:latin typeface="Arial" charset="0"/>
                          <a:ea typeface="돋움" pitchFamily="50" charset="-127"/>
                        </a:rPr>
                        <a:t> Heater is turn on after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washing motor 3s </a:t>
                      </a:r>
                      <a:endParaRPr kumimoji="1" lang="en-US" altLang="ko-KR" sz="800" b="1" i="0" u="none" strike="noStrike" cap="none" normalizeH="0" baseline="0" smtClean="0">
                        <a:ln>
                          <a:noFill/>
                        </a:ln>
                        <a:solidFill>
                          <a:schemeClr val="tx1"/>
                        </a:solidFill>
                        <a:effectLst/>
                        <a:latin typeface="Arial" charset="0"/>
                        <a:ea typeface="돋움" pitchFamily="50" charset="-127"/>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(Power Consumption</a:t>
                      </a:r>
                      <a:r>
                        <a:rPr kumimoji="1" lang="ko-KR" altLang="en-US" sz="800" b="0" i="0" u="none" strike="noStrike" cap="none" normalizeH="0" baseline="0" smtClean="0">
                          <a:ln>
                            <a:noFill/>
                          </a:ln>
                          <a:solidFill>
                            <a:schemeClr val="tx1"/>
                          </a:solidFill>
                          <a:effectLst/>
                          <a:latin typeface="Arial" charset="0"/>
                          <a:ea typeface="돋움" pitchFamily="50" charset="-127"/>
                        </a:rPr>
                        <a:t>≒</a:t>
                      </a:r>
                      <a:r>
                        <a:rPr kumimoji="1" lang="en-US" altLang="ko-KR" sz="800" b="0" i="0" u="none" strike="noStrike" cap="none" normalizeH="0" baseline="0" smtClean="0">
                          <a:ln>
                            <a:noFill/>
                          </a:ln>
                          <a:solidFill>
                            <a:schemeClr val="tx1"/>
                          </a:solidFill>
                          <a:effectLst/>
                          <a:latin typeface="Arial" charset="0"/>
                          <a:ea typeface="돋움" pitchFamily="50" charset="-127"/>
                        </a:rPr>
                        <a:t>1900w)</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801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굴림" pitchFamily="50" charset="-127"/>
                        </a:rPr>
                        <a:t>11Time</a:t>
                      </a:r>
                      <a:endParaRPr kumimoji="0" lang="ko-KR" altLang="en-US"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smtClean="0">
                          <a:ln>
                            <a:noFill/>
                          </a:ln>
                          <a:solidFill>
                            <a:schemeClr val="tx1"/>
                          </a:solidFill>
                          <a:effectLst/>
                          <a:latin typeface="Arial" charset="0"/>
                          <a:ea typeface="돋움" pitchFamily="50" charset="-127"/>
                        </a:rPr>
                        <a:t>Cr </a:t>
                      </a:r>
                      <a:r>
                        <a:rPr kumimoji="0" lang="en-US" altLang="ko-KR" sz="800" b="0" i="0" u="none" strike="noStrike" cap="none" normalizeH="0" baseline="0" smtClean="0">
                          <a:ln>
                            <a:noFill/>
                          </a:ln>
                          <a:solidFill>
                            <a:schemeClr val="tx1"/>
                          </a:solidFill>
                          <a:effectLst/>
                          <a:latin typeface="Arial" charset="0"/>
                          <a:ea typeface="돋움" pitchFamily="50" charset="-127"/>
                          <a:sym typeface="Wingdings" pitchFamily="2" charset="2"/>
                        </a:rPr>
                        <a:t> LO</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LQC Auto mode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en-US" sz="800" b="0" i="0" u="none" strike="noStrike" cap="none" normalizeH="0" baseline="0" smtClean="0">
                          <a:ln>
                            <a:noFill/>
                          </a:ln>
                          <a:solidFill>
                            <a:schemeClr val="tx1"/>
                          </a:solidFill>
                          <a:effectLst/>
                          <a:latin typeface="Arial" charset="0"/>
                          <a:ea typeface="돋움" pitchFamily="50" charset="-127"/>
                        </a:rPr>
                        <a:t>- Vario  Ur-&gt;Cr-Lr</a:t>
                      </a:r>
                      <a:endParaRPr kumimoji="1" lang="ko-KR" altLang="en-US" sz="800" b="0" i="0" u="none" strike="noStrike" cap="none" normalizeH="0" baseline="0" smtClean="0">
                        <a:ln>
                          <a:noFill/>
                        </a:ln>
                        <a:solidFill>
                          <a:schemeClr val="tx1"/>
                        </a:solidFill>
                        <a:effectLst/>
                        <a:latin typeface="Arial" charset="0"/>
                        <a:ea typeface="돋움" pitchFamily="50" charset="-127"/>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Washing  Motor</a:t>
                      </a:r>
                      <a:r>
                        <a:rPr kumimoji="1" lang="ko-KR" altLang="en-US" sz="800" b="0" i="0" u="none" strike="noStrike" cap="none" normalizeH="0" baseline="0" smtClean="0">
                          <a:ln>
                            <a:noFill/>
                          </a:ln>
                          <a:solidFill>
                            <a:schemeClr val="tx1"/>
                          </a:solidFill>
                          <a:effectLst/>
                          <a:latin typeface="Arial" charset="0"/>
                          <a:ea typeface="돋움" pitchFamily="50" charset="-127"/>
                        </a:rPr>
                        <a:t> </a:t>
                      </a:r>
                      <a:r>
                        <a:rPr kumimoji="1" lang="en-US" altLang="ko-KR" sz="800" b="0" i="0" u="none" strike="noStrike" cap="none" normalizeH="0" baseline="0" smtClean="0">
                          <a:ln>
                            <a:noFill/>
                          </a:ln>
                          <a:solidFill>
                            <a:schemeClr val="tx1"/>
                          </a:solidFill>
                          <a:effectLst/>
                          <a:latin typeface="Arial" charset="0"/>
                          <a:ea typeface="돋움" pitchFamily="50" charset="-127"/>
                        </a:rPr>
                        <a:t>(1700rpm)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  Heating (20s)</a:t>
                      </a:r>
                      <a:endParaRPr kumimoji="1" lang="en-US" altLang="en-US" sz="800" b="0" i="0" u="none" strike="noStrike" cap="none" normalizeH="0" baseline="0" smtClean="0">
                        <a:ln>
                          <a:noFill/>
                        </a:ln>
                        <a:solidFill>
                          <a:schemeClr val="tx1"/>
                        </a:solidFill>
                        <a:effectLst/>
                        <a:latin typeface="Arial" charset="0"/>
                        <a:ea typeface="돋움" pitchFamily="50" charset="-127"/>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en-US" sz="800" b="0" i="0" u="none" strike="noStrike" cap="none" normalizeH="0" baseline="0" smtClean="0">
                          <a:ln>
                            <a:noFill/>
                          </a:ln>
                          <a:solidFill>
                            <a:schemeClr val="tx1"/>
                          </a:solidFill>
                          <a:effectLst/>
                          <a:latin typeface="Arial" charset="0"/>
                          <a:ea typeface="돋움" pitchFamily="50" charset="-127"/>
                        </a:rPr>
                        <a:t>Vario Restriction : "n</a:t>
                      </a:r>
                      <a:r>
                        <a:rPr kumimoji="1" lang="en-US" altLang="ko-KR" sz="800" b="0" i="0" u="none" strike="noStrike" cap="none" normalizeH="0" baseline="0" smtClean="0">
                          <a:ln>
                            <a:noFill/>
                          </a:ln>
                          <a:solidFill>
                            <a:schemeClr val="tx1"/>
                          </a:solidFill>
                          <a:effectLst/>
                          <a:latin typeface="Arial" charset="0"/>
                          <a:ea typeface="돋움" pitchFamily="50" charset="-127"/>
                        </a:rPr>
                        <a:t>E</a:t>
                      </a:r>
                      <a:r>
                        <a:rPr kumimoji="1" lang="en-US" altLang="en-US" sz="800" b="0" i="0" u="none" strike="noStrike" cap="none" normalizeH="0" baseline="0" smtClean="0">
                          <a:ln>
                            <a:noFill/>
                          </a:ln>
                          <a:solidFill>
                            <a:schemeClr val="tx1"/>
                          </a:solidFill>
                          <a:effectLst/>
                          <a:latin typeface="Arial" charset="0"/>
                          <a:ea typeface="돋움" pitchFamily="50" charset="-127"/>
                        </a:rPr>
                        <a:t>“</a:t>
                      </a:r>
                      <a:endParaRPr kumimoji="1" lang="en-US" altLang="ko-KR" sz="800" b="0" i="0" u="none" strike="noStrike" cap="none" normalizeH="0" baseline="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6487">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charset="0"/>
                          <a:ea typeface="굴림" pitchFamily="50" charset="-127"/>
                        </a:rPr>
                        <a:t>12Time</a:t>
                      </a:r>
                      <a:endParaRPr kumimoji="0" lang="ko-KR" altLang="en-US" sz="800" b="0" i="0" u="none" strike="noStrike" cap="none" normalizeH="0" baseline="0" dirty="0" smtClean="0">
                        <a:ln>
                          <a:noFill/>
                        </a:ln>
                        <a:solidFill>
                          <a:schemeClr val="tx1"/>
                        </a:solidFill>
                        <a:effectLst/>
                        <a:latin typeface="Arial" charset="0"/>
                        <a:ea typeface="돋움" pitchFamily="50" charset="-127"/>
                      </a:endParaRP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800" b="0" i="0" u="none" strike="noStrike" cap="none" normalizeH="0" baseline="0" dirty="0" smtClean="0">
                          <a:ln>
                            <a:noFill/>
                          </a:ln>
                          <a:solidFill>
                            <a:schemeClr val="tx1"/>
                          </a:solidFill>
                          <a:effectLst/>
                          <a:latin typeface="Arial" charset="0"/>
                          <a:ea typeface="돋움" pitchFamily="50" charset="-127"/>
                        </a:rPr>
                        <a:t>-</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800" b="0" i="0" u="none" strike="noStrike" cap="none" normalizeH="0" baseline="0" smtClean="0">
                          <a:ln>
                            <a:noFill/>
                          </a:ln>
                          <a:solidFill>
                            <a:schemeClr val="tx1"/>
                          </a:solidFill>
                          <a:effectLst/>
                          <a:latin typeface="Arial" charset="0"/>
                          <a:ea typeface="돋움" pitchFamily="50" charset="-127"/>
                        </a:rPr>
                        <a:t>Auto Off</a:t>
                      </a:r>
                    </a:p>
                  </a:txBody>
                  <a:tcPr marL="120000" marR="120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800" b="0" i="0" u="none" strike="noStrike" cap="none" normalizeH="0" baseline="0" dirty="0" smtClean="0">
                          <a:ln>
                            <a:noFill/>
                          </a:ln>
                          <a:solidFill>
                            <a:schemeClr val="tx1"/>
                          </a:solidFill>
                          <a:effectLst/>
                          <a:latin typeface="Arial" charset="0"/>
                          <a:ea typeface="돋움" pitchFamily="50" charset="-127"/>
                        </a:rPr>
                        <a:t>Closed</a:t>
                      </a:r>
                    </a:p>
                  </a:txBody>
                  <a:tcPr marL="120000" marR="120000" marT="27000" marB="270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284" name="실행 단추: 홈 5">
            <a:hlinkClick r:id="" action="ppaction://hlinkshowjump?jump=firstslide" highlightClick="1"/>
          </p:cNvPr>
          <p:cNvSpPr>
            <a:spLocks noChangeArrowheads="1"/>
          </p:cNvSpPr>
          <p:nvPr/>
        </p:nvSpPr>
        <p:spPr bwMode="auto">
          <a:xfrm>
            <a:off x="8350251" y="-1191"/>
            <a:ext cx="770467" cy="280988"/>
          </a:xfrm>
          <a:prstGeom prst="actionButtonHome">
            <a:avLst/>
          </a:prstGeom>
          <a:solidFill>
            <a:srgbClr val="92D050"/>
          </a:solidFill>
          <a:ln w="9525" algn="ctr">
            <a:solidFill>
              <a:schemeClr val="tx1"/>
            </a:solidFill>
            <a:round/>
            <a:headEnd/>
            <a:tailEnd/>
          </a:ln>
        </p:spPr>
        <p:txBody>
          <a:bodyPr wrap="none" anchor="ctr"/>
          <a:lstStyle/>
          <a:p>
            <a:pPr>
              <a:buFont typeface="Wingdings" pitchFamily="2" charset="2"/>
              <a:buNone/>
            </a:pPr>
            <a:endParaRPr lang="ko-KR" altLang="en-US"/>
          </a:p>
        </p:txBody>
      </p:sp>
      <p:sp>
        <p:nvSpPr>
          <p:cNvPr id="7" name="TextBox 6"/>
          <p:cNvSpPr txBox="1"/>
          <p:nvPr/>
        </p:nvSpPr>
        <p:spPr>
          <a:xfrm>
            <a:off x="4495800" y="152400"/>
            <a:ext cx="32766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تست</a:t>
            </a: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   QC  </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8"/>
          <p:cNvSpPr>
            <a:spLocks noGrp="1" noChangeArrowheads="1"/>
          </p:cNvSpPr>
          <p:nvPr>
            <p:ph type="sldNum" sz="quarter" idx="10"/>
          </p:nvPr>
        </p:nvSpPr>
        <p:spPr>
          <a:noFill/>
        </p:spPr>
        <p:txBody>
          <a:bodyPr/>
          <a:lstStyle/>
          <a:p>
            <a:fld id="{D8CCFA2E-777B-4897-B251-138B0B009734}" type="slidenum">
              <a:rPr lang="en-US" altLang="ko-KR"/>
              <a:pPr/>
              <a:t>38</a:t>
            </a:fld>
            <a:endParaRPr lang="en-US" altLang="ko-KR"/>
          </a:p>
        </p:txBody>
      </p:sp>
      <p:graphicFrame>
        <p:nvGraphicFramePr>
          <p:cNvPr id="76275" name="Group 499"/>
          <p:cNvGraphicFramePr>
            <a:graphicFrameLocks noGrp="1"/>
          </p:cNvGraphicFramePr>
          <p:nvPr>
            <p:ph sz="half" idx="1"/>
          </p:nvPr>
        </p:nvGraphicFramePr>
        <p:xfrm>
          <a:off x="262467" y="1828801"/>
          <a:ext cx="8661400" cy="4421294"/>
        </p:xfrm>
        <a:graphic>
          <a:graphicData uri="http://schemas.openxmlformats.org/drawingml/2006/table">
            <a:tbl>
              <a:tblPr/>
              <a:tblGrid>
                <a:gridCol w="1405467"/>
                <a:gridCol w="2262717"/>
                <a:gridCol w="4993216"/>
              </a:tblGrid>
              <a:tr h="206513">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dirty="0" smtClean="0">
                          <a:ln>
                            <a:noFill/>
                          </a:ln>
                          <a:solidFill>
                            <a:srgbClr val="000000"/>
                          </a:solidFill>
                          <a:effectLst/>
                          <a:latin typeface="Arial" charset="0"/>
                          <a:ea typeface="굴림" pitchFamily="50" charset="-127"/>
                        </a:rPr>
                        <a:t>Mode</a:t>
                      </a:r>
                    </a:p>
                  </a:txBody>
                  <a:tcPr marL="121920" marR="121920" marT="34290" marB="3429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Key</a:t>
                      </a:r>
                    </a:p>
                  </a:txBody>
                  <a:tcPr marL="121920" marR="121920" marT="34290" marB="3429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345354">
                <a:tc rowSpan="11">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Display on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operation</a:t>
                      </a:r>
                    </a:p>
                  </a:txBody>
                  <a:tcPr marL="120000" marR="120000" marT="35100" marB="35100"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Turbidity</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:Child Lock + Spray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 :</a:t>
                      </a:r>
                      <a:r>
                        <a:rPr kumimoji="1" lang="ko-KR" altLang="en-US" sz="900" b="0" i="0" u="none" strike="noStrike" cap="none" normalizeH="0" baseline="0" smtClean="0">
                          <a:ln>
                            <a:noFill/>
                          </a:ln>
                          <a:solidFill>
                            <a:srgbClr val="000000"/>
                          </a:solidFill>
                          <a:effectLst/>
                          <a:latin typeface="Arial" charset="0"/>
                          <a:ea typeface="굴림" pitchFamily="50" charset="-127"/>
                        </a:rPr>
                        <a:t> </a:t>
                      </a:r>
                      <a:r>
                        <a:rPr kumimoji="1" lang="en-US" altLang="ko-KR" sz="900" b="0" i="0" u="none" strike="noStrike" cap="none" normalizeH="0" baseline="0" smtClean="0">
                          <a:ln>
                            <a:noFill/>
                          </a:ln>
                          <a:solidFill>
                            <a:srgbClr val="000000"/>
                          </a:solidFill>
                          <a:effectLst/>
                          <a:latin typeface="Arial" charset="0"/>
                          <a:ea typeface="굴림" pitchFamily="50" charset="-127"/>
                        </a:rPr>
                        <a:t>Press Delay Key 1 times (Hold on)</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Water temperature</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Arial" charset="0"/>
                          <a:ea typeface="굴림" pitchFamily="50" charset="-127"/>
                        </a:rPr>
                        <a:t>LCD Model : Rinse + Child Lock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dirty="0" smtClean="0">
                          <a:ln>
                            <a:noFill/>
                          </a:ln>
                          <a:solidFill>
                            <a:srgbClr val="000000"/>
                          </a:solidFill>
                          <a:effectLst/>
                          <a:latin typeface="Arial" charset="0"/>
                          <a:ea typeface="굴림" pitchFamily="50" charset="-127"/>
                        </a:rPr>
                        <a:t>LED Model</a:t>
                      </a:r>
                      <a:r>
                        <a:rPr kumimoji="1" lang="en-US" altLang="ko-KR" sz="900" b="0" i="0" u="none" strike="noStrike" cap="none" normalizeH="0" baseline="0" dirty="0" smtClean="0">
                          <a:ln>
                            <a:noFill/>
                          </a:ln>
                          <a:solidFill>
                            <a:srgbClr val="000000"/>
                          </a:solidFill>
                          <a:effectLst/>
                          <a:latin typeface="Arial" charset="0"/>
                          <a:ea typeface="굴림" pitchFamily="50" charset="-127"/>
                        </a:rPr>
                        <a:t> : Press Delay Key 2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Water inlet pulse</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Arial" charset="0"/>
                          <a:ea typeface="굴림" pitchFamily="50" charset="-127"/>
                        </a:rPr>
                        <a:t>LCD Model : Delay Start + Rinse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dirty="0" smtClean="0">
                          <a:ln>
                            <a:noFill/>
                          </a:ln>
                          <a:solidFill>
                            <a:srgbClr val="000000"/>
                          </a:solidFill>
                          <a:effectLst/>
                          <a:latin typeface="Arial" charset="0"/>
                          <a:ea typeface="굴림" pitchFamily="50" charset="-127"/>
                        </a:rPr>
                        <a:t>LED Model</a:t>
                      </a:r>
                      <a:r>
                        <a:rPr kumimoji="1" lang="en-US" altLang="ko-KR" sz="900" b="0" i="0" u="none" strike="noStrike" cap="none" normalizeH="0" baseline="0" dirty="0" smtClean="0">
                          <a:ln>
                            <a:noFill/>
                          </a:ln>
                          <a:solidFill>
                            <a:srgbClr val="000000"/>
                          </a:solidFill>
                          <a:effectLst/>
                          <a:latin typeface="Arial" charset="0"/>
                          <a:ea typeface="굴림" pitchFamily="50" charset="-127"/>
                        </a:rPr>
                        <a:t> : Press Delay Key 3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6521">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Steam temperature</a:t>
                      </a:r>
                      <a:endParaRPr kumimoji="1" lang="ko-KR" altLang="en-US" sz="900" b="0" i="0" u="none" strike="noStrike" cap="none" normalizeH="0" baseline="0" smtClean="0">
                        <a:ln>
                          <a:noFill/>
                        </a:ln>
                        <a:solidFill>
                          <a:srgbClr val="000000"/>
                        </a:solidFill>
                        <a:effectLst/>
                        <a:latin typeface="Arial" charset="0"/>
                        <a:ea typeface="굴림" pitchFamily="50" charset="-127"/>
                      </a:endParaRP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 PGM + Delay Start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a:t>
                      </a:r>
                      <a:r>
                        <a:rPr kumimoji="1" lang="en-US" altLang="ko-KR" sz="900" b="0" i="0" u="none" strike="noStrike" cap="none" normalizeH="0" baseline="0" smtClean="0">
                          <a:ln>
                            <a:noFill/>
                          </a:ln>
                          <a:solidFill>
                            <a:srgbClr val="000000"/>
                          </a:solidFill>
                          <a:effectLst/>
                          <a:latin typeface="Arial" charset="0"/>
                          <a:ea typeface="굴림" pitchFamily="50" charset="-127"/>
                        </a:rPr>
                        <a:t> : Press Delay Key 4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Steam level</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(Low)</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 PGM + Half Load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a:t>
                      </a:r>
                      <a:r>
                        <a:rPr kumimoji="1" lang="en-US" altLang="ko-KR" sz="900" b="0" i="0" u="none" strike="noStrike" cap="none" normalizeH="0" baseline="0" smtClean="0">
                          <a:ln>
                            <a:noFill/>
                          </a:ln>
                          <a:solidFill>
                            <a:srgbClr val="000000"/>
                          </a:solidFill>
                          <a:effectLst/>
                          <a:latin typeface="Arial" charset="0"/>
                          <a:ea typeface="굴림" pitchFamily="50" charset="-127"/>
                        </a:rPr>
                        <a:t> : Press Delay Key 5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Steam level</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(High)</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 Child Lock + Half Load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a:t>
                      </a:r>
                      <a:r>
                        <a:rPr kumimoji="1" lang="en-US" altLang="ko-KR" sz="900" b="0" i="0" u="none" strike="noStrike" cap="none" normalizeH="0" baseline="0" smtClean="0">
                          <a:ln>
                            <a:noFill/>
                          </a:ln>
                          <a:solidFill>
                            <a:srgbClr val="000000"/>
                          </a:solidFill>
                          <a:effectLst/>
                          <a:latin typeface="Arial" charset="0"/>
                          <a:ea typeface="굴림" pitchFamily="50" charset="-127"/>
                        </a:rPr>
                        <a:t> : Press Delay Key 6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Washing motor</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 rpm</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 Half Load + Spray </a:t>
                      </a:r>
                      <a:endParaRPr kumimoji="1" lang="en-US" altLang="ko-KR" sz="900" b="1" i="0" u="none" strike="noStrike" cap="none" normalizeH="0" baseline="0" smtClean="0">
                        <a:ln>
                          <a:noFill/>
                        </a:ln>
                        <a:solidFill>
                          <a:srgbClr val="000000"/>
                        </a:solidFill>
                        <a:effectLst/>
                        <a:latin typeface="Arial" charset="0"/>
                        <a:ea typeface="굴림" pitchFamily="50" charset="-127"/>
                      </a:endParaRP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a:t>
                      </a:r>
                      <a:r>
                        <a:rPr kumimoji="1" lang="en-US" altLang="ko-KR" sz="900" b="0" i="0" u="none" strike="noStrike" cap="none" normalizeH="0" baseline="0" smtClean="0">
                          <a:ln>
                            <a:noFill/>
                          </a:ln>
                          <a:solidFill>
                            <a:srgbClr val="000000"/>
                          </a:solidFill>
                          <a:effectLst/>
                          <a:latin typeface="Arial" charset="0"/>
                          <a:ea typeface="굴림" pitchFamily="50" charset="-127"/>
                        </a:rPr>
                        <a:t> : Press Delay Key 7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Drain motor</a:t>
                      </a:r>
                      <a:r>
                        <a:rPr kumimoji="1" lang="ko-KR" altLang="en-US" sz="900" b="0" i="0" u="none" strike="noStrike" cap="none" normalizeH="0" baseline="0" smtClean="0">
                          <a:ln>
                            <a:noFill/>
                          </a:ln>
                          <a:solidFill>
                            <a:srgbClr val="000000"/>
                          </a:solidFill>
                          <a:effectLst/>
                          <a:latin typeface="Arial" charset="0"/>
                          <a:ea typeface="굴림" pitchFamily="50" charset="-127"/>
                        </a:rPr>
                        <a:t> </a:t>
                      </a:r>
                      <a:r>
                        <a:rPr kumimoji="1" lang="en-US" altLang="ko-KR" sz="900" b="0" i="0" u="none" strike="noStrike" cap="none" normalizeH="0" baseline="0" smtClean="0">
                          <a:ln>
                            <a:noFill/>
                          </a:ln>
                          <a:solidFill>
                            <a:srgbClr val="000000"/>
                          </a:solidFill>
                          <a:effectLst/>
                          <a:latin typeface="Arial" charset="0"/>
                          <a:ea typeface="굴림" pitchFamily="50" charset="-127"/>
                        </a:rPr>
                        <a:t>rpm</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 Half Load + Rinse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a:t>
                      </a:r>
                      <a:r>
                        <a:rPr kumimoji="1" lang="en-US" altLang="ko-KR" sz="900" b="0" i="0" u="none" strike="noStrike" cap="none" normalizeH="0" baseline="0" smtClean="0">
                          <a:ln>
                            <a:noFill/>
                          </a:ln>
                          <a:solidFill>
                            <a:srgbClr val="000000"/>
                          </a:solidFill>
                          <a:effectLst/>
                          <a:latin typeface="Arial" charset="0"/>
                          <a:ea typeface="굴림" pitchFamily="50" charset="-127"/>
                        </a:rPr>
                        <a:t> : Press Delay Key 8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err="1" smtClean="0">
                          <a:ln>
                            <a:noFill/>
                          </a:ln>
                          <a:solidFill>
                            <a:srgbClr val="000000"/>
                          </a:solidFill>
                          <a:effectLst/>
                          <a:latin typeface="Arial" charset="0"/>
                          <a:ea typeface="굴림" pitchFamily="50" charset="-127"/>
                        </a:rPr>
                        <a:t>Vario</a:t>
                      </a:r>
                      <a:r>
                        <a:rPr kumimoji="1" lang="en-US" altLang="ko-KR" sz="900" b="0" i="0" u="none" strike="noStrike" cap="none" normalizeH="0" baseline="0" dirty="0" smtClean="0">
                          <a:ln>
                            <a:noFill/>
                          </a:ln>
                          <a:solidFill>
                            <a:srgbClr val="000000"/>
                          </a:solidFill>
                          <a:effectLst/>
                          <a:latin typeface="Arial" charset="0"/>
                          <a:ea typeface="굴림" pitchFamily="50" charset="-127"/>
                        </a:rPr>
                        <a:t> position</a:t>
                      </a:r>
                      <a:endParaRPr kumimoji="1" lang="ko-KR" altLang="en-US" sz="900" b="0" i="0" u="none" strike="noStrike" cap="none" normalizeH="0" baseline="0" dirty="0" smtClean="0">
                        <a:ln>
                          <a:noFill/>
                        </a:ln>
                        <a:solidFill>
                          <a:srgbClr val="000000"/>
                        </a:solidFill>
                        <a:effectLst/>
                        <a:latin typeface="Arial" charset="0"/>
                        <a:ea typeface="굴림" pitchFamily="50" charset="-127"/>
                      </a:endParaRP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chemeClr val="tx1"/>
                          </a:solidFill>
                          <a:effectLst/>
                          <a:latin typeface="Arial" charset="0"/>
                          <a:ea typeface="굴림" pitchFamily="50" charset="-127"/>
                        </a:rPr>
                        <a:t>LCB Model :  PGM + Child Lock</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chemeClr val="tx1"/>
                          </a:solidFill>
                          <a:effectLst/>
                          <a:latin typeface="Arial" charset="0"/>
                          <a:ea typeface="굴림" pitchFamily="50" charset="-127"/>
                        </a:rPr>
                        <a:t>LED Model</a:t>
                      </a:r>
                      <a:r>
                        <a:rPr kumimoji="1" lang="en-US" altLang="ko-KR" sz="900" b="0" i="0" u="none" strike="noStrike" cap="none" normalizeH="0" baseline="0" smtClean="0">
                          <a:ln>
                            <a:noFill/>
                          </a:ln>
                          <a:solidFill>
                            <a:schemeClr val="tx1"/>
                          </a:solidFill>
                          <a:effectLst/>
                          <a:latin typeface="Arial" charset="0"/>
                          <a:ea typeface="굴림" pitchFamily="50" charset="-127"/>
                        </a:rPr>
                        <a:t> :  </a:t>
                      </a:r>
                      <a:r>
                        <a:rPr kumimoji="1" lang="en-US" altLang="ko-KR" sz="900" b="0" i="0" u="none" strike="noStrike" cap="none" normalizeH="0" baseline="0" smtClean="0">
                          <a:ln>
                            <a:noFill/>
                          </a:ln>
                          <a:solidFill>
                            <a:srgbClr val="000000"/>
                          </a:solidFill>
                          <a:effectLst/>
                          <a:latin typeface="Arial" charset="0"/>
                          <a:ea typeface="굴림" pitchFamily="50" charset="-127"/>
                        </a:rPr>
                        <a:t>Press Delay Key 9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r>
              <a:tr h="345354">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IPM Temperature</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LCD Model : PGM + Spray  </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1" i="0" u="none" strike="noStrike" cap="none" normalizeH="0" baseline="0" smtClean="0">
                          <a:ln>
                            <a:noFill/>
                          </a:ln>
                          <a:solidFill>
                            <a:srgbClr val="000000"/>
                          </a:solidFill>
                          <a:effectLst/>
                          <a:latin typeface="Arial" charset="0"/>
                          <a:ea typeface="굴림" pitchFamily="50" charset="-127"/>
                        </a:rPr>
                        <a:t>LED Model</a:t>
                      </a:r>
                      <a:r>
                        <a:rPr kumimoji="1" lang="en-US" altLang="ko-KR" sz="900" b="0" i="0" u="none" strike="noStrike" cap="none" normalizeH="0" baseline="0" smtClean="0">
                          <a:ln>
                            <a:noFill/>
                          </a:ln>
                          <a:solidFill>
                            <a:srgbClr val="000000"/>
                          </a:solidFill>
                          <a:effectLst/>
                          <a:latin typeface="Arial" charset="0"/>
                          <a:ea typeface="굴림" pitchFamily="50" charset="-127"/>
                        </a:rPr>
                        <a:t> : Press Delay Key 10 times</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513">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DC Link</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sym typeface="Wingdings" pitchFamily="2" charset="2"/>
                        </a:rPr>
                        <a:t>PGM + Rinse (The power of inlet voltage)</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354">
                <a:tc rowSpan="2">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Arial" charset="0"/>
                          <a:ea typeface="굴림" pitchFamily="50" charset="-127"/>
                        </a:rPr>
                        <a:t>Function</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Arial" charset="0"/>
                          <a:ea typeface="굴림" pitchFamily="50" charset="-127"/>
                        </a:rPr>
                        <a:t>setting</a:t>
                      </a:r>
                    </a:p>
                  </a:txBody>
                  <a:tcPr marL="120000" marR="120000" marT="35100" marB="35100" anchor="ctr" anchorCtr="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Hardness  setting</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sym typeface="Wingdings" pitchFamily="2" charset="2"/>
                        </a:rPr>
                        <a:t>Half load + Power</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sym typeface="Wingdings" pitchFamily="2" charset="2"/>
                        </a:rPr>
                        <a:t>Adjust  key: Half load, Finish  Key: Delay start</a:t>
                      </a:r>
                      <a:endParaRPr kumimoji="1" lang="ko-KR" altLang="en-US" sz="900" b="0" i="0" u="none" strike="noStrike" cap="none" normalizeH="0" baseline="0" smtClean="0">
                        <a:ln>
                          <a:noFill/>
                        </a:ln>
                        <a:solidFill>
                          <a:srgbClr val="000000"/>
                        </a:solidFill>
                        <a:effectLst/>
                        <a:latin typeface="Arial" charset="0"/>
                        <a:ea typeface="굴림" pitchFamily="50" charset="-127"/>
                        <a:sym typeface="Wingdings" pitchFamily="2" charset="2"/>
                      </a:endParaRP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513">
                <a:tc vMerge="1">
                  <a:txBody>
                    <a:bodyPr/>
                    <a:lstStyle/>
                    <a:p>
                      <a:endParaRPr lang="en-US"/>
                    </a:p>
                  </a:txBody>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smtClean="0">
                          <a:ln>
                            <a:noFill/>
                          </a:ln>
                          <a:solidFill>
                            <a:srgbClr val="000000"/>
                          </a:solidFill>
                          <a:effectLst/>
                          <a:latin typeface="Arial" charset="0"/>
                          <a:ea typeface="굴림" pitchFamily="50" charset="-127"/>
                        </a:rPr>
                        <a:t>Buzzer on/off</a:t>
                      </a:r>
                    </a:p>
                  </a:txBody>
                  <a:tcPr marL="120000" marR="120000" marT="35100" marB="351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rgbClr val="000000"/>
                          </a:solidFill>
                          <a:effectLst/>
                          <a:latin typeface="Arial" charset="0"/>
                          <a:ea typeface="굴림" pitchFamily="50" charset="-127"/>
                          <a:sym typeface="Wingdings" pitchFamily="2" charset="2"/>
                        </a:rPr>
                        <a:t>Spray + Delay Start   (On/Off)</a:t>
                      </a:r>
                    </a:p>
                  </a:txBody>
                  <a:tcPr marL="121920" marR="12192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pic>
        <p:nvPicPr>
          <p:cNvPr id="8246" name="Picture 106"/>
          <p:cNvPicPr>
            <a:picLocks noChangeAspect="1" noChangeArrowheads="1"/>
          </p:cNvPicPr>
          <p:nvPr/>
        </p:nvPicPr>
        <p:blipFill>
          <a:blip r:embed="rId2" cstate="print"/>
          <a:srcRect l="6706"/>
          <a:stretch>
            <a:fillRect/>
          </a:stretch>
        </p:blipFill>
        <p:spPr bwMode="auto">
          <a:xfrm>
            <a:off x="245533" y="762000"/>
            <a:ext cx="3183467" cy="678656"/>
          </a:xfrm>
          <a:prstGeom prst="rect">
            <a:avLst/>
          </a:prstGeom>
          <a:noFill/>
          <a:ln w="12700" algn="ctr">
            <a:noFill/>
            <a:miter lim="800000"/>
            <a:headEnd type="none" w="sm" len="sm"/>
            <a:tailEnd type="none" w="sm" len="sm"/>
          </a:ln>
        </p:spPr>
      </p:pic>
      <p:pic>
        <p:nvPicPr>
          <p:cNvPr id="8247" name="Picture 98"/>
          <p:cNvPicPr>
            <a:picLocks noChangeAspect="1" noChangeArrowheads="1"/>
          </p:cNvPicPr>
          <p:nvPr/>
        </p:nvPicPr>
        <p:blipFill>
          <a:blip r:embed="rId3" cstate="print"/>
          <a:srcRect/>
          <a:stretch>
            <a:fillRect/>
          </a:stretch>
        </p:blipFill>
        <p:spPr bwMode="auto">
          <a:xfrm>
            <a:off x="5340352" y="609600"/>
            <a:ext cx="3092449" cy="671513"/>
          </a:xfrm>
          <a:prstGeom prst="rect">
            <a:avLst/>
          </a:prstGeom>
          <a:noFill/>
          <a:ln w="12700" algn="ctr">
            <a:noFill/>
            <a:miter lim="800000"/>
            <a:headEnd type="none" w="sm" len="sm"/>
            <a:tailEnd type="none" w="sm" len="sm"/>
          </a:ln>
        </p:spPr>
      </p:pic>
      <p:sp>
        <p:nvSpPr>
          <p:cNvPr id="8248" name="Text Box 445"/>
          <p:cNvSpPr txBox="1">
            <a:spLocks noChangeArrowheads="1"/>
          </p:cNvSpPr>
          <p:nvPr/>
        </p:nvSpPr>
        <p:spPr bwMode="auto">
          <a:xfrm>
            <a:off x="5380567" y="1295400"/>
            <a:ext cx="3475567" cy="507831"/>
          </a:xfrm>
          <a:prstGeom prst="rect">
            <a:avLst/>
          </a:prstGeom>
          <a:noFill/>
          <a:ln w="9525">
            <a:noFill/>
            <a:miter lim="800000"/>
            <a:headEnd/>
            <a:tailEnd/>
          </a:ln>
        </p:spPr>
        <p:txBody>
          <a:bodyPr>
            <a:spAutoFit/>
          </a:bodyPr>
          <a:lstStyle/>
          <a:p>
            <a:pPr>
              <a:lnSpc>
                <a:spcPct val="50000"/>
              </a:lnSpc>
              <a:spcBef>
                <a:spcPct val="50000"/>
              </a:spcBef>
            </a:pPr>
            <a:r>
              <a:rPr lang="en-US" altLang="ko-KR" b="1" dirty="0"/>
              <a:t>LED Model:</a:t>
            </a:r>
            <a:r>
              <a:rPr lang="en-US" altLang="ko-KR" dirty="0"/>
              <a:t> Enter Data View Mode</a:t>
            </a:r>
          </a:p>
          <a:p>
            <a:pPr>
              <a:lnSpc>
                <a:spcPct val="50000"/>
              </a:lnSpc>
              <a:spcBef>
                <a:spcPct val="50000"/>
              </a:spcBef>
            </a:pPr>
            <a:r>
              <a:rPr lang="en-US" altLang="ko-KR" dirty="0"/>
              <a:t>    </a:t>
            </a:r>
            <a:r>
              <a:rPr lang="en-US" altLang="ko-KR" b="1" dirty="0"/>
              <a:t>( PGM + Spray + Delay)</a:t>
            </a:r>
          </a:p>
        </p:txBody>
      </p:sp>
      <p:sp>
        <p:nvSpPr>
          <p:cNvPr id="8249" name="Text Box 446"/>
          <p:cNvSpPr txBox="1">
            <a:spLocks noChangeArrowheads="1"/>
          </p:cNvSpPr>
          <p:nvPr/>
        </p:nvSpPr>
        <p:spPr bwMode="auto">
          <a:xfrm>
            <a:off x="1058333" y="1440656"/>
            <a:ext cx="1625600" cy="369332"/>
          </a:xfrm>
          <a:prstGeom prst="rect">
            <a:avLst/>
          </a:prstGeom>
          <a:noFill/>
          <a:ln w="9525">
            <a:noFill/>
            <a:miter lim="800000"/>
            <a:headEnd/>
            <a:tailEnd/>
          </a:ln>
        </p:spPr>
        <p:txBody>
          <a:bodyPr>
            <a:spAutoFit/>
          </a:bodyPr>
          <a:lstStyle/>
          <a:p>
            <a:pPr algn="ctr">
              <a:spcBef>
                <a:spcPct val="50000"/>
              </a:spcBef>
            </a:pPr>
            <a:r>
              <a:rPr lang="en-US" altLang="ko-KR" b="1"/>
              <a:t>LCD Model</a:t>
            </a:r>
            <a:endParaRPr lang="ko-KR" altLang="en-US" b="1"/>
          </a:p>
        </p:txBody>
      </p:sp>
      <p:sp>
        <p:nvSpPr>
          <p:cNvPr id="8251" name="실행 단추: 홈 9">
            <a:hlinkClick r:id="" action="ppaction://hlinkshowjump?jump=firstslide" highlightClick="1"/>
          </p:cNvPr>
          <p:cNvSpPr>
            <a:spLocks noChangeArrowheads="1"/>
          </p:cNvSpPr>
          <p:nvPr/>
        </p:nvSpPr>
        <p:spPr bwMode="auto">
          <a:xfrm>
            <a:off x="8350251" y="-1191"/>
            <a:ext cx="770467" cy="280988"/>
          </a:xfrm>
          <a:prstGeom prst="actionButtonHome">
            <a:avLst/>
          </a:prstGeom>
          <a:solidFill>
            <a:srgbClr val="92D050"/>
          </a:solidFill>
          <a:ln w="9525" algn="ctr">
            <a:solidFill>
              <a:schemeClr val="tx1"/>
            </a:solidFill>
            <a:round/>
            <a:headEnd/>
            <a:tailEnd/>
          </a:ln>
        </p:spPr>
        <p:txBody>
          <a:bodyPr wrap="none" anchor="ctr"/>
          <a:lstStyle/>
          <a:p>
            <a:pPr>
              <a:buFont typeface="Wingdings" pitchFamily="2" charset="2"/>
              <a:buNone/>
            </a:pPr>
            <a:endParaRPr lang="ko-KR" altLang="en-US"/>
          </a:p>
        </p:txBody>
      </p:sp>
      <p:sp>
        <p:nvSpPr>
          <p:cNvPr id="10" name="TextBox 9"/>
          <p:cNvSpPr txBox="1"/>
          <p:nvPr/>
        </p:nvSpPr>
        <p:spPr>
          <a:xfrm>
            <a:off x="2362200" y="152400"/>
            <a:ext cx="3276600" cy="646331"/>
          </a:xfrm>
          <a:prstGeom prst="rect">
            <a:avLst/>
          </a:prstGeom>
          <a:noFill/>
        </p:spPr>
        <p:txBody>
          <a:bodyPr wrap="square" rtlCol="1">
            <a:spAutoFit/>
          </a:bodyPr>
          <a:lstStyle/>
          <a:p>
            <a:pPr algn="r" rtl="1"/>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کلید های عملکردی</a:t>
            </a:r>
            <a:endParaRPr lang="fa-IR"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sp>
        <p:nvSpPr>
          <p:cNvPr id="6" name="Slide Number Placeholder 5"/>
          <p:cNvSpPr>
            <a:spLocks noGrp="1"/>
          </p:cNvSpPr>
          <p:nvPr>
            <p:ph type="sldNum" sz="quarter" idx="12"/>
          </p:nvPr>
        </p:nvSpPr>
        <p:spPr/>
        <p:txBody>
          <a:bodyPr/>
          <a:lstStyle/>
          <a:p>
            <a:fld id="{BA8C4945-6685-47FF-8878-CBA3FE07A995}" type="slidenum">
              <a:rPr lang="en-US" smtClean="0"/>
              <a:pPr/>
              <a:t>39</a:t>
            </a:fld>
            <a:endParaRPr lang="en-US"/>
          </a:p>
        </p:txBody>
      </p:sp>
      <p:pic>
        <p:nvPicPr>
          <p:cNvPr id="9" name="Movie.wmv">
            <a:hlinkClick r:id="" action="ppaction://media"/>
          </p:cNvPr>
          <p:cNvPicPr>
            <a:picLocks noGrp="1" noRot="1" noChangeAspect="1"/>
          </p:cNvPicPr>
          <p:nvPr>
            <p:ph sz="half" idx="1"/>
            <a:videoFile r:link="rId1"/>
          </p:nvPr>
        </p:nvPicPr>
        <p:blipFill>
          <a:blip r:embed="rId3" cstate="print"/>
          <a:stretch>
            <a:fillRect/>
          </a:stretch>
        </p:blipFill>
        <p:spPr>
          <a:xfrm>
            <a:off x="381000" y="685800"/>
            <a:ext cx="8458200" cy="54864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3276600" cy="609600"/>
          </a:xfrm>
        </p:spPr>
        <p:txBody>
          <a:bodyPr>
            <a:noAutofit/>
          </a:bodyPr>
          <a:lstStyle/>
          <a:p>
            <a:pPr marL="342900" indent="-342900" algn="l" eaLnBrk="0" fontAlgn="base" hangingPunct="0">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rPr>
              <a:t>Steam power</a:t>
            </a:r>
            <a:endParaRPr lang="en-US" sz="3600" dirty="0">
              <a:solidFill>
                <a:srgbClr val="FF5050"/>
              </a:solidFill>
              <a:effectLst>
                <a:outerShdw blurRad="38100" dist="38100" dir="2700000" algn="tl">
                  <a:srgbClr val="000000">
                    <a:alpha val="43137"/>
                  </a:srgbClr>
                </a:outerShdw>
              </a:effectLst>
              <a:latin typeface="Gill Sans MT" pitchFamily="34" charset="0"/>
            </a:endParaRPr>
          </a:p>
        </p:txBody>
      </p:sp>
      <p:sp>
        <p:nvSpPr>
          <p:cNvPr id="6" name="TextBox 5"/>
          <p:cNvSpPr txBox="1"/>
          <p:nvPr/>
        </p:nvSpPr>
        <p:spPr>
          <a:xfrm>
            <a:off x="381000" y="4648200"/>
            <a:ext cx="8229600" cy="646331"/>
          </a:xfrm>
          <a:prstGeom prst="rect">
            <a:avLst/>
          </a:prstGeom>
          <a:noFill/>
        </p:spPr>
        <p:txBody>
          <a:bodyPr wrap="square" rtlCol="0">
            <a:spAutoFit/>
          </a:bodyPr>
          <a:lstStyle/>
          <a:p>
            <a:pPr algn="r" rtl="1"/>
            <a:r>
              <a:rPr lang="fa-IR" dirty="0" smtClean="0">
                <a:latin typeface="Arial" pitchFamily="34" charset="0"/>
                <a:cs typeface="Arial" pitchFamily="34" charset="0"/>
              </a:rPr>
              <a:t>مدت زمان عملکرد کلی این برنامه 2:40 طول می کشد</a:t>
            </a:r>
            <a:endParaRPr lang="en-US" dirty="0" smtClean="0">
              <a:latin typeface="Arial" pitchFamily="34" charset="0"/>
              <a:cs typeface="Arial" pitchFamily="34" charset="0"/>
            </a:endParaRPr>
          </a:p>
          <a:p>
            <a:pPr algn="r" rtl="1"/>
            <a:r>
              <a:rPr lang="fa-IR" dirty="0" smtClean="0">
                <a:latin typeface="Arial" pitchFamily="34" charset="0"/>
                <a:cs typeface="Arial" pitchFamily="34" charset="0"/>
              </a:rPr>
              <a:t>این برنامه درمدلهای </a:t>
            </a:r>
            <a:r>
              <a:rPr lang="en-US" dirty="0" smtClean="0">
                <a:latin typeface="Arial" pitchFamily="34" charset="0"/>
                <a:cs typeface="Arial" pitchFamily="34" charset="0"/>
              </a:rPr>
              <a:t>DW-TS605/610</a:t>
            </a:r>
            <a:endParaRPr lang="en-US" dirty="0"/>
          </a:p>
        </p:txBody>
      </p:sp>
      <p:pic>
        <p:nvPicPr>
          <p:cNvPr id="1027" name="Picture 3" descr="C:\Users\HP\Desktop\New folder\2-17-2011 1-27-14 PM.png"/>
          <p:cNvPicPr>
            <a:picLocks noChangeAspect="1" noChangeArrowheads="1"/>
          </p:cNvPicPr>
          <p:nvPr/>
        </p:nvPicPr>
        <p:blipFill>
          <a:blip r:embed="rId2" cstate="print"/>
          <a:srcRect/>
          <a:stretch>
            <a:fillRect/>
          </a:stretch>
        </p:blipFill>
        <p:spPr bwMode="auto">
          <a:xfrm>
            <a:off x="1087822" y="847725"/>
            <a:ext cx="7856154" cy="1133475"/>
          </a:xfrm>
          <a:prstGeom prst="rect">
            <a:avLst/>
          </a:prstGeom>
          <a:noFill/>
        </p:spPr>
      </p:pic>
      <p:sp>
        <p:nvSpPr>
          <p:cNvPr id="8" name="Rounded Rectangle 7"/>
          <p:cNvSpPr/>
          <p:nvPr/>
        </p:nvSpPr>
        <p:spPr>
          <a:xfrm>
            <a:off x="1524000" y="2895600"/>
            <a:ext cx="990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tx1"/>
                </a:solidFill>
              </a:rPr>
              <a:t>power</a:t>
            </a:r>
            <a:endParaRPr lang="fa-IR" sz="1600" dirty="0">
              <a:solidFill>
                <a:schemeClr val="tx1"/>
              </a:solidFill>
            </a:endParaRPr>
          </a:p>
        </p:txBody>
      </p:sp>
      <p:cxnSp>
        <p:nvCxnSpPr>
          <p:cNvPr id="9" name="Straight Arrow Connector 8"/>
          <p:cNvCxnSpPr/>
          <p:nvPr/>
        </p:nvCxnSpPr>
        <p:spPr>
          <a:xfrm>
            <a:off x="2590800" y="3048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048000" y="27432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tx1"/>
                </a:solidFill>
              </a:rPr>
              <a:t>Steam power</a:t>
            </a:r>
            <a:endParaRPr lang="fa-IR" sz="1600" dirty="0">
              <a:solidFill>
                <a:schemeClr val="tx1"/>
              </a:solidFill>
            </a:endParaRPr>
          </a:p>
        </p:txBody>
      </p:sp>
      <p:cxnSp>
        <p:nvCxnSpPr>
          <p:cNvPr id="11" name="Straight Arrow Connector 10"/>
          <p:cNvCxnSpPr/>
          <p:nvPr/>
        </p:nvCxnSpPr>
        <p:spPr>
          <a:xfrm>
            <a:off x="4191000" y="3124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724400" y="2590800"/>
            <a:ext cx="15240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dirty="0" smtClean="0">
              <a:solidFill>
                <a:schemeClr val="tx1"/>
              </a:solidFill>
            </a:endParaRPr>
          </a:p>
          <a:p>
            <a:pPr algn="ctr"/>
            <a:r>
              <a:rPr lang="en-US" sz="1600" dirty="0" smtClean="0">
                <a:solidFill>
                  <a:schemeClr val="tx1"/>
                </a:solidFill>
              </a:rPr>
              <a:t>Half load</a:t>
            </a:r>
            <a:endParaRPr lang="en-US" sz="1600" dirty="0" smtClean="0">
              <a:solidFill>
                <a:schemeClr val="tx1"/>
              </a:solidFill>
              <a:latin typeface="Arial" pitchFamily="34" charset="0"/>
              <a:cs typeface="Arial" pitchFamily="34" charset="0"/>
            </a:endParaRPr>
          </a:p>
          <a:p>
            <a:pPr algn="ctr"/>
            <a:r>
              <a:rPr lang="en-US" sz="1600" dirty="0" smtClean="0">
                <a:solidFill>
                  <a:schemeClr val="tx1"/>
                </a:solidFill>
              </a:rPr>
              <a:t>Rinse</a:t>
            </a:r>
          </a:p>
          <a:p>
            <a:pPr algn="ctr"/>
            <a:r>
              <a:rPr lang="en-US" sz="1600" dirty="0" smtClean="0">
                <a:solidFill>
                  <a:schemeClr val="tx1"/>
                </a:solidFill>
              </a:rPr>
              <a:t>Extra hat</a:t>
            </a:r>
          </a:p>
          <a:p>
            <a:pPr algn="ctr"/>
            <a:endParaRPr lang="fa-IR" sz="1600" dirty="0">
              <a:solidFill>
                <a:schemeClr val="tx1"/>
              </a:solidFill>
            </a:endParaRPr>
          </a:p>
        </p:txBody>
      </p:sp>
      <p:cxnSp>
        <p:nvCxnSpPr>
          <p:cNvPr id="13" name="Straight Arrow Connector 12"/>
          <p:cNvCxnSpPr/>
          <p:nvPr/>
        </p:nvCxnSpPr>
        <p:spPr>
          <a:xfrm>
            <a:off x="6477000" y="3124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086600" y="2895600"/>
            <a:ext cx="9144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tx1"/>
                </a:solidFill>
              </a:rPr>
              <a:t>start</a:t>
            </a:r>
            <a:endParaRPr lang="fa-IR" sz="1600" dirty="0">
              <a:solidFill>
                <a:schemeClr val="tx1"/>
              </a:solidFill>
            </a:endParaRPr>
          </a:p>
        </p:txBody>
      </p:sp>
      <p:sp>
        <p:nvSpPr>
          <p:cNvPr id="15" name="Line Callout 2 14"/>
          <p:cNvSpPr/>
          <p:nvPr/>
        </p:nvSpPr>
        <p:spPr>
          <a:xfrm flipH="1">
            <a:off x="3886200" y="3810000"/>
            <a:ext cx="914400" cy="533400"/>
          </a:xfrm>
          <a:prstGeom prst="borderCallout2">
            <a:avLst>
              <a:gd name="adj1" fmla="val 62247"/>
              <a:gd name="adj2" fmla="val 2115"/>
              <a:gd name="adj3" fmla="val 18750"/>
              <a:gd name="adj4" fmla="val -16667"/>
              <a:gd name="adj5" fmla="val -15432"/>
              <a:gd name="adj6" fmla="val -556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latin typeface="Arial" pitchFamily="34" charset="0"/>
                <a:cs typeface="Arial" pitchFamily="34" charset="0"/>
              </a:rPr>
              <a:t>برنامه انتخابی</a:t>
            </a:r>
            <a:endParaRPr lang="en-US" sz="1400" dirty="0">
              <a:solidFill>
                <a:schemeClr val="tx1"/>
              </a:solidFill>
              <a:latin typeface="Arial" pitchFamily="34" charset="0"/>
              <a:cs typeface="Arial" pitchFamily="34" charset="0"/>
            </a:endParaRPr>
          </a:p>
        </p:txBody>
      </p:sp>
      <p:sp>
        <p:nvSpPr>
          <p:cNvPr id="16" name="Slide Number Placeholder 15"/>
          <p:cNvSpPr>
            <a:spLocks noGrp="1"/>
          </p:cNvSpPr>
          <p:nvPr>
            <p:ph type="sldNum" sz="quarter" idx="12"/>
          </p:nvPr>
        </p:nvSpPr>
        <p:spPr/>
        <p:txBody>
          <a:bodyPr/>
          <a:lstStyle/>
          <a:p>
            <a:fld id="{BA8C4945-6685-47FF-8878-CBA3FE07A995}"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&lt;#&gt;</a:t>
            </a:r>
            <a:endParaRPr lang="en-US" dirty="0" smtClean="0"/>
          </a:p>
        </p:txBody>
      </p:sp>
      <p:pic>
        <p:nvPicPr>
          <p:cNvPr id="3" name="programs_power.avi">
            <a:hlinkClick r:id="" action="ppaction://media"/>
          </p:cNvPr>
          <p:cNvPicPr>
            <a:picLocks noRot="1" noChangeAspect="1"/>
          </p:cNvPicPr>
          <p:nvPr>
            <a:videoFile r:link="rId1"/>
          </p:nvPr>
        </p:nvPicPr>
        <p:blipFill>
          <a:blip r:embed="rId3" cstate="print"/>
          <a:stretch>
            <a:fillRect/>
          </a:stretch>
        </p:blipFill>
        <p:spPr>
          <a:xfrm>
            <a:off x="195231" y="1295400"/>
            <a:ext cx="8567769" cy="4724400"/>
          </a:xfrm>
          <a:prstGeom prst="rect">
            <a:avLst/>
          </a:prstGeom>
        </p:spPr>
      </p:pic>
      <p:sp>
        <p:nvSpPr>
          <p:cNvPr id="4" name="Title 1"/>
          <p:cNvSpPr txBox="1">
            <a:spLocks/>
          </p:cNvSpPr>
          <p:nvPr/>
        </p:nvSpPr>
        <p:spPr>
          <a:xfrm>
            <a:off x="228600" y="381000"/>
            <a:ext cx="3276600" cy="609600"/>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0" i="0" u="none" strike="noStrike" kern="1200" cap="none" spc="0" normalizeH="0" baseline="0" noProof="0" dirty="0" smtClean="0">
                <a:ln>
                  <a:noFill/>
                </a:ln>
                <a:solidFill>
                  <a:srgbClr val="FF5050"/>
                </a:solidFill>
                <a:effectLst>
                  <a:outerShdw blurRad="38100" dist="38100" dir="2700000" algn="tl">
                    <a:srgbClr val="000000">
                      <a:alpha val="43137"/>
                    </a:srgbClr>
                  </a:outerShdw>
                </a:effectLst>
                <a:uLnTx/>
                <a:uFillTx/>
                <a:latin typeface="Gill Sans MT" pitchFamily="34" charset="0"/>
                <a:ea typeface="+mj-ea"/>
                <a:cs typeface="+mj-cs"/>
              </a:rPr>
              <a:t>Steam power</a:t>
            </a:r>
            <a:endParaRPr kumimoji="0" lang="en-US" sz="36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Gill Sans MT" pitchFamily="34" charset="0"/>
              <a:ea typeface="+mj-ea"/>
              <a:cs typeface="+mj-cs"/>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20000" mute="1">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 Dual spray</a:t>
            </a:r>
          </a:p>
        </p:txBody>
      </p:sp>
      <p:pic>
        <p:nvPicPr>
          <p:cNvPr id="2054" name="Picture 6" descr="C:\Users\HP\Desktop\New folder\2-17-2011 12-09-30 PM.png"/>
          <p:cNvPicPr>
            <a:picLocks noChangeAspect="1" noChangeArrowheads="1"/>
          </p:cNvPicPr>
          <p:nvPr/>
        </p:nvPicPr>
        <p:blipFill>
          <a:blip r:embed="rId2" cstate="print"/>
          <a:srcRect/>
          <a:stretch>
            <a:fillRect/>
          </a:stretch>
        </p:blipFill>
        <p:spPr bwMode="auto">
          <a:xfrm>
            <a:off x="287001" y="914400"/>
            <a:ext cx="7942599" cy="1828800"/>
          </a:xfrm>
          <a:prstGeom prst="rect">
            <a:avLst/>
          </a:prstGeom>
          <a:noFill/>
        </p:spPr>
      </p:pic>
      <p:sp>
        <p:nvSpPr>
          <p:cNvPr id="12" name="TextBox 11"/>
          <p:cNvSpPr txBox="1"/>
          <p:nvPr/>
        </p:nvSpPr>
        <p:spPr>
          <a:xfrm>
            <a:off x="304800" y="4417874"/>
            <a:ext cx="8153400" cy="1754326"/>
          </a:xfrm>
          <a:prstGeom prst="rect">
            <a:avLst/>
          </a:prstGeom>
          <a:noFill/>
        </p:spPr>
        <p:txBody>
          <a:bodyPr wrap="square" rtlCol="1">
            <a:spAutoFit/>
          </a:bodyPr>
          <a:lstStyle/>
          <a:p>
            <a:pPr algn="r" rtl="1"/>
            <a:r>
              <a:rPr lang="fa-IR" b="1" u="sng" dirty="0" smtClean="0">
                <a:latin typeface="Arial" pitchFamily="34" charset="0"/>
                <a:cs typeface="Arial" pitchFamily="34" charset="0"/>
              </a:rPr>
              <a:t>نکته</a:t>
            </a:r>
            <a:r>
              <a:rPr lang="fa-IR" b="1" dirty="0" smtClean="0"/>
              <a:t> : این برنامه بطور کلی حدودا 2:17 بطول می انجامد .</a:t>
            </a:r>
          </a:p>
          <a:p>
            <a:pPr algn="r" rtl="1"/>
            <a:endParaRPr lang="fa-IR" b="1" dirty="0" smtClean="0"/>
          </a:p>
          <a:p>
            <a:pPr algn="r" rtl="1"/>
            <a:r>
              <a:rPr lang="fa-IR" b="1" u="sng" dirty="0" smtClean="0">
                <a:latin typeface="Arial" pitchFamily="34" charset="0"/>
                <a:cs typeface="Arial" pitchFamily="34" charset="0"/>
              </a:rPr>
              <a:t>نکته </a:t>
            </a:r>
            <a:r>
              <a:rPr lang="fa-IR" b="1" dirty="0" smtClean="0">
                <a:latin typeface="Arial" pitchFamily="34" charset="0"/>
                <a:cs typeface="Arial" pitchFamily="34" charset="0"/>
              </a:rPr>
              <a:t>:   این برنامه در مدلهای </a:t>
            </a:r>
            <a:r>
              <a:rPr lang="en-US" b="1" dirty="0" smtClean="0">
                <a:latin typeface="Arial" pitchFamily="34" charset="0"/>
                <a:cs typeface="Arial" pitchFamily="34" charset="0"/>
              </a:rPr>
              <a:t>DW-TS 605-610</a:t>
            </a:r>
            <a:endParaRPr lang="fa-IR" b="1" dirty="0" smtClean="0">
              <a:latin typeface="Arial" pitchFamily="34" charset="0"/>
              <a:cs typeface="Arial" pitchFamily="34" charset="0"/>
            </a:endParaRPr>
          </a:p>
          <a:p>
            <a:pPr algn="r" rtl="1"/>
            <a:endParaRPr lang="fa-IR" b="1" dirty="0" smtClean="0">
              <a:latin typeface="Arial" pitchFamily="34" charset="0"/>
              <a:cs typeface="Arial" pitchFamily="34" charset="0"/>
            </a:endParaRPr>
          </a:p>
          <a:p>
            <a:pPr algn="r" rtl="1"/>
            <a:r>
              <a:rPr lang="fa-IR" b="1" u="sng" dirty="0" smtClean="0">
                <a:latin typeface="Arial" pitchFamily="34" charset="0"/>
                <a:cs typeface="Arial" pitchFamily="34" charset="0"/>
              </a:rPr>
              <a:t>نکته مهم </a:t>
            </a:r>
            <a:r>
              <a:rPr lang="fa-IR" b="1" dirty="0" smtClean="0">
                <a:latin typeface="Arial" pitchFamily="34" charset="0"/>
                <a:cs typeface="Arial" pitchFamily="34" charset="0"/>
              </a:rPr>
              <a:t>:  درمدلهای </a:t>
            </a:r>
            <a:r>
              <a:rPr lang="en-US" b="1" dirty="0" smtClean="0">
                <a:latin typeface="Arial" pitchFamily="34" charset="0"/>
                <a:cs typeface="Arial" pitchFamily="34" charset="0"/>
              </a:rPr>
              <a:t>smart</a:t>
            </a:r>
            <a:r>
              <a:rPr lang="fa-IR" b="1" dirty="0" smtClean="0">
                <a:latin typeface="Arial" pitchFamily="34" charset="0"/>
                <a:cs typeface="Arial" pitchFamily="34" charset="0"/>
              </a:rPr>
              <a:t> (</a:t>
            </a:r>
            <a:r>
              <a:rPr lang="en-US" b="1" dirty="0" smtClean="0">
                <a:latin typeface="Arial" pitchFamily="34" charset="0"/>
                <a:cs typeface="Arial" pitchFamily="34" charset="0"/>
              </a:rPr>
              <a:t>DW-TS 605-610</a:t>
            </a:r>
            <a:r>
              <a:rPr lang="fa-IR" b="1" dirty="0" smtClean="0">
                <a:latin typeface="Arial" pitchFamily="34" charset="0"/>
                <a:cs typeface="Arial" pitchFamily="34" charset="0"/>
              </a:rPr>
              <a:t> ) برای مرحله </a:t>
            </a:r>
            <a:r>
              <a:rPr lang="en-US" b="1" dirty="0" smtClean="0">
                <a:latin typeface="Arial" pitchFamily="34" charset="0"/>
                <a:cs typeface="Arial" pitchFamily="34" charset="0"/>
              </a:rPr>
              <a:t>pre wash</a:t>
            </a:r>
            <a:r>
              <a:rPr lang="fa-IR" b="1" dirty="0" smtClean="0">
                <a:latin typeface="Arial" pitchFamily="34" charset="0"/>
                <a:cs typeface="Arial" pitchFamily="34" charset="0"/>
              </a:rPr>
              <a:t> روی درب ظرفشویی به اندازه </a:t>
            </a:r>
            <a:r>
              <a:rPr lang="en-US" b="1" dirty="0" smtClean="0">
                <a:latin typeface="Arial" pitchFamily="34" charset="0"/>
                <a:cs typeface="Arial" pitchFamily="34" charset="0"/>
              </a:rPr>
              <a:t>5gr</a:t>
            </a:r>
            <a:r>
              <a:rPr lang="fa-IR" b="1" dirty="0" smtClean="0">
                <a:latin typeface="Arial" pitchFamily="34" charset="0"/>
                <a:cs typeface="Arial" pitchFamily="34" charset="0"/>
              </a:rPr>
              <a:t> ریخته شود .</a:t>
            </a:r>
          </a:p>
        </p:txBody>
      </p:sp>
      <p:sp>
        <p:nvSpPr>
          <p:cNvPr id="13" name="Rounded Rectangle 12"/>
          <p:cNvSpPr/>
          <p:nvPr/>
        </p:nvSpPr>
        <p:spPr>
          <a:xfrm>
            <a:off x="762000" y="2895600"/>
            <a:ext cx="990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power</a:t>
            </a:r>
            <a:endParaRPr lang="fa-IR" dirty="0">
              <a:solidFill>
                <a:schemeClr val="tx1"/>
              </a:solidFill>
            </a:endParaRPr>
          </a:p>
        </p:txBody>
      </p:sp>
      <p:cxnSp>
        <p:nvCxnSpPr>
          <p:cNvPr id="14" name="Straight Arrow Connector 13"/>
          <p:cNvCxnSpPr/>
          <p:nvPr/>
        </p:nvCxnSpPr>
        <p:spPr>
          <a:xfrm>
            <a:off x="1828800" y="3048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286000" y="27432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chemeClr val="tx1"/>
                </a:solidFill>
              </a:rPr>
              <a:t>Steam Dual spray</a:t>
            </a:r>
          </a:p>
          <a:p>
            <a:pPr algn="ctr"/>
            <a:endParaRPr lang="fa-IR" sz="100" dirty="0">
              <a:solidFill>
                <a:schemeClr val="tx1"/>
              </a:solidFill>
            </a:endParaRPr>
          </a:p>
        </p:txBody>
      </p:sp>
      <p:cxnSp>
        <p:nvCxnSpPr>
          <p:cNvPr id="16" name="Straight Arrow Connector 15"/>
          <p:cNvCxnSpPr/>
          <p:nvPr/>
        </p:nvCxnSpPr>
        <p:spPr>
          <a:xfrm>
            <a:off x="3429000" y="31242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962400" y="2590800"/>
            <a:ext cx="15240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smtClean="0">
              <a:solidFill>
                <a:schemeClr val="tx1"/>
              </a:solidFill>
            </a:endParaRPr>
          </a:p>
          <a:p>
            <a:pPr algn="ctr"/>
            <a:r>
              <a:rPr lang="en-US" dirty="0" smtClean="0">
                <a:solidFill>
                  <a:schemeClr val="tx1"/>
                </a:solidFill>
              </a:rPr>
              <a:t>Half load</a:t>
            </a:r>
            <a:endParaRPr lang="en-US" dirty="0" smtClean="0">
              <a:solidFill>
                <a:schemeClr val="tx1"/>
              </a:solidFill>
              <a:latin typeface="Arial" pitchFamily="34" charset="0"/>
              <a:cs typeface="Arial" pitchFamily="34" charset="0"/>
            </a:endParaRPr>
          </a:p>
          <a:p>
            <a:pPr algn="ctr"/>
            <a:r>
              <a:rPr lang="en-US" dirty="0" smtClean="0">
                <a:solidFill>
                  <a:schemeClr val="tx1"/>
                </a:solidFill>
              </a:rPr>
              <a:t>Rinse</a:t>
            </a:r>
          </a:p>
          <a:p>
            <a:pPr algn="ctr"/>
            <a:r>
              <a:rPr lang="en-US" dirty="0" smtClean="0">
                <a:solidFill>
                  <a:schemeClr val="tx1"/>
                </a:solidFill>
              </a:rPr>
              <a:t>Extra hat</a:t>
            </a:r>
          </a:p>
          <a:p>
            <a:pPr algn="ctr"/>
            <a:r>
              <a:rPr lang="en-US" dirty="0" smtClean="0">
                <a:solidFill>
                  <a:schemeClr val="tx1"/>
                </a:solidFill>
              </a:rPr>
              <a:t>spray</a:t>
            </a:r>
          </a:p>
          <a:p>
            <a:pPr algn="ctr"/>
            <a:endParaRPr lang="fa-IR" dirty="0">
              <a:solidFill>
                <a:schemeClr val="tx1"/>
              </a:solidFill>
            </a:endParaRPr>
          </a:p>
        </p:txBody>
      </p:sp>
      <p:cxnSp>
        <p:nvCxnSpPr>
          <p:cNvPr id="18" name="Straight Arrow Connector 17"/>
          <p:cNvCxnSpPr/>
          <p:nvPr/>
        </p:nvCxnSpPr>
        <p:spPr>
          <a:xfrm>
            <a:off x="5715000" y="3124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324600" y="2895600"/>
            <a:ext cx="9144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start</a:t>
            </a:r>
            <a:endParaRPr lang="fa-IR" dirty="0">
              <a:solidFill>
                <a:schemeClr val="tx1"/>
              </a:solidFill>
            </a:endParaRPr>
          </a:p>
        </p:txBody>
      </p:sp>
      <p:sp>
        <p:nvSpPr>
          <p:cNvPr id="20" name="Line Callout 2 19"/>
          <p:cNvSpPr/>
          <p:nvPr/>
        </p:nvSpPr>
        <p:spPr>
          <a:xfrm flipH="1">
            <a:off x="3124200" y="3810000"/>
            <a:ext cx="914400" cy="533400"/>
          </a:xfrm>
          <a:prstGeom prst="borderCallout2">
            <a:avLst>
              <a:gd name="adj1" fmla="val 62247"/>
              <a:gd name="adj2" fmla="val 2115"/>
              <a:gd name="adj3" fmla="val 18750"/>
              <a:gd name="adj4" fmla="val -16667"/>
              <a:gd name="adj5" fmla="val -15432"/>
              <a:gd name="adj6" fmla="val -556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latin typeface="Arial" pitchFamily="34" charset="0"/>
                <a:cs typeface="Arial" pitchFamily="34" charset="0"/>
              </a:rPr>
              <a:t>برنامه انتخابی</a:t>
            </a:r>
            <a:endParaRPr lang="en-US" sz="1600" dirty="0">
              <a:solidFill>
                <a:schemeClr val="tx1"/>
              </a:solidFill>
              <a:latin typeface="Arial" pitchFamily="34" charset="0"/>
              <a:cs typeface="Arial" pitchFamily="34" charset="0"/>
            </a:endParaRPr>
          </a:p>
        </p:txBody>
      </p:sp>
      <p:sp>
        <p:nvSpPr>
          <p:cNvPr id="21" name="Slide Number Placeholder 20"/>
          <p:cNvSpPr>
            <a:spLocks noGrp="1"/>
          </p:cNvSpPr>
          <p:nvPr>
            <p:ph type="sldNum" sz="quarter" idx="12"/>
          </p:nvPr>
        </p:nvSpPr>
        <p:spPr/>
        <p:txBody>
          <a:bodyPr/>
          <a:lstStyle/>
          <a:p>
            <a:r>
              <a:rPr lang="en-US" smtClean="0"/>
              <a:t>1</a:t>
            </a:r>
            <a:endParaRPr lang="en-US" dirty="0" smtClean="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&lt;#&gt;</a:t>
            </a:r>
            <a:endParaRPr lang="en-US" dirty="0" smtClean="0"/>
          </a:p>
        </p:txBody>
      </p:sp>
      <p:pic>
        <p:nvPicPr>
          <p:cNvPr id="3" name="programs_dual.avi">
            <a:hlinkClick r:id="" action="ppaction://media"/>
          </p:cNvPr>
          <p:cNvPicPr>
            <a:picLocks noRot="1" noChangeAspect="1"/>
          </p:cNvPicPr>
          <p:nvPr>
            <a:videoFile r:link="rId1"/>
          </p:nvPr>
        </p:nvPicPr>
        <p:blipFill>
          <a:blip r:embed="rId3" cstate="print"/>
          <a:stretch>
            <a:fillRect/>
          </a:stretch>
        </p:blipFill>
        <p:spPr>
          <a:xfrm>
            <a:off x="465669" y="1219200"/>
            <a:ext cx="8221131" cy="4724401"/>
          </a:xfrm>
          <a:prstGeom prst="rect">
            <a:avLst/>
          </a:prstGeom>
        </p:spPr>
      </p:pic>
      <p:sp>
        <p:nvSpPr>
          <p:cNvPr id="4"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 Dual spray</a:t>
            </a: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mute="1">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New folder\2-17-2011 1-29-42 PM.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4376" y="914400"/>
            <a:ext cx="8562474" cy="1066800"/>
          </a:xfrm>
          <a:prstGeom prst="rect">
            <a:avLst/>
          </a:prstGeom>
          <a:noFill/>
        </p:spPr>
      </p:pic>
      <p:sp>
        <p:nvSpPr>
          <p:cNvPr id="6" name="TextBox 5"/>
          <p:cNvSpPr txBox="1"/>
          <p:nvPr/>
        </p:nvSpPr>
        <p:spPr>
          <a:xfrm>
            <a:off x="533400" y="4419600"/>
            <a:ext cx="8077200" cy="1477328"/>
          </a:xfrm>
          <a:prstGeom prst="rect">
            <a:avLst/>
          </a:prstGeom>
          <a:noFill/>
        </p:spPr>
        <p:txBody>
          <a:bodyPr wrap="square" rtlCol="1">
            <a:spAutoFit/>
          </a:bodyPr>
          <a:lstStyle/>
          <a:p>
            <a:pPr algn="r" rtl="1"/>
            <a:r>
              <a:rPr lang="fa-IR" b="1" u="sng" dirty="0" smtClean="0"/>
              <a:t>نکته </a:t>
            </a:r>
            <a:r>
              <a:rPr lang="fa-IR" dirty="0" smtClean="0"/>
              <a:t>: </a:t>
            </a:r>
            <a:r>
              <a:rPr lang="fa-IR" dirty="0" smtClean="0">
                <a:latin typeface="Arial" pitchFamily="34" charset="0"/>
                <a:cs typeface="Arial" pitchFamily="34" charset="0"/>
              </a:rPr>
              <a:t> حدودا بطور کلی این برنامه شستشو حدودا 1:40 طول می کشد .</a:t>
            </a:r>
          </a:p>
          <a:p>
            <a:pPr algn="r" rtl="1"/>
            <a:endParaRPr lang="fa-IR" dirty="0" smtClean="0">
              <a:latin typeface="Arial" pitchFamily="34" charset="0"/>
              <a:cs typeface="Arial" pitchFamily="34" charset="0"/>
            </a:endParaRPr>
          </a:p>
          <a:p>
            <a:pPr algn="r" rtl="1"/>
            <a:r>
              <a:rPr lang="fa-IR" b="1" u="sng" dirty="0" smtClean="0">
                <a:latin typeface="Arial" pitchFamily="34" charset="0"/>
                <a:cs typeface="Arial" pitchFamily="34" charset="0"/>
              </a:rPr>
              <a:t>نکته </a:t>
            </a:r>
            <a:r>
              <a:rPr lang="fa-IR" dirty="0" smtClean="0">
                <a:latin typeface="Arial" pitchFamily="34" charset="0"/>
                <a:cs typeface="Arial" pitchFamily="34" charset="0"/>
              </a:rPr>
              <a:t>:   این برنامه در مدلهای </a:t>
            </a:r>
            <a:r>
              <a:rPr lang="en-US" dirty="0" smtClean="0">
                <a:latin typeface="Arial" pitchFamily="34" charset="0"/>
                <a:cs typeface="Arial" pitchFamily="34" charset="0"/>
              </a:rPr>
              <a:t>DW-TS 605-610</a:t>
            </a:r>
            <a:endParaRPr lang="fa-IR" dirty="0" smtClean="0">
              <a:latin typeface="Arial" pitchFamily="34" charset="0"/>
              <a:cs typeface="Arial" pitchFamily="34" charset="0"/>
            </a:endParaRPr>
          </a:p>
          <a:p>
            <a:pPr algn="r" rtl="1"/>
            <a:endParaRPr lang="fa-IR" dirty="0" smtClean="0">
              <a:latin typeface="Arial" pitchFamily="34" charset="0"/>
              <a:cs typeface="Arial" pitchFamily="34" charset="0"/>
            </a:endParaRPr>
          </a:p>
          <a:p>
            <a:pPr algn="r" rtl="1"/>
            <a:endParaRPr lang="fa-IR" dirty="0"/>
          </a:p>
        </p:txBody>
      </p:sp>
      <p:sp>
        <p:nvSpPr>
          <p:cNvPr id="7" name="Rounded Rectangle 6"/>
          <p:cNvSpPr/>
          <p:nvPr/>
        </p:nvSpPr>
        <p:spPr>
          <a:xfrm>
            <a:off x="1752600" y="2438400"/>
            <a:ext cx="990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power</a:t>
            </a:r>
            <a:endParaRPr lang="fa-IR" dirty="0">
              <a:solidFill>
                <a:schemeClr val="tx1"/>
              </a:solidFill>
            </a:endParaRPr>
          </a:p>
        </p:txBody>
      </p:sp>
      <p:cxnSp>
        <p:nvCxnSpPr>
          <p:cNvPr id="8" name="Straight Arrow Connector 7"/>
          <p:cNvCxnSpPr/>
          <p:nvPr/>
        </p:nvCxnSpPr>
        <p:spPr>
          <a:xfrm>
            <a:off x="2819400" y="2590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76600" y="2286000"/>
            <a:ext cx="990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Steam Care</a:t>
            </a:r>
          </a:p>
          <a:p>
            <a:pPr algn="ctr"/>
            <a:endParaRPr lang="fa-IR" sz="1100" dirty="0">
              <a:solidFill>
                <a:schemeClr val="tx1"/>
              </a:solidFill>
            </a:endParaRPr>
          </a:p>
        </p:txBody>
      </p:sp>
      <p:cxnSp>
        <p:nvCxnSpPr>
          <p:cNvPr id="10" name="Straight Arrow Connector 9"/>
          <p:cNvCxnSpPr/>
          <p:nvPr/>
        </p:nvCxnSpPr>
        <p:spPr>
          <a:xfrm>
            <a:off x="4419600" y="2667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953000" y="2133600"/>
            <a:ext cx="15240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smtClean="0">
              <a:solidFill>
                <a:schemeClr val="tx1"/>
              </a:solidFill>
            </a:endParaRPr>
          </a:p>
          <a:p>
            <a:pPr algn="ctr"/>
            <a:r>
              <a:rPr lang="en-US" dirty="0" smtClean="0">
                <a:solidFill>
                  <a:schemeClr val="tx1"/>
                </a:solidFill>
              </a:rPr>
              <a:t>Half load</a:t>
            </a:r>
            <a:endParaRPr lang="en-US" dirty="0" smtClean="0">
              <a:solidFill>
                <a:schemeClr val="tx1"/>
              </a:solidFill>
              <a:latin typeface="Arial" pitchFamily="34" charset="0"/>
              <a:cs typeface="Arial" pitchFamily="34" charset="0"/>
            </a:endParaRPr>
          </a:p>
          <a:p>
            <a:pPr algn="ctr"/>
            <a:r>
              <a:rPr lang="en-US" dirty="0" smtClean="0">
                <a:solidFill>
                  <a:schemeClr val="tx1"/>
                </a:solidFill>
              </a:rPr>
              <a:t>Rinse</a:t>
            </a:r>
          </a:p>
          <a:p>
            <a:pPr algn="ctr"/>
            <a:r>
              <a:rPr lang="en-US" dirty="0" smtClean="0">
                <a:solidFill>
                  <a:schemeClr val="tx1"/>
                </a:solidFill>
              </a:rPr>
              <a:t>Extra hat</a:t>
            </a:r>
          </a:p>
          <a:p>
            <a:pPr algn="ctr"/>
            <a:endParaRPr lang="fa-IR" dirty="0">
              <a:solidFill>
                <a:schemeClr val="tx1"/>
              </a:solidFill>
            </a:endParaRPr>
          </a:p>
        </p:txBody>
      </p:sp>
      <p:cxnSp>
        <p:nvCxnSpPr>
          <p:cNvPr id="12" name="Straight Arrow Connector 11"/>
          <p:cNvCxnSpPr/>
          <p:nvPr/>
        </p:nvCxnSpPr>
        <p:spPr>
          <a:xfrm>
            <a:off x="6705600" y="2667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315200" y="2438400"/>
            <a:ext cx="9144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start</a:t>
            </a:r>
            <a:endParaRPr lang="fa-IR" dirty="0">
              <a:solidFill>
                <a:schemeClr val="tx1"/>
              </a:solidFill>
            </a:endParaRPr>
          </a:p>
        </p:txBody>
      </p:sp>
      <p:sp>
        <p:nvSpPr>
          <p:cNvPr id="14" name="Line Callout 2 13"/>
          <p:cNvSpPr/>
          <p:nvPr/>
        </p:nvSpPr>
        <p:spPr>
          <a:xfrm flipH="1">
            <a:off x="4114800" y="3352800"/>
            <a:ext cx="914400" cy="533400"/>
          </a:xfrm>
          <a:prstGeom prst="borderCallout2">
            <a:avLst>
              <a:gd name="adj1" fmla="val 62247"/>
              <a:gd name="adj2" fmla="val 2115"/>
              <a:gd name="adj3" fmla="val 18750"/>
              <a:gd name="adj4" fmla="val -16667"/>
              <a:gd name="adj5" fmla="val -15432"/>
              <a:gd name="adj6" fmla="val -556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latin typeface="Arial" pitchFamily="34" charset="0"/>
                <a:cs typeface="Arial" pitchFamily="34" charset="0"/>
              </a:rPr>
              <a:t>برنامه انتخابی</a:t>
            </a:r>
            <a:endParaRPr lang="en-US" sz="1600" dirty="0">
              <a:solidFill>
                <a:schemeClr val="tx1"/>
              </a:solidFill>
              <a:latin typeface="Arial" pitchFamily="34" charset="0"/>
              <a:cs typeface="Arial" pitchFamily="34" charset="0"/>
            </a:endParaRPr>
          </a:p>
        </p:txBody>
      </p:sp>
      <p:sp>
        <p:nvSpPr>
          <p:cNvPr id="15" name="Slide Number Placeholder 14"/>
          <p:cNvSpPr>
            <a:spLocks noGrp="1"/>
          </p:cNvSpPr>
          <p:nvPr>
            <p:ph type="sldNum" sz="quarter" idx="12"/>
          </p:nvPr>
        </p:nvSpPr>
        <p:spPr/>
        <p:txBody>
          <a:bodyPr/>
          <a:lstStyle/>
          <a:p>
            <a:r>
              <a:rPr lang="en-US" smtClean="0"/>
              <a:t>1</a:t>
            </a:r>
            <a:endParaRPr lang="en-US" dirty="0" smtClean="0"/>
          </a:p>
        </p:txBody>
      </p:sp>
      <p:sp>
        <p:nvSpPr>
          <p:cNvPr id="16"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 Care</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&lt;#&gt;</a:t>
            </a:r>
            <a:endParaRPr lang="en-US" dirty="0" smtClean="0"/>
          </a:p>
        </p:txBody>
      </p:sp>
      <p:pic>
        <p:nvPicPr>
          <p:cNvPr id="3" name="programs_care.avi">
            <a:hlinkClick r:id="" action="ppaction://media"/>
          </p:cNvPr>
          <p:cNvPicPr>
            <a:picLocks noRot="1" noChangeAspect="1"/>
          </p:cNvPicPr>
          <p:nvPr>
            <a:videoFile r:link="rId1"/>
          </p:nvPr>
        </p:nvPicPr>
        <p:blipFill>
          <a:blip r:embed="rId3" cstate="print"/>
          <a:stretch>
            <a:fillRect/>
          </a:stretch>
        </p:blipFill>
        <p:spPr>
          <a:xfrm>
            <a:off x="609599" y="1219200"/>
            <a:ext cx="8263467" cy="4648200"/>
          </a:xfrm>
          <a:prstGeom prst="rect">
            <a:avLst/>
          </a:prstGeom>
        </p:spPr>
      </p:pic>
      <p:sp>
        <p:nvSpPr>
          <p:cNvPr id="4" name="Title 1"/>
          <p:cNvSpPr txBox="1">
            <a:spLocks/>
          </p:cNvSpPr>
          <p:nvPr/>
        </p:nvSpPr>
        <p:spPr>
          <a:xfrm>
            <a:off x="381000" y="304800"/>
            <a:ext cx="4191000" cy="609600"/>
          </a:xfrm>
          <a:prstGeom prst="rect">
            <a:avLst/>
          </a:prstGeom>
        </p:spPr>
        <p:txBody>
          <a:bodyPr vert="horz" lIns="91440" tIns="45720" rIns="91440" bIns="45720" rtlCol="0" anchor="ctr">
            <a:noAutofit/>
          </a:bodyPr>
          <a:lstStyle/>
          <a:p>
            <a:pPr marL="342900" indent="-342900" eaLnBrk="0" fontAlgn="base" hangingPunct="0">
              <a:lnSpc>
                <a:spcPct val="120000"/>
              </a:lnSpc>
              <a:spcBef>
                <a:spcPct val="20000"/>
              </a:spcBef>
              <a:spcAft>
                <a:spcPct val="0"/>
              </a:spcAft>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Steam Care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mute="1" numSld="999">
                <p:cTn id="12" fill="hold" display="0">
                  <p:stCondLst>
                    <p:cond delay="indefinite"/>
                  </p:stCondLst>
                  <p:endCondLst>
                    <p:cond evt="onPrev" delay="0">
                      <p:tgtEl>
                        <p:sldTgt/>
                      </p:tgtEl>
                    </p:cond>
                  </p:end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1555</Words>
  <Application>Microsoft Office PowerPoint</Application>
  <PresentationFormat>On-screen Show (4:3)</PresentationFormat>
  <Paragraphs>419</Paragraphs>
  <Slides>39</Slides>
  <Notes>0</Notes>
  <HiddenSlides>0</HiddenSlides>
  <MMClips>4</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ظرف شویی</vt:lpstr>
      <vt:lpstr>Slide 2</vt:lpstr>
      <vt:lpstr>Slide 3</vt:lpstr>
      <vt:lpstr>Steam power</vt:lpstr>
      <vt:lpstr>Slide 5</vt:lpstr>
      <vt:lpstr>Slide 6</vt:lpstr>
      <vt:lpstr>Slide 7</vt:lpstr>
      <vt:lpstr>Slide 8</vt:lpstr>
      <vt:lpstr>Slide 9</vt:lpstr>
      <vt:lpstr>1) پیغام F درنمایشگرجهت سنجش میزان کثیفی توسط SOIL sensor   2) عملکرد prewash   3) عملکرد main wash   4) مرحله آبکشی ( دومرحله آبکشی )   5) خشک کن   6) مرحله cool dry( پیغام CD  )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ظرف شویی</dc:title>
  <dc:creator>Datis</dc:creator>
  <cp:lastModifiedBy>Datis</cp:lastModifiedBy>
  <cp:revision>2</cp:revision>
  <dcterms:created xsi:type="dcterms:W3CDTF">2006-08-16T00:00:00Z</dcterms:created>
  <dcterms:modified xsi:type="dcterms:W3CDTF">2016-01-30T12:29:24Z</dcterms:modified>
</cp:coreProperties>
</file>