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1" r:id="rId2"/>
    <p:sldId id="282" r:id="rId3"/>
    <p:sldId id="283" r:id="rId4"/>
    <p:sldId id="284" r:id="rId5"/>
    <p:sldId id="285"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756AF9D-F8BB-4818-A8F9-F6506597C0A6}" type="datetimeFigureOut">
              <a:rPr lang="fa-IR" smtClean="0"/>
              <a:pPr/>
              <a:t>04/21/1437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7504CB1-7ED0-47EC-8E91-4473E4A79330}"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E0DCA8-D382-4EF4-9E69-DFEA465CB958}" type="slidenum">
              <a:rPr lang="ko-KR" altLang="en-US">
                <a:solidFill>
                  <a:prstClr val="black"/>
                </a:solidFill>
              </a:rPr>
              <a:pPr/>
              <a:t>20</a:t>
            </a:fld>
            <a:endParaRPr lang="en-US" altLang="ko-K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640802-CDBB-46BD-AB1A-DE263EAC5596}" type="datetime1">
              <a:rPr lang="en-US" smtClean="0"/>
              <a:pPr/>
              <a:t>1/31/2016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lvl1pPr>
          </a:lstStyle>
          <a:p>
            <a:r>
              <a:rPr lang="en-US" dirty="0" smtClean="0"/>
              <a:t>&lt;#&gt;</a:t>
            </a:r>
          </a:p>
        </p:txBody>
      </p:sp>
      <p:sp>
        <p:nvSpPr>
          <p:cNvPr id="7" name="Rectangle 11"/>
          <p:cNvSpPr>
            <a:spLocks noChangeArrowheads="1"/>
          </p:cNvSpPr>
          <p:nvPr userDrawn="1"/>
        </p:nvSpPr>
        <p:spPr bwMode="auto">
          <a:xfrm>
            <a:off x="1762125" y="6638925"/>
            <a:ext cx="7381875" cy="219075"/>
          </a:xfrm>
          <a:prstGeom prst="rect">
            <a:avLst/>
          </a:prstGeom>
          <a:solidFill>
            <a:srgbClr val="D30041"/>
          </a:solidFill>
          <a:ln w="9525">
            <a:noFill/>
            <a:miter lim="800000"/>
            <a:headEnd/>
            <a:tailEnd/>
          </a:ln>
          <a:effectLst/>
        </p:spPr>
        <p:txBody>
          <a:bodyPr wrap="none" anchor="ctr"/>
          <a:lstStyle/>
          <a:p>
            <a:pPr>
              <a:defRPr/>
            </a:pPr>
            <a:endParaRPr lang="en-US">
              <a:latin typeface="굴림" charset="-127"/>
              <a:ea typeface="굴림" charset="-127"/>
            </a:endParaRPr>
          </a:p>
        </p:txBody>
      </p:sp>
      <p:pic>
        <p:nvPicPr>
          <p:cNvPr id="8" name="Picture 12" descr="pg5"/>
          <p:cNvPicPr>
            <a:picLocks noChangeAspect="1" noChangeArrowheads="1"/>
          </p:cNvPicPr>
          <p:nvPr userDrawn="1"/>
        </p:nvPicPr>
        <p:blipFill>
          <a:blip r:embed="rId2" cstate="print">
            <a:lum bright="-6000" contrast="12000"/>
          </a:blip>
          <a:srcRect/>
          <a:stretch>
            <a:fillRect/>
          </a:stretch>
        </p:blipFill>
        <p:spPr bwMode="auto">
          <a:xfrm>
            <a:off x="7818438" y="92075"/>
            <a:ext cx="1125537" cy="495300"/>
          </a:xfrm>
          <a:prstGeom prst="rect">
            <a:avLst/>
          </a:prstGeom>
          <a:noFill/>
          <a:ln w="9525">
            <a:noFill/>
            <a:miter lim="800000"/>
            <a:headEnd/>
            <a:tailEnd/>
          </a:ln>
        </p:spPr>
      </p:pic>
      <p:pic>
        <p:nvPicPr>
          <p:cNvPr id="9" name="Picture 13" descr="blue products"/>
          <p:cNvPicPr>
            <a:picLocks noChangeAspect="1" noChangeArrowheads="1"/>
          </p:cNvPicPr>
          <p:nvPr userDrawn="1"/>
        </p:nvPicPr>
        <p:blipFill>
          <a:blip r:embed="rId3" cstate="print">
            <a:lum bright="34000" contrast="-52000"/>
            <a:grayscl/>
          </a:blip>
          <a:srcRect/>
          <a:stretch>
            <a:fillRect/>
          </a:stretch>
        </p:blipFill>
        <p:spPr bwMode="auto">
          <a:xfrm>
            <a:off x="141288" y="6273800"/>
            <a:ext cx="1592262" cy="569913"/>
          </a:xfrm>
          <a:prstGeom prst="rect">
            <a:avLst/>
          </a:prstGeom>
          <a:noFill/>
          <a:ln w="9525">
            <a:noFill/>
            <a:miter lim="800000"/>
            <a:headEnd/>
            <a:tailEnd/>
          </a:ln>
        </p:spPr>
      </p:pic>
      <p:pic>
        <p:nvPicPr>
          <p:cNvPr id="10" name="Picture 14" descr="red bar 4"/>
          <p:cNvPicPr>
            <a:picLocks noChangeAspect="1" noChangeArrowheads="1"/>
          </p:cNvPicPr>
          <p:nvPr userDrawn="1"/>
        </p:nvPicPr>
        <p:blipFill>
          <a:blip r:embed="rId4" cstate="print"/>
          <a:srcRect/>
          <a:stretch>
            <a:fillRect/>
          </a:stretch>
        </p:blipFill>
        <p:spPr bwMode="auto">
          <a:xfrm>
            <a:off x="0" y="0"/>
            <a:ext cx="7953375" cy="252413"/>
          </a:xfrm>
          <a:prstGeom prst="rect">
            <a:avLst/>
          </a:prstGeom>
          <a:noFill/>
          <a:ln w="9525">
            <a:noFill/>
            <a:miter lim="800000"/>
            <a:headEnd/>
            <a:tailEnd/>
          </a:ln>
        </p:spPr>
      </p:pic>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0"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192.168.8.16/ServiceSolution/datafile_repository/mod_articles/paper/120213-1920/attachments/gissvcb12003%20-%20softener%20ass'y.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3.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jpeg"/><Relationship Id="rId12" Type="http://schemas.openxmlformats.org/officeDocument/2006/relationships/image" Target="../media/image72.pn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64.png"/><Relationship Id="rId9" Type="http://schemas.openxmlformats.org/officeDocument/2006/relationships/image" Target="../media/image69.jpeg"/></Relationships>
</file>

<file path=ppt/slides/_rels/slide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7019925" y="476250"/>
            <a:ext cx="1798638" cy="457200"/>
          </a:xfrm>
          <a:prstGeom prst="rect">
            <a:avLst/>
          </a:prstGeom>
          <a:noFill/>
          <a:ln w="9525">
            <a:noFill/>
            <a:miter lim="800000"/>
            <a:headEnd/>
            <a:tailEnd/>
          </a:ln>
          <a:effectLst/>
        </p:spPr>
        <p:txBody>
          <a:bodyPr>
            <a:spAutoFit/>
          </a:bodyPr>
          <a:lstStyle/>
          <a:p>
            <a:pPr>
              <a:spcBef>
                <a:spcPct val="50000"/>
              </a:spcBef>
            </a:pPr>
            <a:r>
              <a:rPr lang="fa-IR" sz="2400" b="1">
                <a:solidFill>
                  <a:schemeClr val="accent2"/>
                </a:solidFill>
              </a:rPr>
              <a:t>ایرگاید</a:t>
            </a:r>
            <a:endParaRPr lang="en-US" sz="2400" b="1">
              <a:solidFill>
                <a:schemeClr val="accent2"/>
              </a:solidFill>
            </a:endParaRPr>
          </a:p>
        </p:txBody>
      </p:sp>
      <p:pic>
        <p:nvPicPr>
          <p:cNvPr id="43014" name="Picture 6" descr="DSC03344"/>
          <p:cNvPicPr>
            <a:picLocks noChangeAspect="1" noChangeArrowheads="1"/>
          </p:cNvPicPr>
          <p:nvPr/>
        </p:nvPicPr>
        <p:blipFill>
          <a:blip r:embed="rId2" cstate="print"/>
          <a:srcRect l="2299" r="26636"/>
          <a:stretch>
            <a:fillRect/>
          </a:stretch>
        </p:blipFill>
        <p:spPr bwMode="auto">
          <a:xfrm>
            <a:off x="684213" y="1052513"/>
            <a:ext cx="1803400" cy="3384550"/>
          </a:xfrm>
          <a:prstGeom prst="rect">
            <a:avLst/>
          </a:prstGeom>
          <a:noFill/>
        </p:spPr>
      </p:pic>
      <p:pic>
        <p:nvPicPr>
          <p:cNvPr id="43015" name="Picture 7" descr="DSC03345"/>
          <p:cNvPicPr>
            <a:picLocks noChangeAspect="1" noChangeArrowheads="1"/>
          </p:cNvPicPr>
          <p:nvPr/>
        </p:nvPicPr>
        <p:blipFill>
          <a:blip r:embed="rId3" cstate="print"/>
          <a:srcRect/>
          <a:stretch>
            <a:fillRect/>
          </a:stretch>
        </p:blipFill>
        <p:spPr bwMode="auto">
          <a:xfrm>
            <a:off x="684213" y="4508500"/>
            <a:ext cx="2254250" cy="1690688"/>
          </a:xfrm>
          <a:prstGeom prst="rect">
            <a:avLst/>
          </a:prstGeom>
          <a:noFill/>
        </p:spPr>
      </p:pic>
      <p:sp>
        <p:nvSpPr>
          <p:cNvPr id="43019" name="Text Box 11"/>
          <p:cNvSpPr txBox="1">
            <a:spLocks noChangeArrowheads="1"/>
          </p:cNvSpPr>
          <p:nvPr/>
        </p:nvSpPr>
        <p:spPr bwMode="auto">
          <a:xfrm>
            <a:off x="3924300" y="1196975"/>
            <a:ext cx="4824413" cy="4614863"/>
          </a:xfrm>
          <a:prstGeom prst="rect">
            <a:avLst/>
          </a:prstGeom>
          <a:noFill/>
          <a:ln w="9525">
            <a:noFill/>
            <a:miter lim="800000"/>
            <a:headEnd/>
            <a:tailEnd/>
          </a:ln>
          <a:effectLst/>
        </p:spPr>
        <p:txBody>
          <a:bodyPr>
            <a:spAutoFit/>
          </a:bodyPr>
          <a:lstStyle/>
          <a:p>
            <a:pPr marL="342900" indent="-342900" algn="r" rtl="1">
              <a:spcBef>
                <a:spcPct val="50000"/>
              </a:spcBef>
            </a:pPr>
            <a:r>
              <a:rPr lang="fa-IR" sz="1600" u="sng" dirty="0"/>
              <a:t>شرح قطعه</a:t>
            </a:r>
            <a:r>
              <a:rPr lang="fa-IR" sz="1600" dirty="0"/>
              <a:t> :</a:t>
            </a:r>
          </a:p>
          <a:p>
            <a:pPr marL="342900" indent="-342900" algn="r" rtl="1">
              <a:spcBef>
                <a:spcPct val="50000"/>
              </a:spcBef>
            </a:pPr>
            <a:r>
              <a:rPr lang="fa-IR" sz="1600" dirty="0"/>
              <a:t>وظیفه این قطعات تعیین مقدار ورودی اب لازم برای شستشو می باشد.</a:t>
            </a:r>
          </a:p>
          <a:p>
            <a:pPr marL="342900" indent="-342900" algn="r" rtl="1">
              <a:spcBef>
                <a:spcPct val="50000"/>
              </a:spcBef>
            </a:pPr>
            <a:endParaRPr lang="fa-IR" sz="1600" dirty="0"/>
          </a:p>
          <a:p>
            <a:pPr marL="342900" indent="-342900" algn="r" rtl="1">
              <a:spcBef>
                <a:spcPct val="50000"/>
              </a:spcBef>
            </a:pPr>
            <a:r>
              <a:rPr lang="fa-IR" sz="1600" u="sng" dirty="0"/>
              <a:t>عیوب دستگاه ها</a:t>
            </a:r>
            <a:r>
              <a:rPr lang="fa-IR" sz="1600" dirty="0"/>
              <a:t> :</a:t>
            </a:r>
          </a:p>
          <a:p>
            <a:pPr marL="342900" indent="-342900" algn="r" rtl="1">
              <a:spcBef>
                <a:spcPct val="50000"/>
              </a:spcBef>
              <a:buFontTx/>
              <a:buAutoNum type="arabicPeriod"/>
            </a:pPr>
            <a:r>
              <a:rPr lang="fa-IR" sz="1600" dirty="0"/>
              <a:t>سوختن سنسور اثر هال</a:t>
            </a:r>
          </a:p>
          <a:p>
            <a:pPr marL="342900" indent="-342900" algn="r" rtl="1">
              <a:spcBef>
                <a:spcPct val="50000"/>
              </a:spcBef>
              <a:buFontTx/>
              <a:buAutoNum type="arabicPeriod"/>
            </a:pPr>
            <a:r>
              <a:rPr lang="fa-IR" sz="1600" dirty="0"/>
              <a:t>رسوب گرفتن پره چرخنده</a:t>
            </a:r>
          </a:p>
          <a:p>
            <a:pPr marL="342900" indent="-342900" algn="r" rtl="1">
              <a:spcBef>
                <a:spcPct val="50000"/>
              </a:spcBef>
            </a:pPr>
            <a:endParaRPr lang="fa-IR" sz="1600" dirty="0"/>
          </a:p>
          <a:p>
            <a:pPr marL="342900" indent="-342900" algn="r" rtl="1">
              <a:spcBef>
                <a:spcPct val="50000"/>
              </a:spcBef>
            </a:pPr>
            <a:r>
              <a:rPr lang="fa-IR" sz="1600" u="sng" dirty="0"/>
              <a:t>شواهد</a:t>
            </a:r>
            <a:r>
              <a:rPr lang="fa-IR" sz="1600" dirty="0"/>
              <a:t> :</a:t>
            </a:r>
          </a:p>
          <a:p>
            <a:pPr marL="342900" indent="-342900" algn="r" rtl="1">
              <a:spcBef>
                <a:spcPct val="50000"/>
              </a:spcBef>
            </a:pPr>
            <a:r>
              <a:rPr lang="fa-IR" sz="1600" dirty="0"/>
              <a:t>ارورهای مختلف(</a:t>
            </a:r>
            <a:r>
              <a:rPr lang="en-US" sz="1600" dirty="0"/>
              <a:t>EI – IE - FE</a:t>
            </a:r>
            <a:r>
              <a:rPr lang="fa-IR" sz="1600" dirty="0"/>
              <a:t>) </a:t>
            </a:r>
          </a:p>
          <a:p>
            <a:pPr marL="342900" indent="-342900" algn="r" rtl="1">
              <a:spcBef>
                <a:spcPct val="50000"/>
              </a:spcBef>
            </a:pPr>
            <a:endParaRPr lang="fa-IR" sz="1600" dirty="0"/>
          </a:p>
          <a:p>
            <a:pPr marL="342900" indent="-342900" algn="r" rtl="1">
              <a:spcBef>
                <a:spcPct val="50000"/>
              </a:spcBef>
            </a:pPr>
            <a:r>
              <a:rPr lang="fa-IR" sz="1600" u="sng" dirty="0"/>
              <a:t>نحوه تست قطعه</a:t>
            </a:r>
            <a:r>
              <a:rPr lang="fa-IR" sz="1600" dirty="0"/>
              <a:t> :</a:t>
            </a:r>
          </a:p>
          <a:p>
            <a:pPr marL="342900" indent="-342900" algn="r" rtl="1">
              <a:spcBef>
                <a:spcPct val="50000"/>
              </a:spcBef>
            </a:pPr>
            <a:r>
              <a:rPr lang="fa-IR" sz="1600" dirty="0"/>
              <a:t>درصورتیکه رسوب گرفته باشد با تمیز کردن مشکل رفع می شود و در غیر این صورت باید قطعه تعویض شود.</a:t>
            </a:r>
          </a:p>
        </p:txBody>
      </p:sp>
      <p:sp>
        <p:nvSpPr>
          <p:cNvPr id="8" name="Slide Number Placeholder 7"/>
          <p:cNvSpPr>
            <a:spLocks noGrp="1"/>
          </p:cNvSpPr>
          <p:nvPr>
            <p:ph type="sldNum" sz="quarter" idx="12"/>
          </p:nvPr>
        </p:nvSpPr>
        <p:spPr/>
        <p:txBody>
          <a:bodyPr/>
          <a:lstStyle/>
          <a:p>
            <a:fld id="{BA8C4945-6685-47FF-8878-CBA3FE07A995}" type="slidenum">
              <a:rPr lang="en-US" smtClean="0"/>
              <a:pPr/>
              <a:t>1</a:t>
            </a:fld>
            <a:endParaRPr lang="en-US"/>
          </a:p>
        </p:txBody>
      </p:sp>
      <p:sp>
        <p:nvSpPr>
          <p:cNvPr id="9" name="AutoShape 23"/>
          <p:cNvSpPr>
            <a:spLocks noChangeArrowheads="1"/>
          </p:cNvSpPr>
          <p:nvPr/>
        </p:nvSpPr>
        <p:spPr bwMode="auto">
          <a:xfrm>
            <a:off x="3962400" y="1219200"/>
            <a:ext cx="4953000" cy="4876800"/>
          </a:xfrm>
          <a:prstGeom prst="roundRect">
            <a:avLst>
              <a:gd name="adj" fmla="val 6444"/>
            </a:avLst>
          </a:prstGeom>
          <a:noFill/>
          <a:ln w="19050">
            <a:solidFill>
              <a:schemeClr val="tx1"/>
            </a:solidFill>
            <a:round/>
            <a:headEnd/>
            <a:tailEnd/>
          </a:ln>
        </p:spPr>
        <p:txBody>
          <a:bodyPr wrap="none" anchor="ctr"/>
          <a:lstStyle/>
          <a:p>
            <a:endParaRPr lang="fa-IR"/>
          </a:p>
        </p:txBody>
      </p:sp>
      <p:sp>
        <p:nvSpPr>
          <p:cNvPr id="10" name="AutoShape 16"/>
          <p:cNvSpPr>
            <a:spLocks noChangeArrowheads="1"/>
          </p:cNvSpPr>
          <p:nvPr/>
        </p:nvSpPr>
        <p:spPr bwMode="auto">
          <a:xfrm>
            <a:off x="4114800" y="838200"/>
            <a:ext cx="1828800" cy="380999"/>
          </a:xfrm>
          <a:prstGeom prst="roundRect">
            <a:avLst>
              <a:gd name="adj" fmla="val 50000"/>
            </a:avLst>
          </a:prstGeom>
          <a:solidFill>
            <a:schemeClr val="bg1">
              <a:lumMod val="85000"/>
            </a:schemeClr>
          </a:solidFill>
          <a:ln w="57150" algn="ctr">
            <a:solidFill>
              <a:srgbClr val="C0C0C0"/>
            </a:solidFill>
            <a:round/>
            <a:headEnd/>
            <a:tailEnd/>
          </a:ln>
        </p:spPr>
        <p:txBody>
          <a:bodyPr wrap="none" lIns="122159" tIns="61078" rIns="122159" bIns="61078" anchor="ctr"/>
          <a:lstStyle/>
          <a:p>
            <a:pPr algn="ctr" defTabSz="1222375"/>
            <a:r>
              <a:rPr lang="en-US" altLang="ko-KR" sz="1900" b="1" dirty="0" smtClean="0">
                <a:solidFill>
                  <a:schemeClr val="tx2">
                    <a:lumMod val="75000"/>
                  </a:schemeClr>
                </a:solidFill>
                <a:ea typeface="돋움" pitchFamily="50" charset="-127"/>
              </a:rPr>
              <a:t>AIR GUIDE</a:t>
            </a:r>
            <a:endParaRPr lang="en-US" altLang="ko-KR" sz="1900" b="1" dirty="0">
              <a:solidFill>
                <a:schemeClr val="tx2">
                  <a:lumMod val="75000"/>
                </a:schemeClr>
              </a:solidFill>
              <a:ea typeface="돋움" pitchFamily="50" charset="-127"/>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53200" y="457200"/>
            <a:ext cx="1905000" cy="487362"/>
          </a:xfrm>
          <a:prstGeom prst="rect">
            <a:avLst/>
          </a:prstGeom>
        </p:spPr>
        <p:txBody>
          <a:bodyPr>
            <a:normAutofit fontScale="90000"/>
          </a:bodyPr>
          <a:lstStyle/>
          <a:p>
            <a:r>
              <a:rPr lang="en-US" sz="3200" dirty="0" smtClean="0">
                <a:solidFill>
                  <a:srgbClr val="FF5050"/>
                </a:solidFill>
                <a:effectLst>
                  <a:outerShdw blurRad="38100" dist="38100" dir="2700000" algn="tl">
                    <a:srgbClr val="000000">
                      <a:alpha val="43137"/>
                    </a:srgbClr>
                  </a:outerShdw>
                </a:effectLst>
                <a:latin typeface="Gill Sans MT" pitchFamily="34" charset="0"/>
              </a:rPr>
              <a:t>EI</a:t>
            </a:r>
            <a:endParaRPr lang="en-US" sz="3200" dirty="0">
              <a:solidFill>
                <a:srgbClr val="FF5050"/>
              </a:solidFill>
              <a:effectLst>
                <a:outerShdw blurRad="38100" dist="38100" dir="2700000" algn="tl">
                  <a:srgbClr val="000000">
                    <a:alpha val="43137"/>
                  </a:srgbClr>
                </a:outerShdw>
              </a:effectLst>
              <a:latin typeface="Gill Sans MT" pitchFamily="34" charset="0"/>
            </a:endParaRPr>
          </a:p>
        </p:txBody>
      </p:sp>
      <p:graphicFrame>
        <p:nvGraphicFramePr>
          <p:cNvPr id="4" name="Table 3"/>
          <p:cNvGraphicFramePr>
            <a:graphicFrameLocks noGrp="1"/>
          </p:cNvGraphicFramePr>
          <p:nvPr/>
        </p:nvGraphicFramePr>
        <p:xfrm>
          <a:off x="762000" y="1295400"/>
          <a:ext cx="7162800" cy="4296849"/>
        </p:xfrm>
        <a:graphic>
          <a:graphicData uri="http://schemas.openxmlformats.org/drawingml/2006/table">
            <a:tbl>
              <a:tblPr rtl="1">
                <a:effectLst>
                  <a:outerShdw blurRad="50800" dist="50800" dir="5400000" algn="ctr" rotWithShape="0">
                    <a:schemeClr val="bg1"/>
                  </a:outerShdw>
                </a:effectLst>
              </a:tblPr>
              <a:tblGrid>
                <a:gridCol w="3574526"/>
                <a:gridCol w="3588274"/>
              </a:tblGrid>
              <a:tr h="542094">
                <a:tc gridSpan="2">
                  <a:txBody>
                    <a:bodyPr/>
                    <a:lstStyle/>
                    <a:p>
                      <a:pPr algn="ctr" rtl="1" eaLnBrk="0" hangingPunct="0">
                        <a:defRPr/>
                      </a:pPr>
                      <a:r>
                        <a:rPr lang="fa-IR" sz="1800" b="1" dirty="0" smtClean="0">
                          <a:solidFill>
                            <a:schemeClr val="accent4">
                              <a:lumMod val="10000"/>
                            </a:schemeClr>
                          </a:solidFill>
                          <a:latin typeface="Arial" charset="0"/>
                        </a:rPr>
                        <a:t>آیا آب در قاب کف وجود دارد ؟</a:t>
                      </a:r>
                    </a:p>
                    <a:p>
                      <a:pPr algn="ctr" rtl="0"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r>
              <a:tr h="305558">
                <a:tc>
                  <a:txBody>
                    <a:bodyPr/>
                    <a:lstStyle/>
                    <a:p>
                      <a:pPr algn="ctr" rtl="0" fontAlgn="b"/>
                      <a:r>
                        <a:rPr lang="fa-IR" sz="1100" b="1" i="0" u="none" strike="noStrike" dirty="0" smtClean="0">
                          <a:solidFill>
                            <a:srgbClr val="000000"/>
                          </a:solidFill>
                          <a:latin typeface="Calibri"/>
                        </a:rPr>
                        <a:t>بله</a:t>
                      </a:r>
                      <a:r>
                        <a:rPr lang="en-US" sz="1100" b="1"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
                      <a:r>
                        <a:rPr lang="fa-IR" sz="1100" b="1" i="0" u="none" strike="noStrike" dirty="0" smtClean="0">
                          <a:solidFill>
                            <a:srgbClr val="000000"/>
                          </a:solidFill>
                          <a:latin typeface="Calibri"/>
                        </a:rPr>
                        <a:t>خیر</a:t>
                      </a: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3449197">
                <a:tc>
                  <a:txBody>
                    <a:bodyPr/>
                    <a:lstStyle/>
                    <a:p>
                      <a:pPr marL="228600" indent="-228600" algn="r" rtl="1" eaLnBrk="0" hangingPunct="0">
                        <a:buFontTx/>
                        <a:buAutoNum type="arabicPeriod"/>
                        <a:defRPr/>
                      </a:pPr>
                      <a:r>
                        <a:rPr lang="fa-IR" sz="1100" b="1" dirty="0" smtClean="0">
                          <a:solidFill>
                            <a:schemeClr val="accent4">
                              <a:lumMod val="10000"/>
                            </a:schemeClr>
                          </a:solidFill>
                          <a:latin typeface="Arial" charset="0"/>
                        </a:rPr>
                        <a:t>علت نشتی آب را بررسی می کنیم. </a:t>
                      </a:r>
                      <a:r>
                        <a:rPr lang="fa-IR" sz="1100" b="1" dirty="0" smtClean="0">
                          <a:solidFill>
                            <a:schemeClr val="accent4">
                              <a:lumMod val="10000"/>
                            </a:schemeClr>
                          </a:solidFill>
                          <a:latin typeface="Arial" charset="0"/>
                          <a:sym typeface="Wingdings" pitchFamily="2" charset="2"/>
                        </a:rPr>
                        <a:t> </a:t>
                      </a:r>
                      <a:r>
                        <a:rPr lang="fa-IR" sz="1100" b="1" dirty="0" smtClean="0">
                          <a:solidFill>
                            <a:schemeClr val="accent4">
                              <a:lumMod val="10000"/>
                            </a:schemeClr>
                          </a:solidFill>
                          <a:latin typeface="Arial" charset="0"/>
                        </a:rPr>
                        <a:t> ممکن است نشتی از لگنچه ، پمپ تخلیه و ... باشد . ایراد را رفع می کنیم .</a:t>
                      </a:r>
                    </a:p>
                    <a:p>
                      <a:pPr marL="228600" indent="-228600" algn="r" rtl="1" eaLnBrk="0" hangingPunct="0">
                        <a:buFontTx/>
                        <a:buAutoNum type="arabicPeriod"/>
                        <a:defRPr/>
                      </a:pPr>
                      <a:endParaRPr lang="fa-IR" sz="1100" b="1" dirty="0" smtClean="0">
                        <a:solidFill>
                          <a:schemeClr val="accent4">
                            <a:lumMod val="10000"/>
                          </a:schemeClr>
                        </a:solidFill>
                        <a:latin typeface="Arial" charset="0"/>
                      </a:endParaRPr>
                    </a:p>
                    <a:p>
                      <a:pPr marL="228600" indent="-228600" algn="r" rtl="1" eaLnBrk="0" hangingPunct="0">
                        <a:buFontTx/>
                        <a:buAutoNum type="arabicPeriod"/>
                        <a:defRPr/>
                      </a:pPr>
                      <a:r>
                        <a:rPr lang="fa-IR" sz="1100" b="1" dirty="0" smtClean="0">
                          <a:solidFill>
                            <a:schemeClr val="accent4">
                              <a:lumMod val="10000"/>
                            </a:schemeClr>
                          </a:solidFill>
                          <a:latin typeface="Arial" charset="0"/>
                        </a:rPr>
                        <a:t>(در مدلهای قدیمی) </a:t>
                      </a:r>
                      <a:r>
                        <a:rPr lang="fa-IR" sz="1100" b="1" dirty="0" smtClean="0">
                          <a:solidFill>
                            <a:schemeClr val="accent4">
                              <a:lumMod val="10000"/>
                            </a:schemeClr>
                          </a:solidFill>
                          <a:latin typeface="Arial" charset="0"/>
                          <a:sym typeface="Wingdings" pitchFamily="2" charset="2"/>
                        </a:rPr>
                        <a:t> </a:t>
                      </a:r>
                      <a:r>
                        <a:rPr lang="fa-IR" sz="1100" b="1" dirty="0" smtClean="0">
                          <a:solidFill>
                            <a:schemeClr val="accent4">
                              <a:lumMod val="10000"/>
                            </a:schemeClr>
                          </a:solidFill>
                          <a:latin typeface="Arial" charset="0"/>
                        </a:rPr>
                        <a:t>مجموعه هیتر که شامل پرده دیافراگم و میکروسوئیچ می باشد را بررسی می کنیم .</a:t>
                      </a:r>
                      <a:endParaRPr lang="en-US" sz="1100" b="1" dirty="0" smtClean="0">
                        <a:solidFill>
                          <a:schemeClr val="accent4">
                            <a:lumMod val="10000"/>
                          </a:schemeClr>
                        </a:solidFill>
                        <a:latin typeface="Arial" charset="0"/>
                      </a:endParaRPr>
                    </a:p>
                    <a:p>
                      <a:pPr marL="228600" indent="-228600" algn="r" rtl="1" eaLnBrk="0" hangingPunct="0">
                        <a:buFontTx/>
                        <a:buAutoNum type="arabicPeriod"/>
                        <a:defRPr/>
                      </a:pPr>
                      <a:endParaRPr lang="fa-IR" sz="1100" b="1" i="0" u="none" strike="noStrike"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endParaRPr lang="fa-IR" sz="1100" b="1" i="0" u="none" strike="noStrike" dirty="0" smtClean="0">
                        <a:solidFill>
                          <a:schemeClr val="accent4">
                            <a:lumMod val="10000"/>
                          </a:schemeClr>
                        </a:solidFill>
                        <a:latin typeface="Arial" charset="0"/>
                        <a:sym typeface="Wingdings" pitchFamily="2" charset="2"/>
                      </a:endParaRPr>
                    </a:p>
                    <a:p>
                      <a:pPr marL="228600" indent="-228600" algn="r" rtl="1" eaLnBrk="0" hangingPunct="0">
                        <a:buFontTx/>
                        <a:buNone/>
                        <a:defRPr/>
                      </a:pPr>
                      <a:endParaRPr lang="en-US" sz="11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28600" indent="-228600" algn="r" rtl="1" eaLnBrk="0" hangingPunct="0">
                        <a:defRPr/>
                      </a:pPr>
                      <a:r>
                        <a:rPr lang="fa-IR" sz="1100" dirty="0" smtClean="0">
                          <a:solidFill>
                            <a:schemeClr val="accent4">
                              <a:lumMod val="10000"/>
                            </a:schemeClr>
                          </a:solidFill>
                          <a:latin typeface="Arial" charset="0"/>
                        </a:rPr>
                        <a:t>آ</a:t>
                      </a:r>
                      <a:r>
                        <a:rPr lang="fa-IR" sz="1100" b="1" dirty="0" smtClean="0">
                          <a:solidFill>
                            <a:schemeClr val="accent4">
                              <a:lumMod val="10000"/>
                            </a:schemeClr>
                          </a:solidFill>
                          <a:latin typeface="Arial" charset="0"/>
                        </a:rPr>
                        <a:t>ب در قاب کف وجود ندارد .</a:t>
                      </a:r>
                    </a:p>
                    <a:p>
                      <a:pPr marL="228600" indent="-228600" algn="r" rtl="1" eaLnBrk="0" hangingPunct="0">
                        <a:defRPr/>
                      </a:pPr>
                      <a:endParaRPr lang="fa-IR" sz="1100" b="1" dirty="0" smtClean="0">
                        <a:solidFill>
                          <a:schemeClr val="accent4">
                            <a:lumMod val="10000"/>
                          </a:schemeClr>
                        </a:solidFill>
                        <a:latin typeface="Arial" charset="0"/>
                      </a:endParaRPr>
                    </a:p>
                    <a:p>
                      <a:pPr marL="228600" indent="-228600" algn="r" rtl="1" eaLnBrk="0" hangingPunct="0">
                        <a:buFontTx/>
                        <a:buAutoNum type="arabicPeriod"/>
                        <a:defRPr/>
                      </a:pPr>
                      <a:r>
                        <a:rPr lang="fa-IR" sz="1100" b="1" dirty="0" smtClean="0">
                          <a:solidFill>
                            <a:schemeClr val="accent4">
                              <a:lumMod val="10000"/>
                            </a:schemeClr>
                          </a:solidFill>
                          <a:latin typeface="Arial" charset="0"/>
                        </a:rPr>
                        <a:t>فلوتر قاب کف بررسی شود . </a:t>
                      </a:r>
                      <a:r>
                        <a:rPr lang="fa-IR" sz="1100" b="1" dirty="0" smtClean="0">
                          <a:solidFill>
                            <a:schemeClr val="accent4">
                              <a:lumMod val="10000"/>
                            </a:schemeClr>
                          </a:solidFill>
                          <a:latin typeface="Arial" charset="0"/>
                          <a:sym typeface="Wingdings" pitchFamily="2" charset="2"/>
                        </a:rPr>
                        <a:t></a:t>
                      </a:r>
                      <a:r>
                        <a:rPr lang="fa-IR" sz="1100" b="1" dirty="0" smtClean="0">
                          <a:solidFill>
                            <a:schemeClr val="accent4">
                              <a:lumMod val="10000"/>
                            </a:schemeClr>
                          </a:solidFill>
                          <a:latin typeface="Arial" charset="0"/>
                        </a:rPr>
                        <a:t> (مولتی متر را در حالت بوق </a:t>
                      </a:r>
                      <a:r>
                        <a:rPr lang="en-US" sz="1100" b="1" dirty="0" smtClean="0">
                          <a:solidFill>
                            <a:schemeClr val="accent4">
                              <a:lumMod val="10000"/>
                            </a:schemeClr>
                          </a:solidFill>
                          <a:latin typeface="Arial" charset="0"/>
                        </a:rPr>
                        <a:t>Buzzer</a:t>
                      </a:r>
                      <a:r>
                        <a:rPr lang="fa-IR" sz="1100" b="1" dirty="0" smtClean="0">
                          <a:solidFill>
                            <a:schemeClr val="accent4">
                              <a:lumMod val="10000"/>
                            </a:schemeClr>
                          </a:solidFill>
                          <a:latin typeface="Arial" charset="0"/>
                        </a:rPr>
                        <a:t> قرار داده و پایه ها را بررسی می کنیم. بعد از فشردن قاب زیرین پایه ها اتصال کوتاه می شوند)</a:t>
                      </a:r>
                    </a:p>
                    <a:p>
                      <a:pPr marL="228600" indent="-228600" algn="r" rtl="1" eaLnBrk="0" hangingPunct="0">
                        <a:buFontTx/>
                        <a:buAutoNum type="arabicPeriod"/>
                        <a:defRPr/>
                      </a:pPr>
                      <a:endParaRPr lang="fa-IR" sz="1100" b="1" dirty="0" smtClean="0">
                        <a:solidFill>
                          <a:schemeClr val="accent4">
                            <a:lumMod val="10000"/>
                          </a:schemeClr>
                        </a:solidFill>
                        <a:latin typeface="Arial" charset="0"/>
                      </a:endParaRPr>
                    </a:p>
                    <a:p>
                      <a:pPr marL="228600" indent="-228600" algn="r" rtl="1" eaLnBrk="0" hangingPunct="0">
                        <a:buFontTx/>
                        <a:buAutoNum type="arabicPeriod"/>
                        <a:defRPr/>
                      </a:pPr>
                      <a:r>
                        <a:rPr lang="fa-IR" sz="1100" b="1" dirty="0" smtClean="0">
                          <a:solidFill>
                            <a:schemeClr val="accent4">
                              <a:lumMod val="10000"/>
                            </a:schemeClr>
                          </a:solidFill>
                          <a:latin typeface="Arial" charset="0"/>
                        </a:rPr>
                        <a:t>سیم و سوکت مربوط به فلوتر را بررسی می کنیم .</a:t>
                      </a:r>
                      <a:endParaRPr lang="en-US" sz="1100" b="1" dirty="0" smtClean="0">
                        <a:solidFill>
                          <a:schemeClr val="accent4">
                            <a:lumMod val="10000"/>
                          </a:schemeClr>
                        </a:solidFill>
                        <a:latin typeface="Arial" charset="0"/>
                      </a:endParaRPr>
                    </a:p>
                    <a:p>
                      <a:pPr algn="ctr" rtl="0" fontAlgn="b"/>
                      <a:endParaRPr lang="en-US" sz="110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5" name="Picture 19"/>
          <p:cNvPicPr>
            <a:picLocks noChangeAspect="1" noChangeArrowheads="1"/>
          </p:cNvPicPr>
          <p:nvPr/>
        </p:nvPicPr>
        <p:blipFill>
          <a:blip r:embed="rId2" cstate="print"/>
          <a:srcRect/>
          <a:stretch>
            <a:fillRect/>
          </a:stretch>
        </p:blipFill>
        <p:spPr bwMode="auto">
          <a:xfrm>
            <a:off x="1447800" y="3505200"/>
            <a:ext cx="2300287" cy="185235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r>
              <a:rPr lang="en-US" smtClean="0"/>
              <a:t>1</a:t>
            </a:r>
            <a:endParaRPr lang="en-US" dirty="0" smtClean="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72200" y="304800"/>
            <a:ext cx="1905000" cy="48736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9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OE</a:t>
            </a:r>
            <a:endParaRPr lang="en-US" sz="29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6" name="TextBox 5"/>
          <p:cNvSpPr txBox="1"/>
          <p:nvPr/>
        </p:nvSpPr>
        <p:spPr>
          <a:xfrm>
            <a:off x="381000" y="838200"/>
            <a:ext cx="7696200" cy="6463308"/>
          </a:xfrm>
          <a:prstGeom prst="rect">
            <a:avLst/>
          </a:prstGeom>
          <a:noFill/>
        </p:spPr>
        <p:txBody>
          <a:bodyPr wrap="square" rtlCol="0">
            <a:spAutoFit/>
          </a:bodyPr>
          <a:lstStyle/>
          <a:p>
            <a:pPr algn="r" rtl="1"/>
            <a:r>
              <a:rPr lang="fa-IR" b="1" dirty="0" smtClean="0"/>
              <a:t> موارد زیر به ترتیب باید در مورد خطای </a:t>
            </a:r>
            <a:r>
              <a:rPr lang="en-US" b="1" dirty="0" smtClean="0"/>
              <a:t>OE </a:t>
            </a:r>
            <a:r>
              <a:rPr lang="fa-IR" b="1" dirty="0" smtClean="0"/>
              <a:t> چک شود</a:t>
            </a:r>
          </a:p>
          <a:p>
            <a:pPr algn="r" rtl="1"/>
            <a:endParaRPr lang="fa-IR" dirty="0" smtClean="0"/>
          </a:p>
          <a:p>
            <a:pPr marL="342900" indent="-342900" algn="r" rtl="1">
              <a:buFont typeface="+mj-lt"/>
              <a:buAutoNum type="arabicPeriod"/>
            </a:pPr>
            <a:r>
              <a:rPr lang="fa-IR" b="1" dirty="0" smtClean="0">
                <a:solidFill>
                  <a:srgbClr val="FF0000"/>
                </a:solidFill>
              </a:rPr>
              <a:t>شلنگ تخلیه : گرفتگی یا تاخوردگی نداشته باشد</a:t>
            </a:r>
          </a:p>
          <a:p>
            <a:pPr marL="342900" indent="-342900" algn="r" rtl="1">
              <a:buFont typeface="+mj-lt"/>
              <a:buAutoNum type="arabicPeriod"/>
            </a:pPr>
            <a:endParaRPr lang="fa-IR" b="1" dirty="0" smtClean="0">
              <a:solidFill>
                <a:srgbClr val="FF0000"/>
              </a:solidFill>
            </a:endParaRPr>
          </a:p>
          <a:p>
            <a:pPr marL="342900" indent="-342900" algn="r" rtl="1">
              <a:buFont typeface="+mj-lt"/>
              <a:buAutoNum type="arabicPeriod"/>
            </a:pPr>
            <a:r>
              <a:rPr lang="fa-IR" b="1" dirty="0" smtClean="0">
                <a:solidFill>
                  <a:srgbClr val="FF0000"/>
                </a:solidFill>
              </a:rPr>
              <a:t>مسیر تخلیه ایرگاید : لوله </a:t>
            </a:r>
            <a:r>
              <a:rPr lang="en-US" b="1" dirty="0" smtClean="0">
                <a:solidFill>
                  <a:srgbClr val="FF0000"/>
                </a:solidFill>
              </a:rPr>
              <a:t>U</a:t>
            </a:r>
            <a:r>
              <a:rPr lang="fa-IR" b="1" dirty="0" smtClean="0">
                <a:solidFill>
                  <a:srgbClr val="FF0000"/>
                </a:solidFill>
              </a:rPr>
              <a:t> شکل باید بررسی شود</a:t>
            </a:r>
          </a:p>
          <a:p>
            <a:pPr marL="342900" indent="-342900" algn="r" rtl="1">
              <a:buFont typeface="+mj-lt"/>
              <a:buAutoNum type="arabicPeriod"/>
            </a:pPr>
            <a:endParaRPr lang="fa-IR" b="1" dirty="0" smtClean="0">
              <a:solidFill>
                <a:srgbClr val="FF0000"/>
              </a:solidFill>
            </a:endParaRPr>
          </a:p>
          <a:p>
            <a:pPr marL="342900" indent="-342900" algn="r" rtl="1">
              <a:buFont typeface="+mj-lt"/>
              <a:buAutoNum type="arabicPeriod"/>
            </a:pPr>
            <a:r>
              <a:rPr lang="fa-IR" b="1" dirty="0" smtClean="0">
                <a:solidFill>
                  <a:srgbClr val="FF0000"/>
                </a:solidFill>
              </a:rPr>
              <a:t>شلنگ تخلیه بین ایرگاید و پمپ تخلیه: از نظر گرفتگی</a:t>
            </a:r>
          </a:p>
          <a:p>
            <a:pPr marL="342900" indent="-342900" algn="r" rtl="1">
              <a:buFont typeface="+mj-lt"/>
              <a:buAutoNum type="arabicPeriod"/>
            </a:pPr>
            <a:endParaRPr lang="fa-IR" b="1" dirty="0" smtClean="0">
              <a:solidFill>
                <a:srgbClr val="FF0000"/>
              </a:solidFill>
            </a:endParaRPr>
          </a:p>
          <a:p>
            <a:pPr marL="342900" indent="-342900" algn="r" rtl="1">
              <a:buFont typeface="+mj-lt"/>
              <a:buAutoNum type="arabicPeriod"/>
            </a:pPr>
            <a:r>
              <a:rPr lang="fa-IR" b="1" dirty="0" smtClean="0">
                <a:solidFill>
                  <a:srgbClr val="FF0000"/>
                </a:solidFill>
              </a:rPr>
              <a:t>پمپ تخلیه : تکه غذا نمانده باشد و هم از نظر سلامت خود پمپ و پروانه آن</a:t>
            </a:r>
          </a:p>
          <a:p>
            <a:pPr marL="342900" indent="-342900" algn="r" rtl="1"/>
            <a:endParaRPr lang="fa-IR" b="1" dirty="0" smtClean="0">
              <a:solidFill>
                <a:srgbClr val="FF0000"/>
              </a:solidFill>
            </a:endParaRPr>
          </a:p>
          <a:p>
            <a:pPr marL="342900" indent="-342900" algn="r" rtl="1"/>
            <a:endParaRPr lang="fa-IR" b="1" dirty="0" smtClean="0">
              <a:solidFill>
                <a:srgbClr val="FF0000"/>
              </a:solidFill>
            </a:endParaRPr>
          </a:p>
          <a:p>
            <a:pPr marL="342900" indent="-342900" algn="r" rtl="1"/>
            <a:r>
              <a:rPr lang="fa-IR" b="1" dirty="0" smtClean="0">
                <a:solidFill>
                  <a:schemeClr val="tx2">
                    <a:lumMod val="60000"/>
                    <a:lumOff val="40000"/>
                  </a:schemeClr>
                </a:solidFill>
              </a:rPr>
              <a:t>یاد آوری:</a:t>
            </a:r>
            <a:endParaRPr lang="fa-IR" dirty="0" smtClean="0">
              <a:solidFill>
                <a:schemeClr val="tx2">
                  <a:lumMod val="60000"/>
                  <a:lumOff val="40000"/>
                </a:schemeClr>
              </a:solidFill>
            </a:endParaRPr>
          </a:p>
          <a:p>
            <a:pPr algn="r" rtl="1">
              <a:lnSpc>
                <a:spcPct val="200000"/>
              </a:lnSpc>
              <a:buFont typeface="Wingdings" pitchFamily="2" charset="2"/>
              <a:buChar char="ü"/>
            </a:pPr>
            <a:r>
              <a:rPr lang="fa-IR" dirty="0" smtClean="0"/>
              <a:t>در تست </a:t>
            </a:r>
            <a:r>
              <a:rPr lang="en-US" dirty="0" smtClean="0"/>
              <a:t>qc </a:t>
            </a:r>
            <a:r>
              <a:rPr lang="fa-IR" dirty="0" smtClean="0"/>
              <a:t> بعد از 8 بار فشار دادن کلید </a:t>
            </a:r>
            <a:r>
              <a:rPr lang="en-US" dirty="0" smtClean="0"/>
              <a:t>delay start </a:t>
            </a:r>
            <a:r>
              <a:rPr lang="fa-IR" dirty="0" smtClean="0"/>
              <a:t> وارد  مرحله تست پمپ تخلیه می شود</a:t>
            </a:r>
          </a:p>
          <a:p>
            <a:pPr algn="r" rtl="1">
              <a:lnSpc>
                <a:spcPct val="200000"/>
              </a:lnSpc>
              <a:buFont typeface="Wingdings" pitchFamily="2" charset="2"/>
              <a:buChar char="ü"/>
            </a:pPr>
            <a:r>
              <a:rPr lang="fa-IR" dirty="0" smtClean="0"/>
              <a:t>پمپ تخلیه دارای سه کانکتور می باشد که دو به دو مقاومت آن 4 اهم است</a:t>
            </a:r>
          </a:p>
          <a:p>
            <a:pPr algn="r" rtl="1">
              <a:lnSpc>
                <a:spcPct val="200000"/>
              </a:lnSpc>
              <a:buFont typeface="Wingdings" pitchFamily="2" charset="2"/>
              <a:buChar char="ü"/>
            </a:pPr>
            <a:r>
              <a:rPr lang="fa-IR" dirty="0" smtClean="0"/>
              <a:t>ولتاژ ان 22 ولت </a:t>
            </a:r>
            <a:r>
              <a:rPr lang="en-US" dirty="0" smtClean="0"/>
              <a:t>DC</a:t>
            </a:r>
            <a:r>
              <a:rPr lang="fa-IR" dirty="0" smtClean="0"/>
              <a:t> می باشد</a:t>
            </a:r>
          </a:p>
          <a:p>
            <a:pPr algn="r" rtl="1">
              <a:lnSpc>
                <a:spcPct val="200000"/>
              </a:lnSpc>
              <a:buFont typeface="Wingdings" pitchFamily="2" charset="2"/>
              <a:buChar char="ü"/>
            </a:pPr>
            <a:r>
              <a:rPr lang="fa-IR" dirty="0" smtClean="0"/>
              <a:t>اگر پمپ دارای نویزبود باید باز شود و پروانه های آن بررسی گردد</a:t>
            </a:r>
          </a:p>
          <a:p>
            <a:pPr algn="r" rtl="1"/>
            <a:r>
              <a:rPr lang="fa-IR" dirty="0" smtClean="0"/>
              <a:t> </a:t>
            </a:r>
          </a:p>
          <a:p>
            <a:pPr algn="r" rtl="1"/>
            <a:endParaRPr lang="fa-IR" dirty="0" smtClean="0"/>
          </a:p>
          <a:p>
            <a:pPr marL="342900" indent="-342900" algn="r" rtl="1"/>
            <a:endParaRPr lang="en-US" dirty="0"/>
          </a:p>
        </p:txBody>
      </p:sp>
      <p:sp>
        <p:nvSpPr>
          <p:cNvPr id="5" name="Slide Number Placeholder 4"/>
          <p:cNvSpPr>
            <a:spLocks noGrp="1"/>
          </p:cNvSpPr>
          <p:nvPr>
            <p:ph type="sldNum" sz="quarter" idx="12"/>
          </p:nvPr>
        </p:nvSpPr>
        <p:spPr/>
        <p:txBody>
          <a:bodyPr/>
          <a:lstStyle/>
          <a:p>
            <a:r>
              <a:rPr lang="en-US" smtClean="0"/>
              <a:t>1</a:t>
            </a:r>
            <a:endParaRPr lang="en-US" dirty="0" smtClean="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34"/>
          <p:cNvGrpSpPr>
            <a:grpSpLocks/>
          </p:cNvGrpSpPr>
          <p:nvPr/>
        </p:nvGrpSpPr>
        <p:grpSpPr bwMode="auto">
          <a:xfrm>
            <a:off x="2209800" y="1764270"/>
            <a:ext cx="4891471" cy="2668917"/>
            <a:chOff x="3498019" y="6024742"/>
            <a:chExt cx="3146971" cy="1586667"/>
          </a:xfrm>
        </p:grpSpPr>
        <p:sp>
          <p:nvSpPr>
            <p:cNvPr id="5" name="Text Box 32"/>
            <p:cNvSpPr txBox="1">
              <a:spLocks noChangeArrowheads="1"/>
            </p:cNvSpPr>
            <p:nvPr/>
          </p:nvSpPr>
          <p:spPr bwMode="auto">
            <a:xfrm>
              <a:off x="3775138" y="6742371"/>
              <a:ext cx="908986" cy="139447"/>
            </a:xfrm>
            <a:prstGeom prst="rect">
              <a:avLst/>
            </a:prstGeom>
            <a:noFill/>
            <a:ln w="9525" algn="ctr">
              <a:noFill/>
              <a:miter lim="800000"/>
              <a:headEnd/>
              <a:tailEnd/>
            </a:ln>
          </p:spPr>
          <p:txBody>
            <a:bodyPr lIns="87262" tIns="43630" rIns="87262" bIns="43630">
              <a:spAutoFit/>
            </a:bodyPr>
            <a:lstStyle/>
            <a:p>
              <a:pPr algn="ctr" defTabSz="873125">
                <a:lnSpc>
                  <a:spcPct val="50000"/>
                </a:lnSpc>
                <a:spcBef>
                  <a:spcPct val="50000"/>
                </a:spcBef>
              </a:pPr>
              <a:r>
                <a:rPr lang="en-US" altLang="ko-KR" sz="1600" b="1" dirty="0"/>
                <a:t>Target  RPM</a:t>
              </a:r>
            </a:p>
          </p:txBody>
        </p:sp>
        <p:sp>
          <p:nvSpPr>
            <p:cNvPr id="6" name="Line 33"/>
            <p:cNvSpPr>
              <a:spLocks noChangeShapeType="1"/>
            </p:cNvSpPr>
            <p:nvPr/>
          </p:nvSpPr>
          <p:spPr bwMode="auto">
            <a:xfrm>
              <a:off x="4568172" y="7450535"/>
              <a:ext cx="1791352" cy="0"/>
            </a:xfrm>
            <a:prstGeom prst="line">
              <a:avLst/>
            </a:prstGeom>
            <a:noFill/>
            <a:ln w="19050">
              <a:solidFill>
                <a:schemeClr val="tx1"/>
              </a:solidFill>
              <a:round/>
              <a:headEnd/>
              <a:tailEnd type="triangle" w="med" len="med"/>
            </a:ln>
          </p:spPr>
          <p:txBody>
            <a:bodyPr wrap="none" anchor="ctr"/>
            <a:lstStyle/>
            <a:p>
              <a:endParaRPr lang="en-US"/>
            </a:p>
          </p:txBody>
        </p:sp>
        <p:sp>
          <p:nvSpPr>
            <p:cNvPr id="7" name="Line 34"/>
            <p:cNvSpPr>
              <a:spLocks noChangeShapeType="1"/>
            </p:cNvSpPr>
            <p:nvPr/>
          </p:nvSpPr>
          <p:spPr bwMode="auto">
            <a:xfrm flipV="1">
              <a:off x="4568172" y="6030929"/>
              <a:ext cx="0" cy="1419606"/>
            </a:xfrm>
            <a:prstGeom prst="line">
              <a:avLst/>
            </a:prstGeom>
            <a:noFill/>
            <a:ln w="19050">
              <a:solidFill>
                <a:schemeClr val="tx1"/>
              </a:solidFill>
              <a:round/>
              <a:headEnd/>
              <a:tailEnd type="triangle" w="med" len="med"/>
            </a:ln>
          </p:spPr>
          <p:txBody>
            <a:bodyPr wrap="none" anchor="ctr"/>
            <a:lstStyle/>
            <a:p>
              <a:endParaRPr lang="en-US"/>
            </a:p>
          </p:txBody>
        </p:sp>
        <p:sp>
          <p:nvSpPr>
            <p:cNvPr id="8" name="Line 35"/>
            <p:cNvSpPr>
              <a:spLocks noChangeShapeType="1"/>
            </p:cNvSpPr>
            <p:nvPr/>
          </p:nvSpPr>
          <p:spPr bwMode="auto">
            <a:xfrm>
              <a:off x="4568172" y="6788671"/>
              <a:ext cx="1721500" cy="0"/>
            </a:xfrm>
            <a:prstGeom prst="line">
              <a:avLst/>
            </a:prstGeom>
            <a:noFill/>
            <a:ln w="9525">
              <a:solidFill>
                <a:schemeClr val="tx1"/>
              </a:solidFill>
              <a:round/>
              <a:headEnd/>
              <a:tailEnd/>
            </a:ln>
          </p:spPr>
          <p:txBody>
            <a:bodyPr wrap="none" anchor="ctr"/>
            <a:lstStyle/>
            <a:p>
              <a:endParaRPr lang="en-US"/>
            </a:p>
          </p:txBody>
        </p:sp>
        <p:sp>
          <p:nvSpPr>
            <p:cNvPr id="9" name="Freeform 36"/>
            <p:cNvSpPr>
              <a:spLocks/>
            </p:cNvSpPr>
            <p:nvPr/>
          </p:nvSpPr>
          <p:spPr bwMode="auto">
            <a:xfrm>
              <a:off x="4568172" y="6747433"/>
              <a:ext cx="1686575" cy="703102"/>
            </a:xfrm>
            <a:custGeom>
              <a:avLst/>
              <a:gdLst>
                <a:gd name="T0" fmla="*/ 0 w 2223"/>
                <a:gd name="T1" fmla="*/ 2147483647 h 675"/>
                <a:gd name="T2" fmla="*/ 2147483647 w 2223"/>
                <a:gd name="T3" fmla="*/ 2147483647 h 675"/>
                <a:gd name="T4" fmla="*/ 2147483647 w 2223"/>
                <a:gd name="T5" fmla="*/ 2147483647 h 675"/>
                <a:gd name="T6" fmla="*/ 2147483647 w 2223"/>
                <a:gd name="T7" fmla="*/ 2147483647 h 675"/>
                <a:gd name="T8" fmla="*/ 2147483647 w 2223"/>
                <a:gd name="T9" fmla="*/ 2147483647 h 675"/>
                <a:gd name="T10" fmla="*/ 2147483647 w 2223"/>
                <a:gd name="T11" fmla="*/ 2147483647 h 675"/>
                <a:gd name="T12" fmla="*/ 2147483647 w 2223"/>
                <a:gd name="T13" fmla="*/ 2147483647 h 675"/>
                <a:gd name="T14" fmla="*/ 2147483647 w 2223"/>
                <a:gd name="T15" fmla="*/ 2147483647 h 675"/>
                <a:gd name="T16" fmla="*/ 2147483647 w 2223"/>
                <a:gd name="T17" fmla="*/ 2147483647 h 675"/>
                <a:gd name="T18" fmla="*/ 2147483647 w 2223"/>
                <a:gd name="T19" fmla="*/ 2147483647 h 675"/>
                <a:gd name="T20" fmla="*/ 2147483647 w 2223"/>
                <a:gd name="T21" fmla="*/ 2147483647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3"/>
                <a:gd name="T34" fmla="*/ 0 h 675"/>
                <a:gd name="T35" fmla="*/ 2223 w 2223"/>
                <a:gd name="T36" fmla="*/ 675 h 6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3" h="675">
                  <a:moveTo>
                    <a:pt x="0" y="675"/>
                  </a:moveTo>
                  <a:cubicBezTo>
                    <a:pt x="83" y="539"/>
                    <a:pt x="162" y="399"/>
                    <a:pt x="227" y="312"/>
                  </a:cubicBezTo>
                  <a:cubicBezTo>
                    <a:pt x="292" y="225"/>
                    <a:pt x="338" y="198"/>
                    <a:pt x="389" y="155"/>
                  </a:cubicBezTo>
                  <a:cubicBezTo>
                    <a:pt x="440" y="112"/>
                    <a:pt x="474" y="78"/>
                    <a:pt x="533" y="53"/>
                  </a:cubicBezTo>
                  <a:cubicBezTo>
                    <a:pt x="592" y="28"/>
                    <a:pt x="674" y="10"/>
                    <a:pt x="743" y="5"/>
                  </a:cubicBezTo>
                  <a:cubicBezTo>
                    <a:pt x="812" y="0"/>
                    <a:pt x="881" y="20"/>
                    <a:pt x="947" y="23"/>
                  </a:cubicBezTo>
                  <a:cubicBezTo>
                    <a:pt x="1013" y="26"/>
                    <a:pt x="1071" y="21"/>
                    <a:pt x="1139" y="23"/>
                  </a:cubicBezTo>
                  <a:cubicBezTo>
                    <a:pt x="1207" y="25"/>
                    <a:pt x="1288" y="32"/>
                    <a:pt x="1355" y="35"/>
                  </a:cubicBezTo>
                  <a:cubicBezTo>
                    <a:pt x="1422" y="38"/>
                    <a:pt x="1451" y="39"/>
                    <a:pt x="1543" y="40"/>
                  </a:cubicBezTo>
                  <a:cubicBezTo>
                    <a:pt x="1635" y="41"/>
                    <a:pt x="1793" y="40"/>
                    <a:pt x="1906" y="40"/>
                  </a:cubicBezTo>
                  <a:cubicBezTo>
                    <a:pt x="2019" y="40"/>
                    <a:pt x="2102" y="40"/>
                    <a:pt x="2223" y="40"/>
                  </a:cubicBezTo>
                </a:path>
              </a:pathLst>
            </a:custGeom>
            <a:noFill/>
            <a:ln w="25400">
              <a:solidFill>
                <a:srgbClr val="0000FF"/>
              </a:solidFill>
              <a:prstDash val="sysDot"/>
              <a:round/>
              <a:headEnd/>
              <a:tailEnd/>
            </a:ln>
          </p:spPr>
          <p:txBody>
            <a:bodyPr wrap="none" anchor="ctr"/>
            <a:lstStyle/>
            <a:p>
              <a:endParaRPr lang="ko-KR" altLang="en-US"/>
            </a:p>
          </p:txBody>
        </p:sp>
        <p:sp>
          <p:nvSpPr>
            <p:cNvPr id="10" name="Text Box 37"/>
            <p:cNvSpPr txBox="1">
              <a:spLocks noChangeArrowheads="1"/>
            </p:cNvSpPr>
            <p:nvPr/>
          </p:nvSpPr>
          <p:spPr bwMode="auto">
            <a:xfrm>
              <a:off x="5195562" y="6777740"/>
              <a:ext cx="846104" cy="153017"/>
            </a:xfrm>
            <a:prstGeom prst="rect">
              <a:avLst/>
            </a:prstGeom>
            <a:noFill/>
            <a:ln w="9525" algn="ctr">
              <a:noFill/>
              <a:miter lim="800000"/>
              <a:headEnd/>
              <a:tailEnd/>
            </a:ln>
          </p:spPr>
          <p:txBody>
            <a:bodyPr lIns="87262" tIns="43630" rIns="87262" bIns="43630">
              <a:spAutoFit/>
            </a:bodyPr>
            <a:lstStyle/>
            <a:p>
              <a:pPr algn="ctr" defTabSz="873125">
                <a:spcBef>
                  <a:spcPct val="50000"/>
                </a:spcBef>
              </a:pPr>
              <a:r>
                <a:rPr lang="en-US" altLang="ko-KR" sz="1100" b="1" dirty="0"/>
                <a:t>Water Load</a:t>
              </a:r>
              <a:endParaRPr lang="ko-KR" altLang="en-US" sz="1100" b="1" dirty="0"/>
            </a:p>
          </p:txBody>
        </p:sp>
        <p:sp>
          <p:nvSpPr>
            <p:cNvPr id="11" name="Text Box 39"/>
            <p:cNvSpPr txBox="1">
              <a:spLocks noChangeArrowheads="1"/>
            </p:cNvSpPr>
            <p:nvPr/>
          </p:nvSpPr>
          <p:spPr bwMode="auto">
            <a:xfrm>
              <a:off x="5591575" y="6335574"/>
              <a:ext cx="618523" cy="153017"/>
            </a:xfrm>
            <a:prstGeom prst="rect">
              <a:avLst/>
            </a:prstGeom>
            <a:noFill/>
            <a:ln w="9525" algn="ctr">
              <a:noFill/>
              <a:miter lim="800000"/>
              <a:headEnd/>
              <a:tailEnd/>
            </a:ln>
          </p:spPr>
          <p:txBody>
            <a:bodyPr lIns="87262" tIns="43630" rIns="87262" bIns="43630">
              <a:spAutoFit/>
            </a:bodyPr>
            <a:lstStyle/>
            <a:p>
              <a:pPr algn="ctr" defTabSz="873125">
                <a:spcBef>
                  <a:spcPct val="50000"/>
                </a:spcBef>
              </a:pPr>
              <a:r>
                <a:rPr lang="en-US" altLang="ko-KR" sz="1100" b="1"/>
                <a:t>No Load</a:t>
              </a:r>
              <a:endParaRPr lang="ko-KR" altLang="en-US" sz="1100" b="1"/>
            </a:p>
          </p:txBody>
        </p:sp>
        <p:sp>
          <p:nvSpPr>
            <p:cNvPr id="12" name="Text Box 41"/>
            <p:cNvSpPr txBox="1">
              <a:spLocks noChangeArrowheads="1"/>
            </p:cNvSpPr>
            <p:nvPr/>
          </p:nvSpPr>
          <p:spPr bwMode="auto">
            <a:xfrm>
              <a:off x="4129911" y="6024742"/>
              <a:ext cx="537405" cy="198761"/>
            </a:xfrm>
            <a:prstGeom prst="rect">
              <a:avLst/>
            </a:prstGeom>
            <a:noFill/>
            <a:ln w="9525" algn="ctr">
              <a:noFill/>
              <a:miter lim="800000"/>
              <a:headEnd/>
              <a:tailEnd/>
            </a:ln>
          </p:spPr>
          <p:txBody>
            <a:bodyPr lIns="87262" tIns="43630" rIns="87262" bIns="43630">
              <a:spAutoFit/>
            </a:bodyPr>
            <a:lstStyle/>
            <a:p>
              <a:pPr algn="ctr" defTabSz="873125">
                <a:spcBef>
                  <a:spcPct val="50000"/>
                </a:spcBef>
              </a:pPr>
              <a:r>
                <a:rPr lang="en-US" altLang="ko-KR" sz="1600" b="1"/>
                <a:t>RPM</a:t>
              </a:r>
            </a:p>
          </p:txBody>
        </p:sp>
        <p:sp>
          <p:nvSpPr>
            <p:cNvPr id="13" name="Line 42"/>
            <p:cNvSpPr>
              <a:spLocks noChangeShapeType="1"/>
            </p:cNvSpPr>
            <p:nvPr/>
          </p:nvSpPr>
          <p:spPr bwMode="auto">
            <a:xfrm>
              <a:off x="4568172" y="6600008"/>
              <a:ext cx="1721500" cy="0"/>
            </a:xfrm>
            <a:prstGeom prst="line">
              <a:avLst/>
            </a:prstGeom>
            <a:noFill/>
            <a:ln w="9525">
              <a:solidFill>
                <a:schemeClr val="tx1"/>
              </a:solidFill>
              <a:round/>
              <a:headEnd/>
              <a:tailEnd/>
            </a:ln>
          </p:spPr>
          <p:txBody>
            <a:bodyPr wrap="none" anchor="ctr"/>
            <a:lstStyle/>
            <a:p>
              <a:endParaRPr lang="en-US"/>
            </a:p>
          </p:txBody>
        </p:sp>
        <p:sp>
          <p:nvSpPr>
            <p:cNvPr id="14" name="Text Box 43"/>
            <p:cNvSpPr txBox="1">
              <a:spLocks noChangeArrowheads="1"/>
            </p:cNvSpPr>
            <p:nvPr/>
          </p:nvSpPr>
          <p:spPr bwMode="auto">
            <a:xfrm>
              <a:off x="3498019" y="6530935"/>
              <a:ext cx="1135500" cy="125572"/>
            </a:xfrm>
            <a:prstGeom prst="rect">
              <a:avLst/>
            </a:prstGeom>
            <a:noFill/>
            <a:ln w="9525" algn="ctr">
              <a:noFill/>
              <a:miter lim="800000"/>
              <a:headEnd/>
              <a:tailEnd/>
            </a:ln>
          </p:spPr>
          <p:txBody>
            <a:bodyPr wrap="square" lIns="87262" tIns="43630" rIns="87262" bIns="43630">
              <a:spAutoFit/>
            </a:bodyPr>
            <a:lstStyle/>
            <a:p>
              <a:pPr algn="ctr" defTabSz="873125">
                <a:lnSpc>
                  <a:spcPct val="50000"/>
                </a:lnSpc>
                <a:spcBef>
                  <a:spcPct val="50000"/>
                </a:spcBef>
              </a:pPr>
              <a:r>
                <a:rPr lang="en-US" altLang="ko-KR" sz="1600" b="1" dirty="0"/>
                <a:t>Detection </a:t>
              </a:r>
              <a:r>
                <a:rPr lang="ko-KR" altLang="en-US" sz="1600" b="1" dirty="0"/>
                <a:t> </a:t>
              </a:r>
              <a:r>
                <a:rPr lang="en-US" altLang="ko-KR" sz="1600" b="1" dirty="0"/>
                <a:t>RPM</a:t>
              </a:r>
            </a:p>
          </p:txBody>
        </p:sp>
        <p:sp>
          <p:nvSpPr>
            <p:cNvPr id="15" name="Text Box 44"/>
            <p:cNvSpPr txBox="1">
              <a:spLocks noChangeArrowheads="1"/>
            </p:cNvSpPr>
            <p:nvPr/>
          </p:nvSpPr>
          <p:spPr bwMode="auto">
            <a:xfrm>
              <a:off x="6188275" y="6574895"/>
              <a:ext cx="447275" cy="112268"/>
            </a:xfrm>
            <a:prstGeom prst="rect">
              <a:avLst/>
            </a:prstGeom>
            <a:noFill/>
            <a:ln w="9525" algn="ctr">
              <a:noFill/>
              <a:miter lim="800000"/>
              <a:headEnd/>
              <a:tailEnd/>
            </a:ln>
          </p:spPr>
          <p:txBody>
            <a:bodyPr lIns="87262" tIns="43630" rIns="87262" bIns="43630">
              <a:spAutoFit/>
            </a:bodyPr>
            <a:lstStyle/>
            <a:p>
              <a:pPr algn="ctr" defTabSz="873125">
                <a:lnSpc>
                  <a:spcPct val="50000"/>
                </a:lnSpc>
                <a:spcBef>
                  <a:spcPct val="50000"/>
                </a:spcBef>
              </a:pPr>
              <a:r>
                <a:rPr lang="en-US" altLang="ko-KR" sz="1100" b="1"/>
                <a:t>3300</a:t>
              </a:r>
            </a:p>
          </p:txBody>
        </p:sp>
        <p:sp>
          <p:nvSpPr>
            <p:cNvPr id="16" name="Text Box 45"/>
            <p:cNvSpPr txBox="1">
              <a:spLocks noChangeArrowheads="1"/>
            </p:cNvSpPr>
            <p:nvPr/>
          </p:nvSpPr>
          <p:spPr bwMode="auto">
            <a:xfrm>
              <a:off x="6188275" y="6758402"/>
              <a:ext cx="447275" cy="112268"/>
            </a:xfrm>
            <a:prstGeom prst="rect">
              <a:avLst/>
            </a:prstGeom>
            <a:noFill/>
            <a:ln w="9525" algn="ctr">
              <a:noFill/>
              <a:miter lim="800000"/>
              <a:headEnd/>
              <a:tailEnd/>
            </a:ln>
          </p:spPr>
          <p:txBody>
            <a:bodyPr lIns="87262" tIns="43630" rIns="87262" bIns="43630">
              <a:spAutoFit/>
            </a:bodyPr>
            <a:lstStyle/>
            <a:p>
              <a:pPr algn="ctr" defTabSz="873125">
                <a:lnSpc>
                  <a:spcPct val="50000"/>
                </a:lnSpc>
                <a:spcBef>
                  <a:spcPct val="50000"/>
                </a:spcBef>
              </a:pPr>
              <a:r>
                <a:rPr lang="en-US" altLang="ko-KR" sz="1100" b="1"/>
                <a:t>3000</a:t>
              </a:r>
            </a:p>
          </p:txBody>
        </p:sp>
        <p:sp>
          <p:nvSpPr>
            <p:cNvPr id="17" name="Line 46"/>
            <p:cNvSpPr>
              <a:spLocks noChangeShapeType="1"/>
            </p:cNvSpPr>
            <p:nvPr/>
          </p:nvSpPr>
          <p:spPr bwMode="auto">
            <a:xfrm flipV="1">
              <a:off x="5254294" y="6220622"/>
              <a:ext cx="0" cy="1229913"/>
            </a:xfrm>
            <a:prstGeom prst="line">
              <a:avLst/>
            </a:prstGeom>
            <a:noFill/>
            <a:ln w="9525">
              <a:solidFill>
                <a:schemeClr val="tx1"/>
              </a:solidFill>
              <a:prstDash val="lgDashDot"/>
              <a:round/>
              <a:headEnd/>
              <a:tailEnd/>
            </a:ln>
          </p:spPr>
          <p:txBody>
            <a:bodyPr wrap="none" anchor="ctr"/>
            <a:lstStyle/>
            <a:p>
              <a:endParaRPr lang="en-US"/>
            </a:p>
          </p:txBody>
        </p:sp>
        <p:sp>
          <p:nvSpPr>
            <p:cNvPr id="18" name="Line 47"/>
            <p:cNvSpPr>
              <a:spLocks noChangeShapeType="1"/>
            </p:cNvSpPr>
            <p:nvPr/>
          </p:nvSpPr>
          <p:spPr bwMode="auto">
            <a:xfrm flipV="1">
              <a:off x="6188275" y="6220622"/>
              <a:ext cx="0" cy="1229913"/>
            </a:xfrm>
            <a:prstGeom prst="line">
              <a:avLst/>
            </a:prstGeom>
            <a:noFill/>
            <a:ln w="9525">
              <a:solidFill>
                <a:schemeClr val="tx1"/>
              </a:solidFill>
              <a:prstDash val="lgDashDot"/>
              <a:round/>
              <a:headEnd/>
              <a:tailEnd/>
            </a:ln>
          </p:spPr>
          <p:txBody>
            <a:bodyPr wrap="none" anchor="ctr"/>
            <a:lstStyle/>
            <a:p>
              <a:endParaRPr lang="en-US"/>
            </a:p>
          </p:txBody>
        </p:sp>
        <p:sp>
          <p:nvSpPr>
            <p:cNvPr id="19" name="Text Box 48"/>
            <p:cNvSpPr txBox="1">
              <a:spLocks noChangeArrowheads="1"/>
            </p:cNvSpPr>
            <p:nvPr/>
          </p:nvSpPr>
          <p:spPr bwMode="auto">
            <a:xfrm>
              <a:off x="5871692" y="7426821"/>
              <a:ext cx="617397" cy="180464"/>
            </a:xfrm>
            <a:prstGeom prst="rect">
              <a:avLst/>
            </a:prstGeom>
            <a:noFill/>
            <a:ln w="9525" algn="ctr">
              <a:noFill/>
              <a:miter lim="800000"/>
              <a:headEnd/>
              <a:tailEnd/>
            </a:ln>
          </p:spPr>
          <p:txBody>
            <a:bodyPr lIns="87262" tIns="43630" rIns="87262" bIns="43630">
              <a:spAutoFit/>
            </a:bodyPr>
            <a:lstStyle/>
            <a:p>
              <a:pPr algn="ctr" defTabSz="873125">
                <a:spcBef>
                  <a:spcPct val="50000"/>
                </a:spcBef>
              </a:pPr>
              <a:r>
                <a:rPr lang="en-US" altLang="ko-KR" sz="1400" b="1" dirty="0"/>
                <a:t>45s</a:t>
              </a:r>
            </a:p>
          </p:txBody>
        </p:sp>
        <p:sp>
          <p:nvSpPr>
            <p:cNvPr id="20" name="Line 49"/>
            <p:cNvSpPr>
              <a:spLocks noChangeShapeType="1"/>
            </p:cNvSpPr>
            <p:nvPr/>
          </p:nvSpPr>
          <p:spPr bwMode="auto">
            <a:xfrm>
              <a:off x="4538879" y="6350521"/>
              <a:ext cx="1722627" cy="0"/>
            </a:xfrm>
            <a:prstGeom prst="line">
              <a:avLst/>
            </a:prstGeom>
            <a:noFill/>
            <a:ln w="9525">
              <a:solidFill>
                <a:schemeClr val="tx1"/>
              </a:solidFill>
              <a:round/>
              <a:headEnd/>
              <a:tailEnd/>
            </a:ln>
          </p:spPr>
          <p:txBody>
            <a:bodyPr wrap="none" anchor="ctr"/>
            <a:lstStyle/>
            <a:p>
              <a:endParaRPr lang="en-US"/>
            </a:p>
          </p:txBody>
        </p:sp>
        <p:sp>
          <p:nvSpPr>
            <p:cNvPr id="21" name="Text Box 50"/>
            <p:cNvSpPr txBox="1">
              <a:spLocks noChangeArrowheads="1"/>
            </p:cNvSpPr>
            <p:nvPr/>
          </p:nvSpPr>
          <p:spPr bwMode="auto">
            <a:xfrm>
              <a:off x="6194335" y="6296547"/>
              <a:ext cx="450655" cy="112268"/>
            </a:xfrm>
            <a:prstGeom prst="rect">
              <a:avLst/>
            </a:prstGeom>
            <a:noFill/>
            <a:ln w="9525" algn="ctr">
              <a:noFill/>
              <a:miter lim="800000"/>
              <a:headEnd/>
              <a:tailEnd/>
            </a:ln>
          </p:spPr>
          <p:txBody>
            <a:bodyPr lIns="87262" tIns="43630" rIns="87262" bIns="43630">
              <a:spAutoFit/>
            </a:bodyPr>
            <a:lstStyle/>
            <a:p>
              <a:pPr algn="ctr" defTabSz="873125">
                <a:lnSpc>
                  <a:spcPct val="50000"/>
                </a:lnSpc>
                <a:spcBef>
                  <a:spcPct val="50000"/>
                </a:spcBef>
              </a:pPr>
              <a:r>
                <a:rPr lang="en-US" altLang="ko-KR" sz="1100" b="1" dirty="0"/>
                <a:t>4200</a:t>
              </a:r>
            </a:p>
          </p:txBody>
        </p:sp>
        <p:sp>
          <p:nvSpPr>
            <p:cNvPr id="22" name="Text Box 58"/>
            <p:cNvSpPr txBox="1">
              <a:spLocks noChangeArrowheads="1"/>
            </p:cNvSpPr>
            <p:nvPr/>
          </p:nvSpPr>
          <p:spPr bwMode="auto">
            <a:xfrm>
              <a:off x="4943343" y="7430945"/>
              <a:ext cx="617397" cy="180464"/>
            </a:xfrm>
            <a:prstGeom prst="rect">
              <a:avLst/>
            </a:prstGeom>
            <a:noFill/>
            <a:ln w="9525" algn="ctr">
              <a:noFill/>
              <a:miter lim="800000"/>
              <a:headEnd/>
              <a:tailEnd/>
            </a:ln>
          </p:spPr>
          <p:txBody>
            <a:bodyPr lIns="87262" tIns="43630" rIns="87262" bIns="43630">
              <a:spAutoFit/>
            </a:bodyPr>
            <a:lstStyle/>
            <a:p>
              <a:pPr algn="ctr" defTabSz="873125">
                <a:spcBef>
                  <a:spcPct val="50000"/>
                </a:spcBef>
              </a:pPr>
              <a:r>
                <a:rPr lang="en-US" altLang="ko-KR" sz="1400" b="1" dirty="0"/>
                <a:t>15s</a:t>
              </a:r>
            </a:p>
          </p:txBody>
        </p:sp>
        <p:sp>
          <p:nvSpPr>
            <p:cNvPr id="23" name="Freeform 61"/>
            <p:cNvSpPr>
              <a:spLocks/>
            </p:cNvSpPr>
            <p:nvPr/>
          </p:nvSpPr>
          <p:spPr bwMode="auto">
            <a:xfrm>
              <a:off x="4590705" y="6335057"/>
              <a:ext cx="1685448" cy="1090735"/>
            </a:xfrm>
            <a:custGeom>
              <a:avLst/>
              <a:gdLst>
                <a:gd name="T0" fmla="*/ 0 w 1496"/>
                <a:gd name="T1" fmla="*/ 2147483647 h 1058"/>
                <a:gd name="T2" fmla="*/ 2147483647 w 1496"/>
                <a:gd name="T3" fmla="*/ 2147483647 h 1058"/>
                <a:gd name="T4" fmla="*/ 2147483647 w 1496"/>
                <a:gd name="T5" fmla="*/ 2147483647 h 1058"/>
                <a:gd name="T6" fmla="*/ 2147483647 w 1496"/>
                <a:gd name="T7" fmla="*/ 2147483647 h 1058"/>
                <a:gd name="T8" fmla="*/ 2147483647 w 1496"/>
                <a:gd name="T9" fmla="*/ 2147483647 h 1058"/>
                <a:gd name="T10" fmla="*/ 2147483647 w 1496"/>
                <a:gd name="T11" fmla="*/ 2147483647 h 1058"/>
                <a:gd name="T12" fmla="*/ 2147483647 w 1496"/>
                <a:gd name="T13" fmla="*/ 2147483647 h 1058"/>
                <a:gd name="T14" fmla="*/ 2147483647 w 1496"/>
                <a:gd name="T15" fmla="*/ 2147483647 h 1058"/>
                <a:gd name="T16" fmla="*/ 2147483647 w 1496"/>
                <a:gd name="T17" fmla="*/ 2147483647 h 1058"/>
                <a:gd name="T18" fmla="*/ 2147483647 w 1496"/>
                <a:gd name="T19" fmla="*/ 2147483647 h 1058"/>
                <a:gd name="T20" fmla="*/ 2147483647 w 1496"/>
                <a:gd name="T21" fmla="*/ 2147483647 h 10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6"/>
                <a:gd name="T34" fmla="*/ 0 h 1058"/>
                <a:gd name="T35" fmla="*/ 1496 w 1496"/>
                <a:gd name="T36" fmla="*/ 1058 h 10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6" h="1058">
                  <a:moveTo>
                    <a:pt x="0" y="1058"/>
                  </a:moveTo>
                  <a:cubicBezTo>
                    <a:pt x="30" y="952"/>
                    <a:pt x="60" y="847"/>
                    <a:pt x="90" y="741"/>
                  </a:cubicBezTo>
                  <a:cubicBezTo>
                    <a:pt x="120" y="635"/>
                    <a:pt x="143" y="529"/>
                    <a:pt x="181" y="423"/>
                  </a:cubicBezTo>
                  <a:cubicBezTo>
                    <a:pt x="219" y="317"/>
                    <a:pt x="279" y="174"/>
                    <a:pt x="317" y="106"/>
                  </a:cubicBezTo>
                  <a:cubicBezTo>
                    <a:pt x="355" y="38"/>
                    <a:pt x="363" y="30"/>
                    <a:pt x="408" y="15"/>
                  </a:cubicBezTo>
                  <a:cubicBezTo>
                    <a:pt x="453" y="0"/>
                    <a:pt x="521" y="7"/>
                    <a:pt x="589" y="15"/>
                  </a:cubicBezTo>
                  <a:cubicBezTo>
                    <a:pt x="657" y="23"/>
                    <a:pt x="740" y="37"/>
                    <a:pt x="816" y="60"/>
                  </a:cubicBezTo>
                  <a:cubicBezTo>
                    <a:pt x="892" y="83"/>
                    <a:pt x="967" y="121"/>
                    <a:pt x="1043" y="151"/>
                  </a:cubicBezTo>
                  <a:cubicBezTo>
                    <a:pt x="1119" y="181"/>
                    <a:pt x="1210" y="212"/>
                    <a:pt x="1270" y="242"/>
                  </a:cubicBezTo>
                  <a:cubicBezTo>
                    <a:pt x="1330" y="272"/>
                    <a:pt x="1368" y="303"/>
                    <a:pt x="1406" y="333"/>
                  </a:cubicBezTo>
                  <a:cubicBezTo>
                    <a:pt x="1444" y="363"/>
                    <a:pt x="1473" y="408"/>
                    <a:pt x="1496" y="423"/>
                  </a:cubicBezTo>
                </a:path>
              </a:pathLst>
            </a:custGeom>
            <a:noFill/>
            <a:ln w="9525">
              <a:solidFill>
                <a:srgbClr val="FF0000"/>
              </a:solidFill>
              <a:round/>
              <a:headEnd/>
              <a:tailEnd/>
            </a:ln>
          </p:spPr>
          <p:txBody>
            <a:bodyPr>
              <a:spAutoFit/>
            </a:bodyPr>
            <a:lstStyle/>
            <a:p>
              <a:endParaRPr lang="ko-KR" altLang="en-US"/>
            </a:p>
          </p:txBody>
        </p:sp>
      </p:grpSp>
      <p:sp>
        <p:nvSpPr>
          <p:cNvPr id="24" name="직사각형 47"/>
          <p:cNvSpPr>
            <a:spLocks noChangeArrowheads="1"/>
          </p:cNvSpPr>
          <p:nvPr/>
        </p:nvSpPr>
        <p:spPr bwMode="auto">
          <a:xfrm>
            <a:off x="3124200" y="4495800"/>
            <a:ext cx="4027064" cy="369332"/>
          </a:xfrm>
          <a:prstGeom prst="rect">
            <a:avLst/>
          </a:prstGeom>
          <a:noFill/>
          <a:ln w="9525">
            <a:noFill/>
            <a:miter lim="800000"/>
            <a:headEnd/>
            <a:tailEnd/>
          </a:ln>
        </p:spPr>
        <p:txBody>
          <a:bodyPr wrap="none">
            <a:spAutoFit/>
          </a:bodyPr>
          <a:lstStyle/>
          <a:p>
            <a:pPr marL="228600" indent="-228600" algn="r" rtl="1" fontAlgn="ctr"/>
            <a:r>
              <a:rPr lang="fa-IR" altLang="ko-KR" dirty="0" smtClean="0">
                <a:solidFill>
                  <a:srgbClr val="000000"/>
                </a:solidFill>
                <a:latin typeface="맑은 고딕" pitchFamily="50" charset="-127"/>
              </a:rPr>
              <a:t>تفاوت </a:t>
            </a:r>
            <a:r>
              <a:rPr lang="en-US" altLang="ko-KR" dirty="0" smtClean="0">
                <a:solidFill>
                  <a:srgbClr val="000000"/>
                </a:solidFill>
                <a:latin typeface="맑은 고딕" pitchFamily="50" charset="-127"/>
              </a:rPr>
              <a:t>RPM </a:t>
            </a:r>
            <a:r>
              <a:rPr lang="fa-IR" altLang="ko-KR" dirty="0" smtClean="0">
                <a:solidFill>
                  <a:srgbClr val="000000"/>
                </a:solidFill>
                <a:latin typeface="맑은 고딕" pitchFamily="50" charset="-127"/>
              </a:rPr>
              <a:t> موتور </a:t>
            </a:r>
            <a:r>
              <a:rPr lang="en-US" altLang="ko-KR" dirty="0" smtClean="0">
                <a:solidFill>
                  <a:srgbClr val="000000"/>
                </a:solidFill>
                <a:latin typeface="맑은 고딕" pitchFamily="50" charset="-127"/>
              </a:rPr>
              <a:t>DD </a:t>
            </a:r>
            <a:r>
              <a:rPr lang="fa-IR" altLang="ko-KR" dirty="0" smtClean="0">
                <a:solidFill>
                  <a:srgbClr val="000000"/>
                </a:solidFill>
                <a:latin typeface="맑은 고딕" pitchFamily="50" charset="-127"/>
              </a:rPr>
              <a:t> با آب و بدون بار (آب)</a:t>
            </a:r>
            <a:endParaRPr kumimoji="0" lang="en-US" altLang="ko-KR" dirty="0">
              <a:solidFill>
                <a:srgbClr val="000000"/>
              </a:solidFill>
              <a:latin typeface="맑은 고딕" pitchFamily="50" charset="-127"/>
            </a:endParaRPr>
          </a:p>
        </p:txBody>
      </p:sp>
      <p:sp>
        <p:nvSpPr>
          <p:cNvPr id="25" name="Slide Number Placeholder 24"/>
          <p:cNvSpPr>
            <a:spLocks noGrp="1"/>
          </p:cNvSpPr>
          <p:nvPr>
            <p:ph type="sldNum" sz="quarter" idx="12"/>
          </p:nvPr>
        </p:nvSpPr>
        <p:spPr/>
        <p:txBody>
          <a:bodyPr/>
          <a:lstStyle/>
          <a:p>
            <a:r>
              <a:rPr lang="en-US" smtClean="0"/>
              <a:t>1</a:t>
            </a:r>
            <a:endParaRPr lang="en-US" dirty="0" smtClean="0"/>
          </a:p>
        </p:txBody>
      </p:sp>
      <p:sp>
        <p:nvSpPr>
          <p:cNvPr id="26" name="Rectangle 25"/>
          <p:cNvSpPr/>
          <p:nvPr/>
        </p:nvSpPr>
        <p:spPr>
          <a:xfrm>
            <a:off x="1066800" y="533400"/>
            <a:ext cx="6781800" cy="646331"/>
          </a:xfrm>
          <a:prstGeom prst="rect">
            <a:avLst/>
          </a:prstGeom>
        </p:spPr>
        <p:txBody>
          <a:bodyPr wrap="square">
            <a:spAutoFit/>
          </a:bodyPr>
          <a:lstStyle/>
          <a:p>
            <a:pPr algn="r" rtl="1"/>
            <a:r>
              <a:rPr lang="en-US" dirty="0" smtClean="0"/>
              <a:t>5</a:t>
            </a:r>
            <a:r>
              <a:rPr lang="fa-IR" dirty="0" smtClean="0"/>
              <a:t>.  موتور </a:t>
            </a:r>
            <a:r>
              <a:rPr lang="en-US" dirty="0" smtClean="0"/>
              <a:t>DD</a:t>
            </a:r>
            <a:r>
              <a:rPr lang="fa-IR" dirty="0" smtClean="0"/>
              <a:t> (دایرک درایو) : یکی از دلایل این ارور می تواند موتور دایرکت درایو باشد به نمودار زیر توجه نمایید</a:t>
            </a:r>
            <a:endParaRPr lang="en-US" dirty="0"/>
          </a:p>
        </p:txBody>
      </p:sp>
      <p:pic>
        <p:nvPicPr>
          <p:cNvPr id="27" name="Picture 52"/>
          <p:cNvPicPr>
            <a:picLocks noChangeAspect="1" noChangeArrowheads="1"/>
          </p:cNvPicPr>
          <p:nvPr/>
        </p:nvPicPr>
        <p:blipFill>
          <a:blip r:embed="rId2" cstate="print"/>
          <a:srcRect l="9566" t="1466" r="2394" b="3268"/>
          <a:stretch>
            <a:fillRect/>
          </a:stretch>
        </p:blipFill>
        <p:spPr bwMode="auto">
          <a:xfrm>
            <a:off x="457199" y="4038600"/>
            <a:ext cx="2567187" cy="1981200"/>
          </a:xfrm>
          <a:prstGeom prst="rect">
            <a:avLst/>
          </a:prstGeom>
          <a:noFill/>
          <a:ln w="9525">
            <a:noFill/>
            <a:miter lim="800000"/>
            <a:headEnd/>
            <a:tailEnd/>
          </a:ln>
        </p:spPr>
      </p:pic>
      <p:sp>
        <p:nvSpPr>
          <p:cNvPr id="28" name="타원 68"/>
          <p:cNvSpPr>
            <a:spLocks noChangeArrowheads="1"/>
          </p:cNvSpPr>
          <p:nvPr/>
        </p:nvSpPr>
        <p:spPr bwMode="auto">
          <a:xfrm>
            <a:off x="2590800" y="5486400"/>
            <a:ext cx="381000" cy="393700"/>
          </a:xfrm>
          <a:prstGeom prst="ellipse">
            <a:avLst/>
          </a:prstGeom>
          <a:noFill/>
          <a:ln w="28575" algn="ctr">
            <a:solidFill>
              <a:srgbClr val="FF0000"/>
            </a:solidFill>
            <a:round/>
            <a:headEnd/>
            <a:tailEnd/>
          </a:ln>
        </p:spPr>
        <p:txBody>
          <a:bodyPr wrap="none" anchor="ctr"/>
          <a:lstStyle/>
          <a:p>
            <a:pPr>
              <a:buFont typeface="Wingdings" pitchFamily="2" charset="2"/>
              <a:buNone/>
            </a:pPr>
            <a:endParaRPr lang="ko-KR" altLang="en-U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ChangeArrowheads="1"/>
          </p:cNvSpPr>
          <p:nvPr/>
        </p:nvSpPr>
        <p:spPr bwMode="auto">
          <a:xfrm>
            <a:off x="3276600" y="228600"/>
            <a:ext cx="4572000" cy="373062"/>
          </a:xfrm>
          <a:prstGeom prst="rect">
            <a:avLst/>
          </a:prstGeom>
          <a:noFill/>
          <a:ln w="9525" algn="ctr">
            <a:noFill/>
            <a:round/>
            <a:headEnd/>
            <a:tailEnd/>
          </a:ln>
        </p:spPr>
        <p:txBody>
          <a:bodyPr/>
          <a:lstStyle/>
          <a:p>
            <a:pPr algn="r" rtl="1" eaLnBrk="0" hangingPunct="0">
              <a:buFont typeface="Wingdings" pitchFamily="2" charset="2"/>
              <a:buChar char="§"/>
            </a:pPr>
            <a:r>
              <a:rPr lang="fa-IR" sz="2600" dirty="0">
                <a:solidFill>
                  <a:srgbClr val="FF5050"/>
                </a:solidFill>
                <a:effectLst>
                  <a:outerShdw blurRad="38100" dist="38100" dir="2700000" algn="tl">
                    <a:srgbClr val="000000">
                      <a:alpha val="43137"/>
                    </a:srgbClr>
                  </a:outerShdw>
                </a:effectLst>
                <a:latin typeface="Gill Sans MT" pitchFamily="34" charset="0"/>
                <a:ea typeface="+mj-ea"/>
                <a:cs typeface="+mj-cs"/>
              </a:rPr>
              <a:t> خطای دما   </a:t>
            </a:r>
            <a:r>
              <a:rPr lang="en-US" sz="2600" dirty="0" err="1">
                <a:solidFill>
                  <a:srgbClr val="FF5050"/>
                </a:solidFill>
                <a:effectLst>
                  <a:outerShdw blurRad="38100" dist="38100" dir="2700000" algn="tl">
                    <a:srgbClr val="000000">
                      <a:alpha val="43137"/>
                    </a:srgbClr>
                  </a:outerShdw>
                </a:effectLst>
                <a:latin typeface="Gill Sans MT" pitchFamily="34" charset="0"/>
                <a:ea typeface="+mj-ea"/>
                <a:cs typeface="+mj-cs"/>
              </a:rPr>
              <a:t>tE</a:t>
            </a:r>
            <a:r>
              <a:rPr lang="en-US" sz="2600" dirty="0">
                <a:solidFill>
                  <a:srgbClr val="FF5050"/>
                </a:solidFill>
                <a:effectLst>
                  <a:outerShdw blurRad="38100" dist="38100" dir="2700000" algn="tl">
                    <a:srgbClr val="000000">
                      <a:alpha val="43137"/>
                    </a:srgbClr>
                  </a:outerShdw>
                </a:effectLst>
                <a:latin typeface="Gill Sans MT" pitchFamily="34" charset="0"/>
                <a:ea typeface="+mj-ea"/>
                <a:cs typeface="+mj-cs"/>
              </a:rPr>
              <a:t> (</a:t>
            </a:r>
            <a:r>
              <a:rPr lang="en-US" sz="2600" dirty="0" err="1">
                <a:solidFill>
                  <a:srgbClr val="FF5050"/>
                </a:solidFill>
                <a:effectLst>
                  <a:outerShdw blurRad="38100" dist="38100" dir="2700000" algn="tl">
                    <a:srgbClr val="000000">
                      <a:alpha val="43137"/>
                    </a:srgbClr>
                  </a:outerShdw>
                </a:effectLst>
                <a:latin typeface="Gill Sans MT" pitchFamily="34" charset="0"/>
                <a:ea typeface="+mj-ea"/>
                <a:cs typeface="+mj-cs"/>
              </a:rPr>
              <a:t>Termal</a:t>
            </a:r>
            <a:r>
              <a:rPr lang="en-US" sz="2600" dirty="0">
                <a:solidFill>
                  <a:srgbClr val="FF5050"/>
                </a:solidFill>
                <a:effectLst>
                  <a:outerShdw blurRad="38100" dist="38100" dir="2700000" algn="tl">
                    <a:srgbClr val="000000">
                      <a:alpha val="43137"/>
                    </a:srgbClr>
                  </a:outerShdw>
                </a:effectLst>
                <a:latin typeface="Gill Sans MT" pitchFamily="34" charset="0"/>
                <a:ea typeface="+mj-ea"/>
                <a:cs typeface="+mj-cs"/>
              </a:rPr>
              <a:t> Error)</a:t>
            </a:r>
            <a:endParaRPr lang="fa-IR" sz="2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6" name="TextBox 15"/>
          <p:cNvSpPr txBox="1">
            <a:spLocks noChangeArrowheads="1"/>
          </p:cNvSpPr>
          <p:nvPr/>
        </p:nvSpPr>
        <p:spPr bwMode="auto">
          <a:xfrm>
            <a:off x="4343400" y="685800"/>
            <a:ext cx="3505200" cy="246221"/>
          </a:xfrm>
          <a:prstGeom prst="rect">
            <a:avLst/>
          </a:prstGeom>
          <a:noFill/>
          <a:ln w="9525">
            <a:noFill/>
            <a:miter lim="800000"/>
            <a:headEnd/>
            <a:tailEnd/>
          </a:ln>
        </p:spPr>
        <p:txBody>
          <a:bodyPr>
            <a:spAutoFit/>
          </a:bodyPr>
          <a:lstStyle/>
          <a:p>
            <a:pPr algn="r" rtl="1"/>
            <a:r>
              <a:rPr lang="fa-IR" sz="1000" b="1" dirty="0">
                <a:solidFill>
                  <a:srgbClr val="000000"/>
                </a:solidFill>
              </a:rPr>
              <a:t>علت : مقاومت ترمیستور در حالت نرمال نیست .</a:t>
            </a:r>
            <a:endParaRPr lang="en-US" sz="1000" b="1" dirty="0">
              <a:solidFill>
                <a:srgbClr val="000000"/>
              </a:solidFill>
            </a:endParaRPr>
          </a:p>
        </p:txBody>
      </p:sp>
      <p:sp>
        <p:nvSpPr>
          <p:cNvPr id="7" name="Rectangle 6"/>
          <p:cNvSpPr/>
          <p:nvPr/>
        </p:nvSpPr>
        <p:spPr bwMode="auto">
          <a:xfrm>
            <a:off x="3581400" y="1008221"/>
            <a:ext cx="4549775" cy="14478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228600" indent="-228600" algn="r" rtl="1" eaLnBrk="0" hangingPunct="0">
              <a:buFontTx/>
              <a:buAutoNum type="arabicPeriod"/>
              <a:defRPr/>
            </a:pPr>
            <a:r>
              <a:rPr lang="fa-IR" sz="1200" dirty="0">
                <a:solidFill>
                  <a:schemeClr val="accent4">
                    <a:lumMod val="10000"/>
                  </a:schemeClr>
                </a:solidFill>
                <a:latin typeface="Arial" charset="0"/>
              </a:rPr>
              <a:t>آیا سوکتها به خوبی متصل هستند ؟ </a:t>
            </a:r>
            <a:r>
              <a:rPr lang="fa-IR" sz="1200" dirty="0">
                <a:solidFill>
                  <a:schemeClr val="accent4">
                    <a:lumMod val="10000"/>
                  </a:schemeClr>
                </a:solidFill>
                <a:latin typeface="Arial" charset="0"/>
                <a:sym typeface="Wingdings" pitchFamily="2" charset="2"/>
              </a:rPr>
              <a:t> سوکتها را بررسی و در صورت نیاز مجددا وصل می کنیم . </a:t>
            </a:r>
          </a:p>
          <a:p>
            <a:pPr marL="228600" indent="-228600" algn="r" rtl="1" eaLnBrk="0" hangingPunct="0">
              <a:buFontTx/>
              <a:buAutoNum type="arabicPeriod"/>
              <a:defRPr/>
            </a:pPr>
            <a:r>
              <a:rPr lang="fa-IR" sz="1200" dirty="0">
                <a:solidFill>
                  <a:schemeClr val="accent4">
                    <a:lumMod val="10000"/>
                  </a:schemeClr>
                </a:solidFill>
                <a:latin typeface="Arial" charset="0"/>
                <a:sym typeface="Wingdings" pitchFamily="2" charset="2"/>
              </a:rPr>
              <a:t>مقاومت ترمیستور را بررسی می کنیم   سوکت مربوط به ترمیستور را کشیده و اهم چک میکنیم. مقاومت ترمیستور : </a:t>
            </a:r>
            <a:r>
              <a:rPr lang="en-US" sz="1200" dirty="0">
                <a:solidFill>
                  <a:schemeClr val="accent4">
                    <a:lumMod val="10000"/>
                  </a:schemeClr>
                </a:solidFill>
                <a:latin typeface="Arial" charset="0"/>
                <a:sym typeface="Wingdings" pitchFamily="2" charset="2"/>
              </a:rPr>
              <a:t>12~13 K</a:t>
            </a:r>
            <a:r>
              <a:rPr lang="el-GR" sz="1200" dirty="0">
                <a:solidFill>
                  <a:schemeClr val="accent4">
                    <a:lumMod val="10000"/>
                  </a:schemeClr>
                </a:solidFill>
                <a:latin typeface="Arial" charset="0"/>
                <a:sym typeface="Wingdings" pitchFamily="2" charset="2"/>
              </a:rPr>
              <a:t>Ω</a:t>
            </a:r>
            <a:r>
              <a:rPr lang="fa-IR" sz="1200" dirty="0">
                <a:solidFill>
                  <a:schemeClr val="accent4">
                    <a:lumMod val="10000"/>
                  </a:schemeClr>
                </a:solidFill>
                <a:latin typeface="Arial" charset="0"/>
                <a:sym typeface="Wingdings" pitchFamily="2" charset="2"/>
              </a:rPr>
              <a:t> </a:t>
            </a:r>
          </a:p>
          <a:p>
            <a:pPr marL="228600" indent="-228600" algn="r" rtl="1" eaLnBrk="0" hangingPunct="0">
              <a:buFontTx/>
              <a:buAutoNum type="arabicPeriod"/>
              <a:defRPr/>
            </a:pPr>
            <a:r>
              <a:rPr lang="fa-IR" sz="1200" dirty="0">
                <a:solidFill>
                  <a:schemeClr val="accent4">
                    <a:lumMod val="10000"/>
                  </a:schemeClr>
                </a:solidFill>
                <a:latin typeface="Arial" charset="0"/>
                <a:sym typeface="Wingdings" pitchFamily="2" charset="2"/>
              </a:rPr>
              <a:t>مقاومت هیتر را بررسی می کنیم  سوکت مربوط به هیتر را کشیده و اهم چک میکنیم. مقاومت هیتر : </a:t>
            </a:r>
            <a:r>
              <a:rPr lang="en-US" sz="1200" dirty="0">
                <a:solidFill>
                  <a:schemeClr val="accent4">
                    <a:lumMod val="10000"/>
                  </a:schemeClr>
                </a:solidFill>
                <a:latin typeface="Arial" charset="0"/>
                <a:sym typeface="Wingdings" pitchFamily="2" charset="2"/>
              </a:rPr>
              <a:t>25~33 </a:t>
            </a:r>
            <a:r>
              <a:rPr lang="el-GR" sz="1200" dirty="0">
                <a:solidFill>
                  <a:schemeClr val="accent4">
                    <a:lumMod val="10000"/>
                  </a:schemeClr>
                </a:solidFill>
                <a:latin typeface="Arial" charset="0"/>
                <a:sym typeface="Wingdings" pitchFamily="2" charset="2"/>
              </a:rPr>
              <a:t>Ω</a:t>
            </a:r>
            <a:endParaRPr lang="fa-IR" sz="1200" dirty="0">
              <a:solidFill>
                <a:schemeClr val="accent4">
                  <a:lumMod val="10000"/>
                </a:schemeClr>
              </a:solidFill>
              <a:latin typeface="Arial" charset="0"/>
            </a:endParaRPr>
          </a:p>
          <a:p>
            <a:pPr marL="228600" indent="-228600" algn="r" rtl="1" eaLnBrk="0" hangingPunct="0">
              <a:buFontTx/>
              <a:buAutoNum type="arabicPeriod"/>
              <a:defRPr/>
            </a:pPr>
            <a:r>
              <a:rPr lang="fa-IR" sz="1200" dirty="0">
                <a:solidFill>
                  <a:schemeClr val="accent4">
                    <a:lumMod val="10000"/>
                  </a:schemeClr>
                </a:solidFill>
                <a:latin typeface="Arial" charset="0"/>
              </a:rPr>
              <a:t>(در صورتیکه</a:t>
            </a:r>
            <a:r>
              <a:rPr lang="en-US" sz="1200" dirty="0">
                <a:solidFill>
                  <a:schemeClr val="accent4">
                    <a:lumMod val="10000"/>
                  </a:schemeClr>
                </a:solidFill>
                <a:latin typeface="Arial" charset="0"/>
              </a:rPr>
              <a:t> </a:t>
            </a:r>
            <a:r>
              <a:rPr lang="fa-IR" sz="1200" dirty="0">
                <a:solidFill>
                  <a:schemeClr val="accent4">
                    <a:lumMod val="10000"/>
                  </a:schemeClr>
                </a:solidFill>
                <a:latin typeface="Arial" charset="0"/>
                <a:sym typeface="Wingdings" pitchFamily="2" charset="2"/>
              </a:rPr>
              <a:t>ترمیستور و هیتر</a:t>
            </a:r>
            <a:r>
              <a:rPr lang="fa-IR" sz="1200" dirty="0">
                <a:solidFill>
                  <a:schemeClr val="accent4">
                    <a:lumMod val="10000"/>
                  </a:schemeClr>
                </a:solidFill>
                <a:latin typeface="Arial" charset="0"/>
              </a:rPr>
              <a:t>سالم بود) </a:t>
            </a:r>
            <a:r>
              <a:rPr lang="fa-IR" sz="1200" dirty="0">
                <a:solidFill>
                  <a:schemeClr val="accent4">
                    <a:lumMod val="10000"/>
                  </a:schemeClr>
                </a:solidFill>
                <a:latin typeface="Arial" charset="0"/>
                <a:sym typeface="Wingdings" pitchFamily="2" charset="2"/>
              </a:rPr>
              <a:t> برد را تعویض می کنیم .</a:t>
            </a:r>
            <a:endParaRPr lang="en-US" sz="1200" dirty="0">
              <a:solidFill>
                <a:schemeClr val="accent4">
                  <a:lumMod val="10000"/>
                </a:schemeClr>
              </a:solidFill>
              <a:latin typeface="Arial" charset="0"/>
            </a:endParaRPr>
          </a:p>
        </p:txBody>
      </p:sp>
      <p:pic>
        <p:nvPicPr>
          <p:cNvPr id="8" name="Picture 9"/>
          <p:cNvPicPr>
            <a:picLocks noChangeAspect="1" noChangeArrowheads="1"/>
          </p:cNvPicPr>
          <p:nvPr/>
        </p:nvPicPr>
        <p:blipFill>
          <a:blip r:embed="rId2" cstate="print">
            <a:lum bright="20000"/>
          </a:blip>
          <a:srcRect/>
          <a:stretch>
            <a:fillRect/>
          </a:stretch>
        </p:blipFill>
        <p:spPr bwMode="auto">
          <a:xfrm>
            <a:off x="457200" y="762000"/>
            <a:ext cx="1752600" cy="1560302"/>
          </a:xfrm>
          <a:prstGeom prst="rect">
            <a:avLst/>
          </a:prstGeom>
          <a:noFill/>
          <a:ln w="9525">
            <a:noFill/>
            <a:miter lim="800000"/>
            <a:headEnd/>
            <a:tailEnd/>
          </a:ln>
        </p:spPr>
      </p:pic>
      <p:sp>
        <p:nvSpPr>
          <p:cNvPr id="9" name="Rectangle 17"/>
          <p:cNvSpPr>
            <a:spLocks noChangeArrowheads="1"/>
          </p:cNvSpPr>
          <p:nvPr/>
        </p:nvSpPr>
        <p:spPr bwMode="auto">
          <a:xfrm>
            <a:off x="3200400" y="2362200"/>
            <a:ext cx="5105401" cy="533400"/>
          </a:xfrm>
          <a:prstGeom prst="rect">
            <a:avLst/>
          </a:prstGeom>
          <a:noFill/>
          <a:ln w="9525" algn="ctr">
            <a:noFill/>
            <a:round/>
            <a:headEnd/>
            <a:tailEnd/>
          </a:ln>
        </p:spPr>
        <p:txBody>
          <a:bodyPr/>
          <a:lstStyle/>
          <a:p>
            <a:pPr algn="r" rtl="1" eaLnBrk="0" hangingPunct="0">
              <a:buFont typeface="Wingdings" pitchFamily="2" charset="2"/>
              <a:buChar char="§"/>
            </a:pPr>
            <a:r>
              <a:rPr lang="fa-IR" sz="2600" dirty="0">
                <a:solidFill>
                  <a:srgbClr val="FF5050"/>
                </a:solidFill>
                <a:effectLst>
                  <a:outerShdw blurRad="38100" dist="38100" dir="2700000" algn="tl">
                    <a:srgbClr val="000000">
                      <a:alpha val="43137"/>
                    </a:srgbClr>
                  </a:outerShdw>
                </a:effectLst>
                <a:latin typeface="Gill Sans MT" pitchFamily="34" charset="0"/>
                <a:ea typeface="+mj-ea"/>
                <a:cs typeface="+mj-cs"/>
              </a:rPr>
              <a:t> خطای هیتر   </a:t>
            </a:r>
            <a:r>
              <a:rPr lang="en-US" sz="2600" dirty="0">
                <a:solidFill>
                  <a:srgbClr val="FF5050"/>
                </a:solidFill>
                <a:effectLst>
                  <a:outerShdw blurRad="38100" dist="38100" dir="2700000" algn="tl">
                    <a:srgbClr val="000000">
                      <a:alpha val="43137"/>
                    </a:srgbClr>
                  </a:outerShdw>
                </a:effectLst>
                <a:latin typeface="Gill Sans MT" pitchFamily="34" charset="0"/>
                <a:ea typeface="+mj-ea"/>
                <a:cs typeface="+mj-cs"/>
              </a:rPr>
              <a:t>HE (Heater Error)</a:t>
            </a:r>
            <a:endParaRPr lang="fa-IR" sz="2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11" name="TextBox 15"/>
          <p:cNvSpPr txBox="1">
            <a:spLocks noChangeArrowheads="1"/>
          </p:cNvSpPr>
          <p:nvPr/>
        </p:nvSpPr>
        <p:spPr bwMode="auto">
          <a:xfrm>
            <a:off x="4724400" y="2895600"/>
            <a:ext cx="3505200" cy="261610"/>
          </a:xfrm>
          <a:prstGeom prst="rect">
            <a:avLst/>
          </a:prstGeom>
          <a:noFill/>
          <a:ln w="9525">
            <a:noFill/>
            <a:miter lim="800000"/>
            <a:headEnd/>
            <a:tailEnd/>
          </a:ln>
        </p:spPr>
        <p:txBody>
          <a:bodyPr>
            <a:spAutoFit/>
          </a:bodyPr>
          <a:lstStyle/>
          <a:p>
            <a:pPr algn="r" rtl="1"/>
            <a:r>
              <a:rPr lang="fa-IR" sz="1100" b="1" dirty="0">
                <a:solidFill>
                  <a:srgbClr val="000000"/>
                </a:solidFill>
              </a:rPr>
              <a:t>علت : آب گرم نشده   یا    دمای آب به بیش از </a:t>
            </a:r>
            <a:r>
              <a:rPr lang="en-US" sz="1100" b="1" dirty="0">
                <a:solidFill>
                  <a:srgbClr val="000000"/>
                </a:solidFill>
              </a:rPr>
              <a:t>95°c</a:t>
            </a:r>
            <a:r>
              <a:rPr lang="fa-IR" sz="1100" b="1" dirty="0">
                <a:solidFill>
                  <a:srgbClr val="000000"/>
                </a:solidFill>
              </a:rPr>
              <a:t> رسیده است .</a:t>
            </a:r>
            <a:endParaRPr lang="en-US" sz="1100" b="1" dirty="0">
              <a:solidFill>
                <a:srgbClr val="000000"/>
              </a:solidFill>
            </a:endParaRPr>
          </a:p>
        </p:txBody>
      </p:sp>
      <p:sp>
        <p:nvSpPr>
          <p:cNvPr id="12" name="Rectangle 11"/>
          <p:cNvSpPr/>
          <p:nvPr/>
        </p:nvSpPr>
        <p:spPr bwMode="auto">
          <a:xfrm>
            <a:off x="3200400" y="3124200"/>
            <a:ext cx="5006975" cy="1333500"/>
          </a:xfrm>
          <a:prstGeom prst="rect">
            <a:avLst/>
          </a:prstGeom>
          <a:noFill/>
          <a:ln w="9525" cap="flat" cmpd="sng" algn="ctr">
            <a:noFill/>
            <a:prstDash val="solid"/>
            <a:round/>
            <a:headEnd type="none" w="med" len="med"/>
            <a:tailEnd type="none" w="med" len="med"/>
          </a:ln>
          <a:effectLst/>
        </p:spPr>
        <p:txBody>
          <a:bodyPr/>
          <a:lstStyle/>
          <a:p>
            <a:pPr marL="228600" indent="-228600" algn="r" rtl="1" eaLnBrk="0" hangingPunct="0">
              <a:buFontTx/>
              <a:buAutoNum type="arabicPeriod"/>
              <a:defRPr/>
            </a:pPr>
            <a:r>
              <a:rPr lang="fa-IR" sz="1100" b="1" dirty="0">
                <a:solidFill>
                  <a:schemeClr val="accent4">
                    <a:lumMod val="10000"/>
                  </a:schemeClr>
                </a:solidFill>
                <a:latin typeface="Arial" charset="0"/>
              </a:rPr>
              <a:t>آیا سوکتها به خوبی متصل هستند ؟ </a:t>
            </a:r>
            <a:r>
              <a:rPr lang="fa-IR" sz="1100" b="1" dirty="0">
                <a:solidFill>
                  <a:schemeClr val="accent4">
                    <a:lumMod val="10000"/>
                  </a:schemeClr>
                </a:solidFill>
                <a:latin typeface="Arial" charset="0"/>
                <a:sym typeface="Wingdings" pitchFamily="2" charset="2"/>
              </a:rPr>
              <a:t> سوکتها را بررسی و در صورت نیاز مجددا وصل می کنیم . </a:t>
            </a:r>
          </a:p>
          <a:p>
            <a:pPr marL="228600" indent="-228600" algn="r" rtl="1" eaLnBrk="0" hangingPunct="0">
              <a:buFontTx/>
              <a:buAutoNum type="arabicPeriod"/>
              <a:defRPr/>
            </a:pPr>
            <a:r>
              <a:rPr lang="fa-IR" sz="1100" b="1" dirty="0">
                <a:solidFill>
                  <a:schemeClr val="accent4">
                    <a:lumMod val="10000"/>
                  </a:schemeClr>
                </a:solidFill>
                <a:latin typeface="Arial" charset="0"/>
                <a:sym typeface="Wingdings" pitchFamily="2" charset="2"/>
              </a:rPr>
              <a:t>مقاومت هیتر را بررسی می کنیم  سوکت مربوط به هیتر را کشیده و اهم چک میکنیم. مقاومت هیتر : </a:t>
            </a:r>
            <a:r>
              <a:rPr lang="en-US" sz="1100" b="1" dirty="0">
                <a:solidFill>
                  <a:schemeClr val="accent4">
                    <a:lumMod val="10000"/>
                  </a:schemeClr>
                </a:solidFill>
                <a:latin typeface="Arial" charset="0"/>
                <a:sym typeface="Wingdings" pitchFamily="2" charset="2"/>
              </a:rPr>
              <a:t>25~33 </a:t>
            </a:r>
            <a:r>
              <a:rPr lang="el-GR" sz="1100" b="1" dirty="0">
                <a:solidFill>
                  <a:schemeClr val="accent4">
                    <a:lumMod val="10000"/>
                  </a:schemeClr>
                </a:solidFill>
                <a:latin typeface="Arial" charset="0"/>
                <a:sym typeface="Wingdings" pitchFamily="2" charset="2"/>
              </a:rPr>
              <a:t>Ω</a:t>
            </a:r>
            <a:endParaRPr lang="fa-IR" sz="1100" b="1" dirty="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r>
              <a:rPr lang="fa-IR" sz="1100" b="1" dirty="0">
                <a:solidFill>
                  <a:schemeClr val="accent4">
                    <a:lumMod val="10000"/>
                  </a:schemeClr>
                </a:solidFill>
                <a:latin typeface="Arial" charset="0"/>
                <a:sym typeface="Wingdings" pitchFamily="2" charset="2"/>
              </a:rPr>
              <a:t>ولتاژ ورودی به هیتر را بررسی می کنیم  ولتاژ ورودی به هیتر </a:t>
            </a:r>
            <a:r>
              <a:rPr lang="en-US" sz="1100" b="1" dirty="0">
                <a:solidFill>
                  <a:schemeClr val="accent4">
                    <a:lumMod val="10000"/>
                  </a:schemeClr>
                </a:solidFill>
                <a:latin typeface="Arial" charset="0"/>
                <a:sym typeface="Wingdings" pitchFamily="2" charset="2"/>
              </a:rPr>
              <a:t>220 V/AC</a:t>
            </a:r>
            <a:r>
              <a:rPr lang="fa-IR" sz="1100" b="1" dirty="0">
                <a:solidFill>
                  <a:schemeClr val="accent4">
                    <a:lumMod val="10000"/>
                  </a:schemeClr>
                </a:solidFill>
                <a:latin typeface="Arial" charset="0"/>
                <a:sym typeface="Wingdings" pitchFamily="2" charset="2"/>
              </a:rPr>
              <a:t> می باشد .</a:t>
            </a:r>
            <a:endParaRPr lang="fa-IR" sz="1100" b="1" dirty="0">
              <a:solidFill>
                <a:schemeClr val="accent4">
                  <a:lumMod val="10000"/>
                </a:schemeClr>
              </a:solidFill>
              <a:latin typeface="Arial" charset="0"/>
            </a:endParaRPr>
          </a:p>
          <a:p>
            <a:pPr marL="228600" indent="-228600" algn="r" rtl="1" eaLnBrk="0" hangingPunct="0">
              <a:buFontTx/>
              <a:buAutoNum type="arabicPeriod"/>
              <a:defRPr/>
            </a:pPr>
            <a:r>
              <a:rPr lang="fa-IR" sz="1100" b="1" dirty="0">
                <a:solidFill>
                  <a:schemeClr val="accent4">
                    <a:lumMod val="10000"/>
                  </a:schemeClr>
                </a:solidFill>
                <a:latin typeface="Arial" charset="0"/>
                <a:sym typeface="Wingdings" pitchFamily="2" charset="2"/>
              </a:rPr>
              <a:t>مقاومت ترمیستور را بررسی می کنیم   سوکت مربوط به ترمیستور را کشیده و اهم چک میکنیم. مقاومت ترمیستور : </a:t>
            </a:r>
            <a:r>
              <a:rPr lang="en-US" sz="1100" b="1" dirty="0">
                <a:solidFill>
                  <a:schemeClr val="accent4">
                    <a:lumMod val="10000"/>
                  </a:schemeClr>
                </a:solidFill>
                <a:latin typeface="Arial" charset="0"/>
                <a:sym typeface="Wingdings" pitchFamily="2" charset="2"/>
              </a:rPr>
              <a:t>12~13 K</a:t>
            </a:r>
            <a:r>
              <a:rPr lang="el-GR" sz="1100" b="1" dirty="0" smtClean="0">
                <a:solidFill>
                  <a:schemeClr val="accent4">
                    <a:lumMod val="10000"/>
                  </a:schemeClr>
                </a:solidFill>
                <a:latin typeface="Arial" charset="0"/>
                <a:sym typeface="Wingdings" pitchFamily="2" charset="2"/>
              </a:rPr>
              <a:t>Ω</a:t>
            </a:r>
            <a:endParaRPr lang="fa-IR" sz="1100" b="1"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r>
              <a:rPr lang="fa-IR" sz="1100" b="1" dirty="0" smtClean="0">
                <a:solidFill>
                  <a:schemeClr val="accent4">
                    <a:lumMod val="10000"/>
                  </a:schemeClr>
                </a:solidFill>
                <a:latin typeface="Arial" charset="0"/>
                <a:sym typeface="Wingdings" pitchFamily="2" charset="2"/>
              </a:rPr>
              <a:t>دو سویچ و پرده دیافراگم را حتما باید بررسی نمود</a:t>
            </a:r>
          </a:p>
        </p:txBody>
      </p:sp>
      <p:pic>
        <p:nvPicPr>
          <p:cNvPr id="13" name="Picture 10"/>
          <p:cNvPicPr>
            <a:picLocks noChangeAspect="1" noChangeArrowheads="1"/>
          </p:cNvPicPr>
          <p:nvPr/>
        </p:nvPicPr>
        <p:blipFill>
          <a:blip r:embed="rId3" cstate="print">
            <a:lum bright="20000"/>
          </a:blip>
          <a:srcRect/>
          <a:stretch>
            <a:fillRect/>
          </a:stretch>
        </p:blipFill>
        <p:spPr bwMode="auto">
          <a:xfrm>
            <a:off x="609600" y="2971800"/>
            <a:ext cx="1828800" cy="1476441"/>
          </a:xfrm>
          <a:prstGeom prst="rect">
            <a:avLst/>
          </a:prstGeom>
          <a:noFill/>
          <a:ln w="9525">
            <a:noFill/>
            <a:miter lim="800000"/>
            <a:headEnd/>
            <a:tailEnd/>
          </a:ln>
        </p:spPr>
      </p:pic>
      <p:sp>
        <p:nvSpPr>
          <p:cNvPr id="15" name="Rectangle 17"/>
          <p:cNvSpPr>
            <a:spLocks noChangeArrowheads="1"/>
          </p:cNvSpPr>
          <p:nvPr/>
        </p:nvSpPr>
        <p:spPr bwMode="auto">
          <a:xfrm>
            <a:off x="2514600" y="4495800"/>
            <a:ext cx="6037263" cy="381000"/>
          </a:xfrm>
          <a:prstGeom prst="rect">
            <a:avLst/>
          </a:prstGeom>
          <a:noFill/>
          <a:ln w="9525" algn="ctr">
            <a:noFill/>
            <a:round/>
            <a:headEnd/>
            <a:tailEnd/>
          </a:ln>
        </p:spPr>
        <p:txBody>
          <a:bodyPr/>
          <a:lstStyle/>
          <a:p>
            <a:pPr algn="r" rtl="1" eaLnBrk="0" hangingPunct="0">
              <a:buFont typeface="Wingdings" pitchFamily="2" charset="2"/>
              <a:buChar char="§"/>
            </a:pPr>
            <a:r>
              <a:rPr lang="fa-IR" sz="1400" dirty="0"/>
              <a:t> </a:t>
            </a:r>
            <a:r>
              <a:rPr lang="fa-IR" sz="2600" dirty="0">
                <a:solidFill>
                  <a:srgbClr val="FF5050"/>
                </a:solidFill>
                <a:effectLst>
                  <a:outerShdw blurRad="38100" dist="38100" dir="2700000" algn="tl">
                    <a:srgbClr val="000000">
                      <a:alpha val="43137"/>
                    </a:srgbClr>
                  </a:outerShdw>
                </a:effectLst>
                <a:latin typeface="Gill Sans MT" pitchFamily="34" charset="0"/>
                <a:ea typeface="+mj-ea"/>
                <a:cs typeface="+mj-cs"/>
              </a:rPr>
              <a:t>قفل شدگی موتور  </a:t>
            </a:r>
            <a:r>
              <a:rPr lang="en-US" sz="2600" dirty="0">
                <a:solidFill>
                  <a:srgbClr val="FF5050"/>
                </a:solidFill>
                <a:effectLst>
                  <a:outerShdw blurRad="38100" dist="38100" dir="2700000" algn="tl">
                    <a:srgbClr val="000000">
                      <a:alpha val="43137"/>
                    </a:srgbClr>
                  </a:outerShdw>
                </a:effectLst>
                <a:latin typeface="Gill Sans MT" pitchFamily="34" charset="0"/>
                <a:ea typeface="+mj-ea"/>
                <a:cs typeface="+mj-cs"/>
              </a:rPr>
              <a:t>LE (Locked Motor Error)</a:t>
            </a:r>
          </a:p>
        </p:txBody>
      </p:sp>
      <p:sp>
        <p:nvSpPr>
          <p:cNvPr id="16" name="Rectangle 18"/>
          <p:cNvSpPr>
            <a:spLocks noChangeArrowheads="1"/>
          </p:cNvSpPr>
          <p:nvPr/>
        </p:nvSpPr>
        <p:spPr bwMode="auto">
          <a:xfrm>
            <a:off x="2379663" y="5257800"/>
            <a:ext cx="6324600" cy="1295400"/>
          </a:xfrm>
          <a:prstGeom prst="rect">
            <a:avLst/>
          </a:prstGeom>
          <a:noFill/>
          <a:ln w="9525" algn="ctr">
            <a:noFill/>
            <a:round/>
            <a:headEnd/>
            <a:tailEnd/>
          </a:ln>
        </p:spPr>
        <p:txBody>
          <a:bodyPr/>
          <a:lstStyle/>
          <a:p>
            <a:pPr eaLnBrk="0" hangingPunct="0"/>
            <a:endParaRPr lang="fa-IR"/>
          </a:p>
        </p:txBody>
      </p:sp>
      <p:sp>
        <p:nvSpPr>
          <p:cNvPr id="17" name="TextBox 15"/>
          <p:cNvSpPr txBox="1">
            <a:spLocks noChangeArrowheads="1"/>
          </p:cNvSpPr>
          <p:nvPr/>
        </p:nvSpPr>
        <p:spPr bwMode="auto">
          <a:xfrm>
            <a:off x="5105400" y="4980801"/>
            <a:ext cx="3429000" cy="276999"/>
          </a:xfrm>
          <a:prstGeom prst="rect">
            <a:avLst/>
          </a:prstGeom>
          <a:noFill/>
          <a:ln w="9525">
            <a:noFill/>
            <a:miter lim="800000"/>
            <a:headEnd/>
            <a:tailEnd/>
          </a:ln>
        </p:spPr>
        <p:txBody>
          <a:bodyPr wrap="square">
            <a:spAutoFit/>
          </a:bodyPr>
          <a:lstStyle/>
          <a:p>
            <a:pPr algn="r" rtl="1"/>
            <a:r>
              <a:rPr lang="fa-IR" sz="1200" b="1" dirty="0">
                <a:solidFill>
                  <a:srgbClr val="000000"/>
                </a:solidFill>
              </a:rPr>
              <a:t>علت : سرعت موتور شستشو تغییر نمی کند .</a:t>
            </a:r>
            <a:endParaRPr lang="en-US" sz="1200" b="1" dirty="0">
              <a:solidFill>
                <a:srgbClr val="000000"/>
              </a:solidFill>
            </a:endParaRPr>
          </a:p>
        </p:txBody>
      </p:sp>
      <p:sp>
        <p:nvSpPr>
          <p:cNvPr id="18" name="Rectangle 17"/>
          <p:cNvSpPr/>
          <p:nvPr/>
        </p:nvSpPr>
        <p:spPr bwMode="auto">
          <a:xfrm>
            <a:off x="3505200" y="5181600"/>
            <a:ext cx="5159375" cy="1173162"/>
          </a:xfrm>
          <a:prstGeom prst="rect">
            <a:avLst/>
          </a:prstGeom>
          <a:noFill/>
          <a:ln w="9525" cap="flat" cmpd="sng" algn="ctr">
            <a:noFill/>
            <a:prstDash val="solid"/>
            <a:round/>
            <a:headEnd type="none" w="med" len="med"/>
            <a:tailEnd type="none" w="med" len="med"/>
          </a:ln>
          <a:effectLst/>
        </p:spPr>
        <p:txBody>
          <a:bodyPr/>
          <a:lstStyle/>
          <a:p>
            <a:pPr marL="228600" indent="-228600" algn="r" rtl="1" eaLnBrk="0" hangingPunct="0">
              <a:buFontTx/>
              <a:buAutoNum type="arabicPeriod"/>
              <a:defRPr/>
            </a:pPr>
            <a:r>
              <a:rPr lang="fa-IR" sz="1050" b="1" dirty="0">
                <a:solidFill>
                  <a:schemeClr val="accent4">
                    <a:lumMod val="10000"/>
                  </a:schemeClr>
                </a:solidFill>
                <a:latin typeface="Arial" charset="0"/>
              </a:rPr>
              <a:t>آیا موتور بوسیله چیزی قفل شده است ؟</a:t>
            </a:r>
            <a:r>
              <a:rPr lang="fa-IR" sz="1050" b="1" dirty="0">
                <a:solidFill>
                  <a:schemeClr val="accent4">
                    <a:lumMod val="10000"/>
                  </a:schemeClr>
                </a:solidFill>
                <a:latin typeface="Arial" charset="0"/>
                <a:sym typeface="Wingdings" pitchFamily="2" charset="2"/>
              </a:rPr>
              <a:t>  رفع ایراد می کنیم .</a:t>
            </a:r>
            <a:endParaRPr lang="fa-IR" sz="1050" b="1" dirty="0">
              <a:solidFill>
                <a:schemeClr val="accent4">
                  <a:lumMod val="10000"/>
                </a:schemeClr>
              </a:solidFill>
              <a:latin typeface="Arial" charset="0"/>
            </a:endParaRPr>
          </a:p>
          <a:p>
            <a:pPr marL="228600" indent="-228600" algn="r" rtl="1" eaLnBrk="0" hangingPunct="0">
              <a:buFontTx/>
              <a:buAutoNum type="arabicPeriod"/>
              <a:defRPr/>
            </a:pPr>
            <a:r>
              <a:rPr lang="fa-IR" sz="1050" b="1" dirty="0">
                <a:solidFill>
                  <a:schemeClr val="accent4">
                    <a:lumMod val="10000"/>
                  </a:schemeClr>
                </a:solidFill>
                <a:latin typeface="Arial" charset="0"/>
              </a:rPr>
              <a:t>آیا سوکتها به خوبی متصل هستند ؟ </a:t>
            </a:r>
            <a:r>
              <a:rPr lang="fa-IR" sz="1050" b="1" dirty="0">
                <a:solidFill>
                  <a:schemeClr val="accent4">
                    <a:lumMod val="10000"/>
                  </a:schemeClr>
                </a:solidFill>
                <a:latin typeface="Arial" charset="0"/>
                <a:sym typeface="Wingdings" pitchFamily="2" charset="2"/>
              </a:rPr>
              <a:t> سوکتهای برد را بررسی و در صورت نیاز مجددا وصل می کنیم . </a:t>
            </a:r>
          </a:p>
          <a:p>
            <a:pPr marL="228600" indent="-228600" algn="r" rtl="1" eaLnBrk="0" hangingPunct="0">
              <a:buFontTx/>
              <a:buAutoNum type="arabicPeriod"/>
              <a:defRPr/>
            </a:pPr>
            <a:r>
              <a:rPr lang="fa-IR" sz="1050" b="1" dirty="0">
                <a:solidFill>
                  <a:schemeClr val="accent4">
                    <a:lumMod val="10000"/>
                  </a:schemeClr>
                </a:solidFill>
                <a:latin typeface="Arial" charset="0"/>
                <a:sym typeface="Wingdings" pitchFamily="2" charset="2"/>
              </a:rPr>
              <a:t>مقاومت سوکت مخصوص موتور در برد را بررسی می کنیم  مقاومت سوکت مخصوص موتور : </a:t>
            </a:r>
            <a:r>
              <a:rPr lang="en-US" sz="1050" b="1" dirty="0">
                <a:solidFill>
                  <a:schemeClr val="accent4">
                    <a:lumMod val="10000"/>
                  </a:schemeClr>
                </a:solidFill>
                <a:latin typeface="Arial" charset="0"/>
                <a:sym typeface="Wingdings" pitchFamily="2" charset="2"/>
              </a:rPr>
              <a:t>0~50 </a:t>
            </a:r>
            <a:r>
              <a:rPr lang="el-GR" sz="1050" b="1" dirty="0">
                <a:solidFill>
                  <a:schemeClr val="accent4">
                    <a:lumMod val="10000"/>
                  </a:schemeClr>
                </a:solidFill>
                <a:latin typeface="Arial" charset="0"/>
                <a:sym typeface="Wingdings" pitchFamily="2" charset="2"/>
              </a:rPr>
              <a:t>Ω</a:t>
            </a:r>
            <a:r>
              <a:rPr lang="fa-IR" sz="1050" b="1" dirty="0">
                <a:solidFill>
                  <a:schemeClr val="accent4">
                    <a:lumMod val="10000"/>
                  </a:schemeClr>
                </a:solidFill>
                <a:latin typeface="Arial" charset="0"/>
                <a:sym typeface="Wingdings" pitchFamily="2" charset="2"/>
              </a:rPr>
              <a:t> </a:t>
            </a:r>
          </a:p>
          <a:p>
            <a:pPr marL="228600" indent="-228600" algn="r" rtl="1" eaLnBrk="0" hangingPunct="0">
              <a:buFontTx/>
              <a:buAutoNum type="arabicPeriod"/>
              <a:defRPr/>
            </a:pPr>
            <a:r>
              <a:rPr lang="fa-IR" sz="1050" b="1" dirty="0">
                <a:solidFill>
                  <a:schemeClr val="accent4">
                    <a:lumMod val="10000"/>
                  </a:schemeClr>
                </a:solidFill>
                <a:latin typeface="Arial" charset="0"/>
                <a:sym typeface="Wingdings" pitchFamily="2" charset="2"/>
              </a:rPr>
              <a:t>مقاومت موتور را بررسی می کنیم  سوکت مربوط به موتور را کشیده و اهم چک میکنیم. مقاومت موتور : </a:t>
            </a:r>
            <a:r>
              <a:rPr lang="en-US" sz="1050" b="1" dirty="0">
                <a:solidFill>
                  <a:schemeClr val="accent4">
                    <a:lumMod val="10000"/>
                  </a:schemeClr>
                </a:solidFill>
                <a:latin typeface="Arial" charset="0"/>
                <a:sym typeface="Wingdings" pitchFamily="2" charset="2"/>
              </a:rPr>
              <a:t>15~20 </a:t>
            </a:r>
            <a:r>
              <a:rPr lang="el-GR" sz="1050" b="1" dirty="0">
                <a:solidFill>
                  <a:schemeClr val="accent4">
                    <a:lumMod val="10000"/>
                  </a:schemeClr>
                </a:solidFill>
                <a:latin typeface="Arial" charset="0"/>
                <a:sym typeface="Wingdings" pitchFamily="2" charset="2"/>
              </a:rPr>
              <a:t>Ω</a:t>
            </a:r>
            <a:endParaRPr lang="fa-IR" sz="1050" b="1" dirty="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r>
              <a:rPr lang="fa-IR" sz="1050" b="1" dirty="0">
                <a:solidFill>
                  <a:schemeClr val="accent4">
                    <a:lumMod val="10000"/>
                  </a:schemeClr>
                </a:solidFill>
                <a:latin typeface="Arial" charset="0"/>
                <a:sym typeface="Wingdings" pitchFamily="2" charset="2"/>
              </a:rPr>
              <a:t>ولتاژ ورودی موتور را زمانیکه فقط دستگاه روشن است را بررسی می کنیم  ولتاژ : </a:t>
            </a:r>
            <a:r>
              <a:rPr lang="en-US" sz="1050" b="1" dirty="0">
                <a:solidFill>
                  <a:schemeClr val="accent4">
                    <a:lumMod val="10000"/>
                  </a:schemeClr>
                </a:solidFill>
                <a:latin typeface="Arial" charset="0"/>
                <a:sym typeface="Wingdings" pitchFamily="2" charset="2"/>
              </a:rPr>
              <a:t>8 ~ 15 V/DC</a:t>
            </a:r>
            <a:endParaRPr lang="fa-IR" sz="1050" b="1" dirty="0">
              <a:solidFill>
                <a:schemeClr val="accent4">
                  <a:lumMod val="10000"/>
                </a:schemeClr>
              </a:solidFill>
              <a:latin typeface="Arial" charset="0"/>
            </a:endParaRPr>
          </a:p>
          <a:p>
            <a:pPr marL="228600" indent="-228600" algn="r" rtl="1" eaLnBrk="0" hangingPunct="0">
              <a:buFontTx/>
              <a:buAutoNum type="arabicPeriod"/>
              <a:defRPr/>
            </a:pPr>
            <a:r>
              <a:rPr lang="fa-IR" sz="1050" b="1" dirty="0">
                <a:solidFill>
                  <a:schemeClr val="accent4">
                    <a:lumMod val="10000"/>
                  </a:schemeClr>
                </a:solidFill>
                <a:latin typeface="Arial" charset="0"/>
              </a:rPr>
              <a:t>(در صورتیکه موتور سالم بود) </a:t>
            </a:r>
            <a:r>
              <a:rPr lang="fa-IR" sz="1050" b="1" dirty="0">
                <a:solidFill>
                  <a:schemeClr val="accent4">
                    <a:lumMod val="10000"/>
                  </a:schemeClr>
                </a:solidFill>
                <a:latin typeface="Arial" charset="0"/>
                <a:sym typeface="Wingdings" pitchFamily="2" charset="2"/>
              </a:rPr>
              <a:t> برد را تعویض می کنیم .</a:t>
            </a:r>
            <a:endParaRPr lang="en-US" sz="1050" b="1" dirty="0">
              <a:solidFill>
                <a:schemeClr val="accent4">
                  <a:lumMod val="10000"/>
                </a:schemeClr>
              </a:solidFill>
              <a:latin typeface="Arial" charset="0"/>
            </a:endParaRPr>
          </a:p>
        </p:txBody>
      </p:sp>
      <p:pic>
        <p:nvPicPr>
          <p:cNvPr id="19" name="Picture 8"/>
          <p:cNvPicPr>
            <a:picLocks noChangeAspect="1" noChangeArrowheads="1"/>
          </p:cNvPicPr>
          <p:nvPr/>
        </p:nvPicPr>
        <p:blipFill>
          <a:blip r:embed="rId4" cstate="print"/>
          <a:srcRect/>
          <a:stretch>
            <a:fillRect/>
          </a:stretch>
        </p:blipFill>
        <p:spPr bwMode="auto">
          <a:xfrm>
            <a:off x="533399" y="4953000"/>
            <a:ext cx="1493823" cy="1143000"/>
          </a:xfrm>
          <a:prstGeom prst="rect">
            <a:avLst/>
          </a:prstGeom>
          <a:noFill/>
          <a:ln w="9525">
            <a:noFill/>
            <a:miter lim="800000"/>
            <a:headEnd/>
            <a:tailEnd/>
          </a:ln>
        </p:spPr>
      </p:pic>
      <p:sp>
        <p:nvSpPr>
          <p:cNvPr id="20" name="AutoShape 23"/>
          <p:cNvSpPr>
            <a:spLocks noChangeArrowheads="1"/>
          </p:cNvSpPr>
          <p:nvPr/>
        </p:nvSpPr>
        <p:spPr bwMode="auto">
          <a:xfrm>
            <a:off x="2895600" y="932021"/>
            <a:ext cx="5321300" cy="1447800"/>
          </a:xfrm>
          <a:prstGeom prst="roundRect">
            <a:avLst>
              <a:gd name="adj" fmla="val 6444"/>
            </a:avLst>
          </a:prstGeom>
          <a:noFill/>
          <a:ln w="19050">
            <a:solidFill>
              <a:schemeClr val="tx1"/>
            </a:solidFill>
            <a:round/>
            <a:headEnd/>
            <a:tailEnd/>
          </a:ln>
        </p:spPr>
        <p:txBody>
          <a:bodyPr wrap="none" anchor="ctr"/>
          <a:lstStyle/>
          <a:p>
            <a:endParaRPr lang="fa-IR"/>
          </a:p>
        </p:txBody>
      </p:sp>
      <p:sp>
        <p:nvSpPr>
          <p:cNvPr id="21" name="AutoShape 23"/>
          <p:cNvSpPr>
            <a:spLocks noChangeArrowheads="1"/>
          </p:cNvSpPr>
          <p:nvPr/>
        </p:nvSpPr>
        <p:spPr bwMode="auto">
          <a:xfrm>
            <a:off x="2895600" y="2819400"/>
            <a:ext cx="5321300" cy="1600200"/>
          </a:xfrm>
          <a:prstGeom prst="roundRect">
            <a:avLst>
              <a:gd name="adj" fmla="val 6444"/>
            </a:avLst>
          </a:prstGeom>
          <a:noFill/>
          <a:ln w="19050">
            <a:solidFill>
              <a:schemeClr val="tx1"/>
            </a:solidFill>
            <a:round/>
            <a:headEnd/>
            <a:tailEnd/>
          </a:ln>
        </p:spPr>
        <p:txBody>
          <a:bodyPr wrap="none" anchor="ctr"/>
          <a:lstStyle/>
          <a:p>
            <a:endParaRPr lang="fa-IR"/>
          </a:p>
        </p:txBody>
      </p:sp>
      <p:sp>
        <p:nvSpPr>
          <p:cNvPr id="22" name="AutoShape 23"/>
          <p:cNvSpPr>
            <a:spLocks noChangeArrowheads="1"/>
          </p:cNvSpPr>
          <p:nvPr/>
        </p:nvSpPr>
        <p:spPr bwMode="auto">
          <a:xfrm>
            <a:off x="2895600" y="4953000"/>
            <a:ext cx="5778500" cy="1600200"/>
          </a:xfrm>
          <a:prstGeom prst="roundRect">
            <a:avLst>
              <a:gd name="adj" fmla="val 6444"/>
            </a:avLst>
          </a:prstGeom>
          <a:noFill/>
          <a:ln w="19050">
            <a:solidFill>
              <a:schemeClr val="tx1"/>
            </a:solidFill>
            <a:round/>
            <a:headEnd/>
            <a:tailEnd/>
          </a:ln>
        </p:spPr>
        <p:txBody>
          <a:bodyPr wrap="none" anchor="ctr"/>
          <a:lstStyle/>
          <a:p>
            <a:endParaRPr lang="fa-I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7"/>
          <p:cNvSpPr>
            <a:spLocks noChangeArrowheads="1"/>
          </p:cNvSpPr>
          <p:nvPr/>
        </p:nvSpPr>
        <p:spPr bwMode="auto">
          <a:xfrm>
            <a:off x="2057400" y="685800"/>
            <a:ext cx="6646863" cy="381000"/>
          </a:xfrm>
          <a:prstGeom prst="rect">
            <a:avLst/>
          </a:prstGeom>
          <a:noFill/>
          <a:ln w="9525" algn="ctr">
            <a:noFill/>
            <a:round/>
            <a:headEnd/>
            <a:tailEnd/>
          </a:ln>
        </p:spPr>
        <p:txBody>
          <a:bodyPr/>
          <a:lstStyle/>
          <a:p>
            <a:pPr algn="r" rtl="1" eaLnBrk="0" hangingPunct="0">
              <a:buFont typeface="Wingdings" pitchFamily="2" charset="2"/>
              <a:buChar char="§"/>
            </a:pPr>
            <a:r>
              <a:rPr lang="fa-IR" sz="1400" dirty="0"/>
              <a:t> </a:t>
            </a:r>
            <a:r>
              <a:rPr lang="fa-IR" sz="2600" dirty="0">
                <a:solidFill>
                  <a:srgbClr val="FF5050"/>
                </a:solidFill>
                <a:effectLst>
                  <a:outerShdw blurRad="38100" dist="38100" dir="2700000" algn="tl">
                    <a:srgbClr val="000000">
                      <a:alpha val="43137"/>
                    </a:srgbClr>
                  </a:outerShdw>
                </a:effectLst>
                <a:latin typeface="Gill Sans MT" pitchFamily="34" charset="0"/>
                <a:ea typeface="+mj-ea"/>
                <a:cs typeface="+mj-cs"/>
              </a:rPr>
              <a:t>آب گیری بیش از حد   </a:t>
            </a:r>
            <a:r>
              <a:rPr lang="en-US" sz="2600" dirty="0">
                <a:solidFill>
                  <a:srgbClr val="FF5050"/>
                </a:solidFill>
                <a:effectLst>
                  <a:outerShdw blurRad="38100" dist="38100" dir="2700000" algn="tl">
                    <a:srgbClr val="000000">
                      <a:alpha val="43137"/>
                    </a:srgbClr>
                  </a:outerShdw>
                </a:effectLst>
                <a:latin typeface="Gill Sans MT" pitchFamily="34" charset="0"/>
                <a:ea typeface="+mj-ea"/>
                <a:cs typeface="+mj-cs"/>
              </a:rPr>
              <a:t>FE (Full Load Error)</a:t>
            </a:r>
            <a:endParaRPr lang="fa-IR" sz="2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16" name="Rectangle 18"/>
          <p:cNvSpPr>
            <a:spLocks noChangeArrowheads="1"/>
          </p:cNvSpPr>
          <p:nvPr/>
        </p:nvSpPr>
        <p:spPr bwMode="auto">
          <a:xfrm>
            <a:off x="2438400" y="1447800"/>
            <a:ext cx="6324600" cy="1981200"/>
          </a:xfrm>
          <a:prstGeom prst="rect">
            <a:avLst/>
          </a:prstGeom>
          <a:noFill/>
          <a:ln w="9525" algn="ctr">
            <a:noFill/>
            <a:round/>
            <a:headEnd/>
            <a:tailEnd/>
          </a:ln>
        </p:spPr>
        <p:txBody>
          <a:bodyPr/>
          <a:lstStyle/>
          <a:p>
            <a:pPr eaLnBrk="0" hangingPunct="0"/>
            <a:endParaRPr lang="fa-IR" b="1"/>
          </a:p>
        </p:txBody>
      </p:sp>
      <p:sp>
        <p:nvSpPr>
          <p:cNvPr id="17" name="TextBox 15"/>
          <p:cNvSpPr txBox="1">
            <a:spLocks noChangeArrowheads="1"/>
          </p:cNvSpPr>
          <p:nvPr/>
        </p:nvSpPr>
        <p:spPr bwMode="auto">
          <a:xfrm>
            <a:off x="4191000" y="1143000"/>
            <a:ext cx="4419600" cy="261610"/>
          </a:xfrm>
          <a:prstGeom prst="rect">
            <a:avLst/>
          </a:prstGeom>
          <a:noFill/>
          <a:ln w="9525">
            <a:noFill/>
            <a:miter lim="800000"/>
            <a:headEnd/>
            <a:tailEnd/>
          </a:ln>
        </p:spPr>
        <p:txBody>
          <a:bodyPr wrap="square">
            <a:spAutoFit/>
          </a:bodyPr>
          <a:lstStyle/>
          <a:p>
            <a:pPr algn="r" rtl="1"/>
            <a:r>
              <a:rPr lang="fa-IR" sz="1100" b="1" dirty="0">
                <a:solidFill>
                  <a:srgbClr val="000000"/>
                </a:solidFill>
              </a:rPr>
              <a:t>علت : حجم آب ورودی بیش از حد نرمال است ( در این حالت پمپ تخلیه فعال می شود ).</a:t>
            </a:r>
            <a:endParaRPr lang="en-US" sz="1100" b="1" dirty="0">
              <a:solidFill>
                <a:srgbClr val="000000"/>
              </a:solidFill>
            </a:endParaRPr>
          </a:p>
        </p:txBody>
      </p:sp>
      <p:sp>
        <p:nvSpPr>
          <p:cNvPr id="18" name="Rectangle 17"/>
          <p:cNvSpPr/>
          <p:nvPr/>
        </p:nvSpPr>
        <p:spPr bwMode="auto">
          <a:xfrm>
            <a:off x="457200" y="1487488"/>
            <a:ext cx="1752600" cy="417512"/>
          </a:xfrm>
          <a:prstGeom prst="rect">
            <a:avLst/>
          </a:prstGeom>
          <a:noFill/>
          <a:ln w="9525" cap="flat" cmpd="sng" algn="ctr">
            <a:solidFill>
              <a:srgbClr val="000000"/>
            </a:solidFill>
            <a:prstDash val="solid"/>
            <a:round/>
            <a:headEnd type="none" w="med" len="med"/>
            <a:tailEnd type="none" w="med" len="med"/>
          </a:ln>
          <a:effectLst/>
        </p:spPr>
        <p:txBody>
          <a:bodyPr/>
          <a:lstStyle/>
          <a:p>
            <a:pPr algn="ctr" rtl="1" eaLnBrk="0" hangingPunct="0">
              <a:defRPr/>
            </a:pPr>
            <a:r>
              <a:rPr lang="fa-IR" sz="1000" b="1" dirty="0">
                <a:solidFill>
                  <a:schemeClr val="accent4">
                    <a:lumMod val="10000"/>
                  </a:schemeClr>
                </a:solidFill>
                <a:latin typeface="Arial" charset="0"/>
              </a:rPr>
              <a:t>ب) زمانیکه دستگاه خاموش است </a:t>
            </a:r>
          </a:p>
          <a:p>
            <a:pPr algn="ctr" rtl="1" eaLnBrk="0" hangingPunct="0">
              <a:defRPr/>
            </a:pPr>
            <a:r>
              <a:rPr lang="fa-IR" sz="1000" b="1" dirty="0">
                <a:solidFill>
                  <a:schemeClr val="accent4">
                    <a:lumMod val="10000"/>
                  </a:schemeClr>
                </a:solidFill>
                <a:latin typeface="Arial" charset="0"/>
              </a:rPr>
              <a:t>آیا آب وارد دستگاه شده است ؟ </a:t>
            </a:r>
            <a:endParaRPr lang="en-US" sz="1000" b="1" dirty="0">
              <a:solidFill>
                <a:schemeClr val="accent4">
                  <a:lumMod val="10000"/>
                </a:schemeClr>
              </a:solidFill>
              <a:latin typeface="Arial" charset="0"/>
            </a:endParaRPr>
          </a:p>
        </p:txBody>
      </p:sp>
      <p:sp>
        <p:nvSpPr>
          <p:cNvPr id="19" name="Rectangle 18"/>
          <p:cNvSpPr/>
          <p:nvPr/>
        </p:nvSpPr>
        <p:spPr bwMode="auto">
          <a:xfrm>
            <a:off x="5621337" y="2263775"/>
            <a:ext cx="3101975" cy="1203325"/>
          </a:xfrm>
          <a:prstGeom prst="rect">
            <a:avLst/>
          </a:prstGeom>
          <a:noFill/>
          <a:ln w="9525" cap="flat" cmpd="sng" algn="ctr">
            <a:solidFill>
              <a:srgbClr val="000000"/>
            </a:solidFill>
            <a:prstDash val="solid"/>
            <a:round/>
            <a:headEnd type="none" w="med" len="med"/>
            <a:tailEnd type="none" w="med" len="med"/>
          </a:ln>
          <a:effectLst/>
        </p:spPr>
        <p:txBody>
          <a:bodyPr/>
          <a:lstStyle/>
          <a:p>
            <a:pPr marL="228600" indent="-228600" algn="r" rtl="1" eaLnBrk="0" hangingPunct="0">
              <a:buFontTx/>
              <a:buAutoNum type="arabicPeriod"/>
              <a:defRPr/>
            </a:pPr>
            <a:r>
              <a:rPr lang="fa-IR" sz="1000" b="1" dirty="0">
                <a:solidFill>
                  <a:schemeClr val="accent4">
                    <a:lumMod val="10000"/>
                  </a:schemeClr>
                </a:solidFill>
                <a:latin typeface="Arial" charset="0"/>
                <a:sym typeface="Wingdings" pitchFamily="2" charset="2"/>
              </a:rPr>
              <a:t>سنسور اثر هال مربوط به ایرگاید را بررسی می کنیم   مقاومت بین سیم های قرمز-سیاه </a:t>
            </a:r>
            <a:r>
              <a:rPr lang="en-US" sz="1000" b="1" dirty="0">
                <a:solidFill>
                  <a:schemeClr val="accent4">
                    <a:lumMod val="10000"/>
                  </a:schemeClr>
                </a:solidFill>
                <a:latin typeface="Arial" charset="0"/>
                <a:sym typeface="Wingdings" pitchFamily="2" charset="2"/>
              </a:rPr>
              <a:t>8~10 K</a:t>
            </a:r>
            <a:r>
              <a:rPr lang="el-GR" sz="1000" b="1" dirty="0">
                <a:solidFill>
                  <a:schemeClr val="accent4">
                    <a:lumMod val="10000"/>
                  </a:schemeClr>
                </a:solidFill>
                <a:latin typeface="Arial" charset="0"/>
                <a:sym typeface="Wingdings" pitchFamily="2" charset="2"/>
              </a:rPr>
              <a:t>Ω</a:t>
            </a:r>
            <a:r>
              <a:rPr lang="fa-IR" sz="1000" b="1" dirty="0">
                <a:solidFill>
                  <a:schemeClr val="accent4">
                    <a:lumMod val="10000"/>
                  </a:schemeClr>
                </a:solidFill>
                <a:latin typeface="Arial" charset="0"/>
                <a:sym typeface="Wingdings" pitchFamily="2" charset="2"/>
              </a:rPr>
              <a:t> و بین سیمهای سفید-سیاه </a:t>
            </a:r>
            <a:r>
              <a:rPr lang="en-US" sz="1000" b="1" dirty="0">
                <a:solidFill>
                  <a:schemeClr val="accent4">
                    <a:lumMod val="10000"/>
                  </a:schemeClr>
                </a:solidFill>
                <a:latin typeface="Arial" charset="0"/>
                <a:sym typeface="Wingdings" pitchFamily="2" charset="2"/>
              </a:rPr>
              <a:t>15~30 M</a:t>
            </a:r>
            <a:r>
              <a:rPr lang="el-GR" sz="1000" b="1" dirty="0">
                <a:solidFill>
                  <a:schemeClr val="accent4">
                    <a:lumMod val="10000"/>
                  </a:schemeClr>
                </a:solidFill>
                <a:latin typeface="Arial" charset="0"/>
                <a:sym typeface="Wingdings" pitchFamily="2" charset="2"/>
              </a:rPr>
              <a:t>Ω</a:t>
            </a:r>
            <a:r>
              <a:rPr lang="fa-IR" sz="1000" b="1" dirty="0">
                <a:solidFill>
                  <a:schemeClr val="accent4">
                    <a:lumMod val="10000"/>
                  </a:schemeClr>
                </a:solidFill>
                <a:latin typeface="Arial" charset="0"/>
                <a:sym typeface="Wingdings" pitchFamily="2" charset="2"/>
              </a:rPr>
              <a:t> </a:t>
            </a:r>
            <a:endParaRPr lang="en-US" sz="1000" b="1" dirty="0">
              <a:solidFill>
                <a:schemeClr val="accent4">
                  <a:lumMod val="10000"/>
                </a:schemeClr>
              </a:solidFill>
              <a:latin typeface="Arial" charset="0"/>
            </a:endParaRPr>
          </a:p>
          <a:p>
            <a:pPr marL="228600" indent="-228600" algn="r" rtl="1" eaLnBrk="0" hangingPunct="0">
              <a:buFontTx/>
              <a:buAutoNum type="arabicPeriod"/>
              <a:defRPr/>
            </a:pPr>
            <a:r>
              <a:rPr lang="fa-IR" sz="1000" b="1" dirty="0">
                <a:solidFill>
                  <a:schemeClr val="accent4">
                    <a:lumMod val="10000"/>
                  </a:schemeClr>
                </a:solidFill>
                <a:latin typeface="Arial" charset="0"/>
              </a:rPr>
              <a:t>(در صورتیکه سنسور ایرگاید سالم بود) </a:t>
            </a:r>
            <a:r>
              <a:rPr lang="fa-IR" sz="1000" b="1" dirty="0">
                <a:solidFill>
                  <a:schemeClr val="accent4">
                    <a:lumMod val="10000"/>
                  </a:schemeClr>
                </a:solidFill>
                <a:latin typeface="Arial" charset="0"/>
                <a:sym typeface="Wingdings" pitchFamily="2" charset="2"/>
              </a:rPr>
              <a:t> سلامت برد را بررسی می کنیم .</a:t>
            </a:r>
          </a:p>
          <a:p>
            <a:pPr marL="228600" indent="-228600" algn="r" rtl="1" eaLnBrk="0" hangingPunct="0">
              <a:buFontTx/>
              <a:buAutoNum type="arabicPeriod"/>
              <a:defRPr/>
            </a:pPr>
            <a:r>
              <a:rPr lang="fa-IR" sz="1000" b="1" dirty="0">
                <a:solidFill>
                  <a:schemeClr val="accent4">
                    <a:lumMod val="10000"/>
                  </a:schemeClr>
                </a:solidFill>
                <a:latin typeface="Arial" charset="0"/>
              </a:rPr>
              <a:t>(در صورتیکه برد سالم بود) </a:t>
            </a:r>
            <a:r>
              <a:rPr lang="fa-IR" sz="1000" b="1" dirty="0">
                <a:solidFill>
                  <a:schemeClr val="accent4">
                    <a:lumMod val="10000"/>
                  </a:schemeClr>
                </a:solidFill>
                <a:latin typeface="Arial" charset="0"/>
                <a:sym typeface="Wingdings" pitchFamily="2" charset="2"/>
              </a:rPr>
              <a:t> شیربرقی دارای ایراد نشتی آب است .</a:t>
            </a:r>
            <a:endParaRPr lang="en-US" sz="1000" b="1" dirty="0">
              <a:solidFill>
                <a:schemeClr val="accent4">
                  <a:lumMod val="10000"/>
                </a:schemeClr>
              </a:solidFill>
              <a:latin typeface="Arial" charset="0"/>
            </a:endParaRPr>
          </a:p>
        </p:txBody>
      </p:sp>
      <p:sp>
        <p:nvSpPr>
          <p:cNvPr id="20" name="Right Arrow 39"/>
          <p:cNvSpPr>
            <a:spLocks noChangeArrowheads="1"/>
          </p:cNvSpPr>
          <p:nvPr/>
        </p:nvSpPr>
        <p:spPr bwMode="auto">
          <a:xfrm rot="5400000">
            <a:off x="1295400" y="1935163"/>
            <a:ext cx="381000" cy="381000"/>
          </a:xfrm>
          <a:prstGeom prst="rightArrow">
            <a:avLst>
              <a:gd name="adj1" fmla="val 50000"/>
              <a:gd name="adj2" fmla="val 50000"/>
            </a:avLst>
          </a:prstGeom>
          <a:solidFill>
            <a:srgbClr val="92D050"/>
          </a:solidFill>
          <a:ln w="9525" algn="ctr">
            <a:solidFill>
              <a:schemeClr val="tx1"/>
            </a:solidFill>
            <a:round/>
            <a:headEnd/>
            <a:tailEnd/>
          </a:ln>
        </p:spPr>
        <p:txBody>
          <a:bodyPr/>
          <a:lstStyle/>
          <a:p>
            <a:pPr eaLnBrk="0" hangingPunct="0"/>
            <a:endParaRPr lang="fa-IR" sz="1000" b="1"/>
          </a:p>
        </p:txBody>
      </p:sp>
      <p:sp>
        <p:nvSpPr>
          <p:cNvPr id="21" name="Rectangle 20"/>
          <p:cNvSpPr/>
          <p:nvPr/>
        </p:nvSpPr>
        <p:spPr bwMode="auto">
          <a:xfrm>
            <a:off x="466725" y="2362200"/>
            <a:ext cx="2971800" cy="990600"/>
          </a:xfrm>
          <a:prstGeom prst="rect">
            <a:avLst/>
          </a:prstGeom>
          <a:noFill/>
          <a:ln w="9525" cap="flat" cmpd="sng" algn="ctr">
            <a:solidFill>
              <a:srgbClr val="000000"/>
            </a:solidFill>
            <a:prstDash val="solid"/>
            <a:round/>
            <a:headEnd type="none" w="med" len="med"/>
            <a:tailEnd type="none" w="med" len="med"/>
          </a:ln>
          <a:effectLst/>
        </p:spPr>
        <p:txBody>
          <a:bodyPr/>
          <a:lstStyle/>
          <a:p>
            <a:pPr marL="228600" indent="-228600" algn="r" rtl="1" eaLnBrk="0" hangingPunct="0">
              <a:buFontTx/>
              <a:buAutoNum type="arabicPeriod"/>
              <a:defRPr/>
            </a:pPr>
            <a:r>
              <a:rPr lang="fa-IR" sz="1000" b="1" dirty="0">
                <a:solidFill>
                  <a:schemeClr val="accent4">
                    <a:lumMod val="10000"/>
                  </a:schemeClr>
                </a:solidFill>
                <a:latin typeface="Arial" charset="0"/>
              </a:rPr>
              <a:t>آیا برد به خوبی کار می کند ؟ </a:t>
            </a:r>
            <a:r>
              <a:rPr lang="fa-IR" sz="1000" b="1" dirty="0">
                <a:solidFill>
                  <a:schemeClr val="accent4">
                    <a:lumMod val="10000"/>
                  </a:schemeClr>
                </a:solidFill>
                <a:latin typeface="Arial" charset="0"/>
                <a:sym typeface="Wingdings" pitchFamily="2" charset="2"/>
              </a:rPr>
              <a:t> هنگامیکه درب دستگاه بسته و دستگاه خاموش است، ولتاژ ورودی شیربرقی را اندازگیری می کنیم . (230 ولت) اگر این ولتاژ وجود داشت برد معیوب است .</a:t>
            </a:r>
            <a:r>
              <a:rPr lang="fa-IR" sz="1000" b="1" dirty="0">
                <a:solidFill>
                  <a:schemeClr val="accent4">
                    <a:lumMod val="10000"/>
                  </a:schemeClr>
                </a:solidFill>
                <a:latin typeface="Arial" charset="0"/>
              </a:rPr>
              <a:t> </a:t>
            </a:r>
          </a:p>
          <a:p>
            <a:pPr marL="228600" indent="-228600" algn="r" rtl="1" eaLnBrk="0" hangingPunct="0">
              <a:buFontTx/>
              <a:buAutoNum type="arabicPeriod"/>
              <a:defRPr/>
            </a:pPr>
            <a:r>
              <a:rPr lang="fa-IR" sz="1000" b="1" dirty="0">
                <a:solidFill>
                  <a:schemeClr val="accent4">
                    <a:lumMod val="10000"/>
                  </a:schemeClr>
                </a:solidFill>
                <a:latin typeface="Arial" charset="0"/>
              </a:rPr>
              <a:t>(در صورتیکه برد سالم بود) </a:t>
            </a:r>
            <a:r>
              <a:rPr lang="fa-IR" sz="1000" b="1" dirty="0">
                <a:solidFill>
                  <a:schemeClr val="accent4">
                    <a:lumMod val="10000"/>
                  </a:schemeClr>
                </a:solidFill>
                <a:latin typeface="Arial" charset="0"/>
                <a:sym typeface="Wingdings" pitchFamily="2" charset="2"/>
              </a:rPr>
              <a:t> شیربرقی دارای ایراد نشتی آب است .</a:t>
            </a:r>
            <a:endParaRPr lang="en-US" sz="1000" b="1" dirty="0">
              <a:solidFill>
                <a:schemeClr val="accent4">
                  <a:lumMod val="10000"/>
                </a:schemeClr>
              </a:solidFill>
              <a:latin typeface="Arial" charset="0"/>
            </a:endParaRPr>
          </a:p>
        </p:txBody>
      </p:sp>
      <p:sp>
        <p:nvSpPr>
          <p:cNvPr id="22" name="TextBox 15"/>
          <p:cNvSpPr txBox="1">
            <a:spLocks noChangeArrowheads="1"/>
          </p:cNvSpPr>
          <p:nvPr/>
        </p:nvSpPr>
        <p:spPr bwMode="auto">
          <a:xfrm>
            <a:off x="1676400" y="1981200"/>
            <a:ext cx="304800" cy="246221"/>
          </a:xfrm>
          <a:prstGeom prst="rect">
            <a:avLst/>
          </a:prstGeom>
          <a:noFill/>
          <a:ln w="9525">
            <a:noFill/>
            <a:miter lim="800000"/>
            <a:headEnd/>
            <a:tailEnd/>
          </a:ln>
        </p:spPr>
        <p:txBody>
          <a:bodyPr>
            <a:spAutoFit/>
          </a:bodyPr>
          <a:lstStyle/>
          <a:p>
            <a:pPr algn="r" rtl="1"/>
            <a:r>
              <a:rPr lang="fa-IR" sz="1000" b="1">
                <a:solidFill>
                  <a:srgbClr val="000000"/>
                </a:solidFill>
              </a:rPr>
              <a:t>بله</a:t>
            </a:r>
            <a:endParaRPr lang="en-US" sz="1000" b="1">
              <a:solidFill>
                <a:srgbClr val="000000"/>
              </a:solidFill>
            </a:endParaRPr>
          </a:p>
        </p:txBody>
      </p:sp>
      <p:sp>
        <p:nvSpPr>
          <p:cNvPr id="23" name="Rectangle 22"/>
          <p:cNvSpPr/>
          <p:nvPr/>
        </p:nvSpPr>
        <p:spPr bwMode="auto">
          <a:xfrm>
            <a:off x="6916737" y="1600200"/>
            <a:ext cx="1752600" cy="417513"/>
          </a:xfrm>
          <a:prstGeom prst="rect">
            <a:avLst/>
          </a:prstGeom>
          <a:noFill/>
          <a:ln w="9525" cap="flat" cmpd="sng" algn="ctr">
            <a:solidFill>
              <a:srgbClr val="000000"/>
            </a:solidFill>
            <a:prstDash val="solid"/>
            <a:round/>
            <a:headEnd type="none" w="med" len="med"/>
            <a:tailEnd type="none" w="med" len="med"/>
          </a:ln>
          <a:effectLst/>
        </p:spPr>
        <p:txBody>
          <a:bodyPr/>
          <a:lstStyle/>
          <a:p>
            <a:pPr algn="ctr" rtl="1" eaLnBrk="0" hangingPunct="0">
              <a:defRPr/>
            </a:pPr>
            <a:r>
              <a:rPr lang="fa-IR" sz="1000" b="1" dirty="0">
                <a:solidFill>
                  <a:schemeClr val="accent4">
                    <a:lumMod val="10000"/>
                  </a:schemeClr>
                </a:solidFill>
                <a:latin typeface="Arial" charset="0"/>
              </a:rPr>
              <a:t>الف) زمانیکه دستگاه روشن است </a:t>
            </a:r>
          </a:p>
          <a:p>
            <a:pPr algn="ctr" rtl="1" eaLnBrk="0" hangingPunct="0">
              <a:defRPr/>
            </a:pPr>
            <a:r>
              <a:rPr lang="fa-IR" sz="1000" b="1" dirty="0">
                <a:solidFill>
                  <a:schemeClr val="accent4">
                    <a:lumMod val="10000"/>
                  </a:schemeClr>
                </a:solidFill>
                <a:latin typeface="Arial" charset="0"/>
              </a:rPr>
              <a:t>این خطا نمایش داده شده است ؟ </a:t>
            </a:r>
            <a:endParaRPr lang="en-US" sz="1000" b="1" dirty="0">
              <a:solidFill>
                <a:schemeClr val="accent4">
                  <a:lumMod val="10000"/>
                </a:schemeClr>
              </a:solidFill>
              <a:latin typeface="Arial" charset="0"/>
            </a:endParaRPr>
          </a:p>
        </p:txBody>
      </p:sp>
      <p:sp>
        <p:nvSpPr>
          <p:cNvPr id="24" name="Right Arrow 39"/>
          <p:cNvSpPr>
            <a:spLocks noChangeArrowheads="1"/>
          </p:cNvSpPr>
          <p:nvPr/>
        </p:nvSpPr>
        <p:spPr bwMode="auto">
          <a:xfrm rot="5400000">
            <a:off x="7697787" y="1962150"/>
            <a:ext cx="190500" cy="381000"/>
          </a:xfrm>
          <a:prstGeom prst="rightArrow">
            <a:avLst>
              <a:gd name="adj1" fmla="val 50000"/>
              <a:gd name="adj2" fmla="val 50000"/>
            </a:avLst>
          </a:prstGeom>
          <a:solidFill>
            <a:srgbClr val="92D050"/>
          </a:solidFill>
          <a:ln w="9525" algn="ctr">
            <a:solidFill>
              <a:schemeClr val="tx1"/>
            </a:solidFill>
            <a:round/>
            <a:headEnd/>
            <a:tailEnd/>
          </a:ln>
        </p:spPr>
        <p:txBody>
          <a:bodyPr/>
          <a:lstStyle/>
          <a:p>
            <a:pPr eaLnBrk="0" hangingPunct="0"/>
            <a:endParaRPr lang="fa-IR" sz="1000" b="1"/>
          </a:p>
        </p:txBody>
      </p:sp>
      <p:sp>
        <p:nvSpPr>
          <p:cNvPr id="25" name="TextBox 15"/>
          <p:cNvSpPr txBox="1">
            <a:spLocks noChangeArrowheads="1"/>
          </p:cNvSpPr>
          <p:nvPr/>
        </p:nvSpPr>
        <p:spPr bwMode="auto">
          <a:xfrm>
            <a:off x="7983537" y="2011363"/>
            <a:ext cx="304800" cy="246221"/>
          </a:xfrm>
          <a:prstGeom prst="rect">
            <a:avLst/>
          </a:prstGeom>
          <a:noFill/>
          <a:ln w="9525">
            <a:noFill/>
            <a:miter lim="800000"/>
            <a:headEnd/>
            <a:tailEnd/>
          </a:ln>
        </p:spPr>
        <p:txBody>
          <a:bodyPr>
            <a:spAutoFit/>
          </a:bodyPr>
          <a:lstStyle/>
          <a:p>
            <a:pPr algn="r" rtl="1"/>
            <a:r>
              <a:rPr lang="fa-IR" sz="1000" b="1">
                <a:solidFill>
                  <a:srgbClr val="000000"/>
                </a:solidFill>
              </a:rPr>
              <a:t>بله</a:t>
            </a:r>
            <a:endParaRPr lang="en-US" sz="1000" b="1">
              <a:solidFill>
                <a:srgbClr val="000000"/>
              </a:solidFill>
            </a:endParaRPr>
          </a:p>
        </p:txBody>
      </p:sp>
      <p:sp>
        <p:nvSpPr>
          <p:cNvPr id="13" name="Slide Number Placeholder 12"/>
          <p:cNvSpPr>
            <a:spLocks noGrp="1"/>
          </p:cNvSpPr>
          <p:nvPr>
            <p:ph type="sldNum" sz="quarter" idx="12"/>
          </p:nvPr>
        </p:nvSpPr>
        <p:spPr/>
        <p:txBody>
          <a:bodyPr/>
          <a:lstStyle/>
          <a:p>
            <a:r>
              <a:rPr lang="en-US" smtClean="0"/>
              <a:t>1</a:t>
            </a:r>
            <a:endParaRPr lang="en-US" dirty="0" smtClean="0"/>
          </a:p>
        </p:txBody>
      </p:sp>
      <p:sp>
        <p:nvSpPr>
          <p:cNvPr id="14" name="Rectangle 17"/>
          <p:cNvSpPr>
            <a:spLocks noChangeArrowheads="1"/>
          </p:cNvSpPr>
          <p:nvPr/>
        </p:nvSpPr>
        <p:spPr bwMode="auto">
          <a:xfrm>
            <a:off x="4038600" y="3886200"/>
            <a:ext cx="4816475" cy="381000"/>
          </a:xfrm>
          <a:prstGeom prst="rect">
            <a:avLst/>
          </a:prstGeom>
          <a:noFill/>
          <a:ln w="9525" algn="ctr">
            <a:noFill/>
            <a:round/>
            <a:headEnd/>
            <a:tailEnd/>
          </a:ln>
        </p:spPr>
        <p:txBody>
          <a:bodyPr/>
          <a:lstStyle/>
          <a:p>
            <a:pPr algn="r" rtl="1" eaLnBrk="0" hangingPunct="0">
              <a:buFont typeface="Wingdings" pitchFamily="2" charset="2"/>
              <a:buChar char="§"/>
            </a:pPr>
            <a:r>
              <a:rPr lang="fa-IR" sz="2600" dirty="0">
                <a:solidFill>
                  <a:srgbClr val="FF5050"/>
                </a:solidFill>
                <a:effectLst>
                  <a:outerShdw blurRad="38100" dist="38100" dir="2700000" algn="tl">
                    <a:srgbClr val="000000">
                      <a:alpha val="43137"/>
                    </a:srgbClr>
                  </a:outerShdw>
                </a:effectLst>
                <a:latin typeface="Gill Sans MT" pitchFamily="34" charset="0"/>
                <a:ea typeface="+mj-ea"/>
                <a:cs typeface="+mj-cs"/>
              </a:rPr>
              <a:t> مقسم آب   </a:t>
            </a:r>
            <a:r>
              <a:rPr lang="en-US" sz="2600" dirty="0" err="1">
                <a:solidFill>
                  <a:srgbClr val="FF5050"/>
                </a:solidFill>
                <a:effectLst>
                  <a:outerShdw blurRad="38100" dist="38100" dir="2700000" algn="tl">
                    <a:srgbClr val="000000">
                      <a:alpha val="43137"/>
                    </a:srgbClr>
                  </a:outerShdw>
                </a:effectLst>
                <a:latin typeface="Gill Sans MT" pitchFamily="34" charset="0"/>
                <a:ea typeface="+mj-ea"/>
                <a:cs typeface="+mj-cs"/>
              </a:rPr>
              <a:t>nE</a:t>
            </a:r>
            <a:r>
              <a:rPr lang="en-US" sz="2600" dirty="0">
                <a:solidFill>
                  <a:srgbClr val="FF5050"/>
                </a:solidFill>
                <a:effectLst>
                  <a:outerShdw blurRad="38100" dist="38100" dir="2700000" algn="tl">
                    <a:srgbClr val="000000">
                      <a:alpha val="43137"/>
                    </a:srgbClr>
                  </a:outerShdw>
                </a:effectLst>
                <a:latin typeface="Gill Sans MT" pitchFamily="34" charset="0"/>
                <a:ea typeface="+mj-ea"/>
                <a:cs typeface="+mj-cs"/>
              </a:rPr>
              <a:t> (Nozzle </a:t>
            </a:r>
            <a:r>
              <a:rPr lang="en-US" sz="2600" dirty="0" err="1">
                <a:solidFill>
                  <a:srgbClr val="FF5050"/>
                </a:solidFill>
                <a:effectLst>
                  <a:outerShdw blurRad="38100" dist="38100" dir="2700000" algn="tl">
                    <a:srgbClr val="000000">
                      <a:alpha val="43137"/>
                    </a:srgbClr>
                  </a:outerShdw>
                </a:effectLst>
                <a:latin typeface="Gill Sans MT" pitchFamily="34" charset="0"/>
                <a:ea typeface="+mj-ea"/>
                <a:cs typeface="+mj-cs"/>
              </a:rPr>
              <a:t>Vario</a:t>
            </a:r>
            <a:r>
              <a:rPr lang="en-US" sz="2600" dirty="0">
                <a:solidFill>
                  <a:srgbClr val="FF5050"/>
                </a:solidFill>
                <a:effectLst>
                  <a:outerShdw blurRad="38100" dist="38100" dir="2700000" algn="tl">
                    <a:srgbClr val="000000">
                      <a:alpha val="43137"/>
                    </a:srgbClr>
                  </a:outerShdw>
                </a:effectLst>
                <a:latin typeface="Gill Sans MT" pitchFamily="34" charset="0"/>
                <a:ea typeface="+mj-ea"/>
                <a:cs typeface="+mj-cs"/>
              </a:rPr>
              <a:t> Error)</a:t>
            </a:r>
          </a:p>
        </p:txBody>
      </p:sp>
      <p:sp>
        <p:nvSpPr>
          <p:cNvPr id="26" name="Rectangle 18"/>
          <p:cNvSpPr>
            <a:spLocks noChangeArrowheads="1"/>
          </p:cNvSpPr>
          <p:nvPr/>
        </p:nvSpPr>
        <p:spPr bwMode="auto">
          <a:xfrm>
            <a:off x="2530475" y="4800600"/>
            <a:ext cx="6324600" cy="1295400"/>
          </a:xfrm>
          <a:prstGeom prst="rect">
            <a:avLst/>
          </a:prstGeom>
          <a:noFill/>
          <a:ln w="9525" algn="ctr">
            <a:noFill/>
            <a:round/>
            <a:headEnd/>
            <a:tailEnd/>
          </a:ln>
        </p:spPr>
        <p:txBody>
          <a:bodyPr/>
          <a:lstStyle/>
          <a:p>
            <a:pPr eaLnBrk="0" hangingPunct="0"/>
            <a:endParaRPr lang="fa-IR"/>
          </a:p>
        </p:txBody>
      </p:sp>
      <p:sp>
        <p:nvSpPr>
          <p:cNvPr id="27" name="TextBox 15"/>
          <p:cNvSpPr txBox="1">
            <a:spLocks noChangeArrowheads="1"/>
          </p:cNvSpPr>
          <p:nvPr/>
        </p:nvSpPr>
        <p:spPr bwMode="auto">
          <a:xfrm>
            <a:off x="4495800" y="4419600"/>
            <a:ext cx="4191000" cy="338554"/>
          </a:xfrm>
          <a:prstGeom prst="rect">
            <a:avLst/>
          </a:prstGeom>
          <a:noFill/>
          <a:ln w="9525">
            <a:noFill/>
            <a:miter lim="800000"/>
            <a:headEnd/>
            <a:tailEnd/>
          </a:ln>
        </p:spPr>
        <p:txBody>
          <a:bodyPr wrap="square">
            <a:spAutoFit/>
          </a:bodyPr>
          <a:lstStyle/>
          <a:p>
            <a:pPr algn="r" rtl="1"/>
            <a:r>
              <a:rPr lang="fa-IR" sz="1600" b="1" dirty="0">
                <a:solidFill>
                  <a:srgbClr val="000000"/>
                </a:solidFill>
              </a:rPr>
              <a:t>علت : سرعت موتور شستشو تغییر نمی کند .</a:t>
            </a:r>
            <a:endParaRPr lang="en-US" sz="1600" b="1" dirty="0">
              <a:solidFill>
                <a:srgbClr val="000000"/>
              </a:solidFill>
            </a:endParaRPr>
          </a:p>
        </p:txBody>
      </p:sp>
      <p:sp>
        <p:nvSpPr>
          <p:cNvPr id="28" name="Rectangle 27"/>
          <p:cNvSpPr/>
          <p:nvPr/>
        </p:nvSpPr>
        <p:spPr bwMode="auto">
          <a:xfrm>
            <a:off x="3276600" y="4846638"/>
            <a:ext cx="5538788" cy="1401762"/>
          </a:xfrm>
          <a:prstGeom prst="rect">
            <a:avLst/>
          </a:prstGeom>
          <a:noFill/>
          <a:ln w="9525" cap="flat" cmpd="sng" algn="ctr">
            <a:noFill/>
            <a:prstDash val="solid"/>
            <a:round/>
            <a:headEnd type="none" w="med" len="med"/>
            <a:tailEnd type="none" w="med" len="med"/>
          </a:ln>
          <a:effectLst/>
        </p:spPr>
        <p:txBody>
          <a:bodyPr/>
          <a:lstStyle/>
          <a:p>
            <a:pPr marL="228600" indent="-228600" algn="r" rtl="1" eaLnBrk="0" hangingPunct="0">
              <a:buFontTx/>
              <a:buAutoNum type="arabicPeriod"/>
              <a:defRPr/>
            </a:pPr>
            <a:r>
              <a:rPr lang="fa-IR" sz="1200" b="1" dirty="0">
                <a:solidFill>
                  <a:schemeClr val="accent4">
                    <a:lumMod val="10000"/>
                  </a:schemeClr>
                </a:solidFill>
                <a:latin typeface="Arial" charset="0"/>
              </a:rPr>
              <a:t>آیا سوکتها به خوبی متصل هستند ؟ </a:t>
            </a:r>
            <a:r>
              <a:rPr lang="fa-IR" sz="1200" b="1" dirty="0">
                <a:solidFill>
                  <a:schemeClr val="accent4">
                    <a:lumMod val="10000"/>
                  </a:schemeClr>
                </a:solidFill>
                <a:latin typeface="Arial" charset="0"/>
                <a:sym typeface="Wingdings" pitchFamily="2" charset="2"/>
              </a:rPr>
              <a:t> سوکتهای برد را بررسی و در صورت نیاز مجددا وصل می کنیم . </a:t>
            </a:r>
          </a:p>
          <a:p>
            <a:pPr marL="228600" indent="-228600" algn="r" rtl="1" eaLnBrk="0" hangingPunct="0">
              <a:buFontTx/>
              <a:buAutoNum type="arabicPeriod"/>
              <a:defRPr/>
            </a:pPr>
            <a:r>
              <a:rPr lang="fa-IR" sz="1200" b="1" dirty="0">
                <a:solidFill>
                  <a:schemeClr val="accent4">
                    <a:lumMod val="10000"/>
                  </a:schemeClr>
                </a:solidFill>
                <a:latin typeface="Arial" charset="0"/>
                <a:sym typeface="Wingdings" pitchFamily="2" charset="2"/>
              </a:rPr>
              <a:t>ولتاژ ورودی مقسم آب را بررسی می کنیم  ولتاژ مقسم آب : </a:t>
            </a:r>
            <a:r>
              <a:rPr lang="en-US" sz="1200" b="1" dirty="0">
                <a:solidFill>
                  <a:schemeClr val="accent4">
                    <a:lumMod val="10000"/>
                  </a:schemeClr>
                </a:solidFill>
                <a:latin typeface="Arial" charset="0"/>
                <a:sym typeface="Wingdings" pitchFamily="2" charset="2"/>
              </a:rPr>
              <a:t>220 V/AC</a:t>
            </a:r>
            <a:r>
              <a:rPr lang="fa-IR" sz="1200" b="1" dirty="0">
                <a:solidFill>
                  <a:schemeClr val="accent4">
                    <a:lumMod val="10000"/>
                  </a:schemeClr>
                </a:solidFill>
                <a:latin typeface="Arial" charset="0"/>
                <a:sym typeface="Wingdings" pitchFamily="2" charset="2"/>
              </a:rPr>
              <a:t> </a:t>
            </a:r>
          </a:p>
          <a:p>
            <a:pPr marL="228600" indent="-228600" algn="r" rtl="1" eaLnBrk="0" hangingPunct="0">
              <a:buFontTx/>
              <a:buAutoNum type="arabicPeriod"/>
              <a:defRPr/>
            </a:pPr>
            <a:r>
              <a:rPr lang="fa-IR" sz="1200" b="1" dirty="0">
                <a:solidFill>
                  <a:schemeClr val="accent4">
                    <a:lumMod val="10000"/>
                  </a:schemeClr>
                </a:solidFill>
                <a:latin typeface="Arial" charset="0"/>
                <a:sym typeface="Wingdings" pitchFamily="2" charset="2"/>
              </a:rPr>
              <a:t>آیا مقسم آب به درستی در محل خود نصب شده است ؟  نصب آنرا برروی لگنچه بررسی می کنیم .</a:t>
            </a:r>
          </a:p>
          <a:p>
            <a:pPr marL="228600" indent="-228600" algn="r" rtl="1" eaLnBrk="0" hangingPunct="0">
              <a:buFontTx/>
              <a:buAutoNum type="arabicPeriod"/>
              <a:defRPr/>
            </a:pPr>
            <a:r>
              <a:rPr lang="fa-IR" sz="1200" b="1" dirty="0">
                <a:solidFill>
                  <a:schemeClr val="accent4">
                    <a:lumMod val="10000"/>
                  </a:schemeClr>
                </a:solidFill>
                <a:latin typeface="Arial" charset="0"/>
                <a:sym typeface="Wingdings" pitchFamily="2" charset="2"/>
              </a:rPr>
              <a:t>مقاومت مقسم آب را بررسی می کنیم  سوکت مربوط به مقسم آب را کشیده و اهم چک میکنیم. مقاومت مقسم آب : </a:t>
            </a:r>
            <a:r>
              <a:rPr lang="en-US" sz="1200" b="1" dirty="0">
                <a:solidFill>
                  <a:schemeClr val="accent4">
                    <a:lumMod val="10000"/>
                  </a:schemeClr>
                </a:solidFill>
                <a:latin typeface="Arial" charset="0"/>
                <a:sym typeface="Wingdings" pitchFamily="2" charset="2"/>
              </a:rPr>
              <a:t>12~15 </a:t>
            </a:r>
            <a:r>
              <a:rPr lang="en-US" sz="1200" b="1" dirty="0" smtClean="0">
                <a:solidFill>
                  <a:schemeClr val="accent4">
                    <a:lumMod val="10000"/>
                  </a:schemeClr>
                </a:solidFill>
                <a:latin typeface="Arial" charset="0"/>
                <a:sym typeface="Wingdings" pitchFamily="2" charset="2"/>
              </a:rPr>
              <a:t>K</a:t>
            </a:r>
            <a:r>
              <a:rPr lang="el-GR" sz="1200" b="1" dirty="0" smtClean="0">
                <a:solidFill>
                  <a:schemeClr val="accent4">
                    <a:lumMod val="10000"/>
                  </a:schemeClr>
                </a:solidFill>
                <a:latin typeface="Arial" charset="0"/>
                <a:sym typeface="Wingdings" pitchFamily="2" charset="2"/>
              </a:rPr>
              <a:t>Ω</a:t>
            </a:r>
            <a:endParaRPr lang="fa-IR" sz="1200" b="1" dirty="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r>
              <a:rPr lang="fa-IR" sz="1200" b="1" dirty="0">
                <a:solidFill>
                  <a:schemeClr val="accent4">
                    <a:lumMod val="10000"/>
                  </a:schemeClr>
                </a:solidFill>
                <a:latin typeface="Arial" charset="0"/>
              </a:rPr>
              <a:t>(در صورتیکه موتور سالم بود) </a:t>
            </a:r>
            <a:r>
              <a:rPr lang="fa-IR" sz="1200" b="1" dirty="0">
                <a:solidFill>
                  <a:schemeClr val="accent4">
                    <a:lumMod val="10000"/>
                  </a:schemeClr>
                </a:solidFill>
                <a:latin typeface="Arial" charset="0"/>
                <a:sym typeface="Wingdings" pitchFamily="2" charset="2"/>
              </a:rPr>
              <a:t> برد را تعویض می کنیم .</a:t>
            </a:r>
            <a:endParaRPr lang="en-US" sz="1200" b="1" dirty="0">
              <a:solidFill>
                <a:schemeClr val="accent4">
                  <a:lumMod val="10000"/>
                </a:schemeClr>
              </a:solidFill>
              <a:latin typeface="Arial" charset="0"/>
            </a:endParaRPr>
          </a:p>
        </p:txBody>
      </p:sp>
      <p:pic>
        <p:nvPicPr>
          <p:cNvPr id="29" name="Picture 9"/>
          <p:cNvPicPr>
            <a:picLocks noChangeAspect="1" noChangeArrowheads="1"/>
          </p:cNvPicPr>
          <p:nvPr/>
        </p:nvPicPr>
        <p:blipFill>
          <a:blip r:embed="rId2" cstate="print"/>
          <a:srcRect/>
          <a:stretch>
            <a:fillRect/>
          </a:stretch>
        </p:blipFill>
        <p:spPr bwMode="auto">
          <a:xfrm>
            <a:off x="685800" y="4343400"/>
            <a:ext cx="2286000" cy="20478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609600" y="228600"/>
            <a:ext cx="5648325" cy="1311128"/>
          </a:xfrm>
          <a:prstGeom prst="rect">
            <a:avLst/>
          </a:prstGeom>
          <a:noFill/>
          <a:ln w="9525">
            <a:noFill/>
            <a:miter lim="800000"/>
            <a:headEnd/>
            <a:tailEnd/>
          </a:ln>
        </p:spPr>
        <p:txBody>
          <a:bodyPr wrap="square">
            <a:spAutoFit/>
          </a:bodyPr>
          <a:lstStyle/>
          <a:p>
            <a:pPr marL="342900" indent="-342900" eaLnBrk="0" hangingPunct="0">
              <a:spcBef>
                <a:spcPct val="20000"/>
              </a:spcBef>
              <a:defRPr/>
            </a:pP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 </a:t>
            </a:r>
            <a:r>
              <a:rPr lang="fa-IR"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احیا سازی رزین</a:t>
            </a:r>
            <a:r>
              <a:rPr lang="en-US" sz="36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Regeneration</a:t>
            </a:r>
            <a:endParaRPr lang="en-US"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a:p>
            <a:pPr marL="342900" indent="-342900" eaLnBrk="0" hangingPunct="0">
              <a:spcBef>
                <a:spcPct val="20000"/>
              </a:spcBef>
              <a:defRPr/>
            </a:pPr>
            <a:endParaRPr lang="en-US" sz="36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pic>
        <p:nvPicPr>
          <p:cNvPr id="13316" name="Picture 4"/>
          <p:cNvPicPr>
            <a:picLocks noChangeAspect="1" noChangeArrowheads="1"/>
          </p:cNvPicPr>
          <p:nvPr/>
        </p:nvPicPr>
        <p:blipFill>
          <a:blip r:embed="rId2" cstate="print"/>
          <a:srcRect/>
          <a:stretch>
            <a:fillRect/>
          </a:stretch>
        </p:blipFill>
        <p:spPr bwMode="auto">
          <a:xfrm>
            <a:off x="2143125" y="990600"/>
            <a:ext cx="1819275" cy="1390650"/>
          </a:xfrm>
          <a:prstGeom prst="rect">
            <a:avLst/>
          </a:prstGeom>
          <a:noFill/>
          <a:ln w="9525">
            <a:noFill/>
            <a:miter lim="800000"/>
            <a:headEnd/>
            <a:tailEnd/>
          </a:ln>
        </p:spPr>
      </p:pic>
      <p:pic>
        <p:nvPicPr>
          <p:cNvPr id="13317" name="Picture 5"/>
          <p:cNvPicPr>
            <a:picLocks noChangeAspect="1" noChangeArrowheads="1"/>
          </p:cNvPicPr>
          <p:nvPr/>
        </p:nvPicPr>
        <p:blipFill>
          <a:blip r:embed="rId3" cstate="print"/>
          <a:srcRect/>
          <a:stretch>
            <a:fillRect/>
          </a:stretch>
        </p:blipFill>
        <p:spPr bwMode="auto">
          <a:xfrm>
            <a:off x="228600" y="990600"/>
            <a:ext cx="1828800" cy="1390650"/>
          </a:xfrm>
          <a:prstGeom prst="rect">
            <a:avLst/>
          </a:prstGeom>
          <a:noFill/>
          <a:ln w="9525">
            <a:noFill/>
            <a:miter lim="800000"/>
            <a:headEnd/>
            <a:tailEnd/>
          </a:ln>
        </p:spPr>
      </p:pic>
      <p:sp>
        <p:nvSpPr>
          <p:cNvPr id="13318" name="TextBox 8"/>
          <p:cNvSpPr txBox="1">
            <a:spLocks noChangeArrowheads="1"/>
          </p:cNvSpPr>
          <p:nvPr/>
        </p:nvSpPr>
        <p:spPr bwMode="auto">
          <a:xfrm>
            <a:off x="4038600" y="609600"/>
            <a:ext cx="4876800" cy="6154738"/>
          </a:xfrm>
          <a:prstGeom prst="rect">
            <a:avLst/>
          </a:prstGeom>
          <a:noFill/>
          <a:ln w="9525">
            <a:noFill/>
            <a:miter lim="800000"/>
            <a:headEnd/>
            <a:tailEnd/>
          </a:ln>
        </p:spPr>
        <p:txBody>
          <a:bodyPr>
            <a:spAutoFit/>
          </a:bodyPr>
          <a:lstStyle/>
          <a:p>
            <a:pPr algn="r" rtl="1"/>
            <a:r>
              <a:rPr lang="fa-IR" b="1">
                <a:cs typeface="B Titr" pitchFamily="2" charset="-78"/>
              </a:rPr>
              <a:t>1. بررسی کردن ظرف نمک</a:t>
            </a:r>
          </a:p>
          <a:p>
            <a:pPr algn="r" rtl="1"/>
            <a:endParaRPr lang="fa-IR"/>
          </a:p>
          <a:p>
            <a:pPr algn="r" rtl="1"/>
            <a:r>
              <a:rPr lang="fa-IR"/>
              <a:t>ظرف نمک حتما باید دارای نمک و آب کافی( تا لبه درب ) باشد</a:t>
            </a:r>
            <a:r>
              <a:rPr lang="en-US"/>
              <a:t> </a:t>
            </a:r>
            <a:r>
              <a:rPr lang="fa-IR"/>
              <a:t>( </a:t>
            </a:r>
            <a:r>
              <a:rPr lang="fa-IR" sz="1600"/>
              <a:t>طبق سرویس بولتن شماره</a:t>
            </a:r>
            <a:r>
              <a:rPr lang="en-US" sz="1100">
                <a:hlinkClick r:id="rId4" action="ppaction://hlinkfile" tooltip="gissvcb12003 - softener ass'y.pdf"/>
              </a:rPr>
              <a:t>GISSVCB12003 - Softener Ass‘y</a:t>
            </a:r>
            <a:r>
              <a:rPr lang="fa-IR"/>
              <a:t>)</a:t>
            </a:r>
          </a:p>
          <a:p>
            <a:pPr algn="r" rtl="1"/>
            <a:r>
              <a:rPr lang="fa-IR" b="1">
                <a:cs typeface="B Titr" pitchFamily="2" charset="-78"/>
              </a:rPr>
              <a:t>2. معرفی </a:t>
            </a:r>
            <a:r>
              <a:rPr lang="en-US" b="1">
                <a:cs typeface="B Titr" pitchFamily="2" charset="-78"/>
              </a:rPr>
              <a:t>paper check</a:t>
            </a:r>
          </a:p>
          <a:p>
            <a:pPr algn="r" rtl="1"/>
            <a:r>
              <a:rPr lang="en-US"/>
              <a:t>Paper check </a:t>
            </a:r>
            <a:r>
              <a:rPr lang="fa-IR"/>
              <a:t>برگه ای است که مقدار کلسیم و منیزیم آب را سنجش می نماید </a:t>
            </a:r>
          </a:p>
          <a:p>
            <a:pPr algn="just" rtl="1"/>
            <a:r>
              <a:rPr lang="fa-IR"/>
              <a:t>نحوه بررسی </a:t>
            </a:r>
            <a:r>
              <a:rPr lang="en-US"/>
              <a:t>:</a:t>
            </a:r>
          </a:p>
          <a:p>
            <a:pPr algn="just" rtl="1"/>
            <a:endParaRPr lang="fa-IR"/>
          </a:p>
          <a:p>
            <a:pPr algn="just" rtl="1">
              <a:buFont typeface="Wingdings" pitchFamily="2" charset="2"/>
              <a:buChar char="ü"/>
            </a:pPr>
            <a:r>
              <a:rPr lang="fa-IR"/>
              <a:t> تمام مناطق مشخص شده در ورقه مخصوص را به زير آب فرو می بريم .</a:t>
            </a:r>
          </a:p>
          <a:p>
            <a:pPr algn="just" rtl="1"/>
            <a:r>
              <a:rPr lang="en-US">
                <a:solidFill>
                  <a:srgbClr val="FF0000"/>
                </a:solidFill>
              </a:rPr>
              <a:t>)</a:t>
            </a:r>
            <a:r>
              <a:rPr lang="fa-IR" sz="1600">
                <a:solidFill>
                  <a:srgbClr val="FF0000"/>
                </a:solidFill>
              </a:rPr>
              <a:t>توجه داشته باشيد حداقل زمان 5 ثانيه بوده وامکان تست اين روش در آب روان وجود ندارد (در آب ساکن مانند ليوان) چک شود </a:t>
            </a:r>
            <a:r>
              <a:rPr lang="en-US" sz="1600">
                <a:solidFill>
                  <a:srgbClr val="FF0000"/>
                </a:solidFill>
              </a:rPr>
              <a:t>(</a:t>
            </a:r>
            <a:r>
              <a:rPr lang="fa-IR" sz="1600">
                <a:solidFill>
                  <a:srgbClr val="FF0000"/>
                </a:solidFill>
              </a:rPr>
              <a:t>.</a:t>
            </a:r>
          </a:p>
          <a:p>
            <a:pPr algn="just" rtl="1"/>
            <a:endParaRPr lang="fa-IR">
              <a:solidFill>
                <a:srgbClr val="FF0000"/>
              </a:solidFill>
            </a:endParaRPr>
          </a:p>
          <a:p>
            <a:pPr algn="just" rtl="1">
              <a:buFont typeface="Wingdings" pitchFamily="2" charset="2"/>
              <a:buChar char="ü"/>
            </a:pPr>
            <a:r>
              <a:rPr lang="fa-IR"/>
              <a:t> ورقه را خارج کرده، آب اضافی آنرا می تکانيم تا قطرات اضافی برداشته شوند . بعد از حدود 1 دقيقه، نوارهای سبز رنگ تغيير رنگ داده و به رنگ قرمز-بنفش تبديل خواهند شد .</a:t>
            </a:r>
            <a:endParaRPr lang="en-US"/>
          </a:p>
          <a:p>
            <a:pPr algn="r" rtl="1"/>
            <a:endParaRPr lang="fa-IR"/>
          </a:p>
          <a:p>
            <a:pPr algn="r" rtl="1"/>
            <a:endParaRPr lang="fa-IR"/>
          </a:p>
          <a:p>
            <a:pPr algn="r" rtl="1"/>
            <a:endParaRPr lang="fa-IR"/>
          </a:p>
          <a:p>
            <a:pPr algn="r" rtl="1"/>
            <a:endParaRPr lang="fa-IR"/>
          </a:p>
          <a:p>
            <a:pPr algn="r" rtl="1"/>
            <a:endParaRPr lang="en-US"/>
          </a:p>
        </p:txBody>
      </p:sp>
      <p:pic>
        <p:nvPicPr>
          <p:cNvPr id="13319" name="Picture 8" descr="C:\Documents and Settings\qa-training\Desktop\New Folder (6)\IMG198.jpg"/>
          <p:cNvPicPr>
            <a:picLocks noChangeAspect="1" noChangeArrowheads="1"/>
          </p:cNvPicPr>
          <p:nvPr/>
        </p:nvPicPr>
        <p:blipFill>
          <a:blip r:embed="rId5" cstate="print"/>
          <a:srcRect/>
          <a:stretch>
            <a:fillRect/>
          </a:stretch>
        </p:blipFill>
        <p:spPr bwMode="auto">
          <a:xfrm>
            <a:off x="914400" y="3886200"/>
            <a:ext cx="2438400" cy="1828800"/>
          </a:xfrm>
          <a:prstGeom prst="rect">
            <a:avLst/>
          </a:prstGeom>
          <a:noFill/>
          <a:ln w="9525">
            <a:noFill/>
            <a:miter lim="800000"/>
            <a:headEnd/>
            <a:tailEnd/>
          </a:ln>
        </p:spPr>
      </p:pic>
      <p:pic>
        <p:nvPicPr>
          <p:cNvPr id="13320" name="Picture 9" descr="C:\Documents and Settings\qa-training\Desktop\New Folder (6)\IMG196.jpg"/>
          <p:cNvPicPr>
            <a:picLocks noChangeAspect="1" noChangeArrowheads="1"/>
          </p:cNvPicPr>
          <p:nvPr/>
        </p:nvPicPr>
        <p:blipFill>
          <a:blip r:embed="rId6" cstate="print"/>
          <a:srcRect/>
          <a:stretch>
            <a:fillRect/>
          </a:stretch>
        </p:blipFill>
        <p:spPr bwMode="auto">
          <a:xfrm>
            <a:off x="2133600" y="2438400"/>
            <a:ext cx="1828800" cy="1371600"/>
          </a:xfrm>
          <a:prstGeom prst="rect">
            <a:avLst/>
          </a:prstGeom>
          <a:noFill/>
          <a:ln w="9525">
            <a:noFill/>
            <a:miter lim="800000"/>
            <a:headEnd/>
            <a:tailEnd/>
          </a:ln>
        </p:spPr>
      </p:pic>
      <p:pic>
        <p:nvPicPr>
          <p:cNvPr id="13321" name="Picture 10" descr="C:\Documents and Settings\qa-training\Desktop\New Folder (6)\IMG197.jpg"/>
          <p:cNvPicPr>
            <a:picLocks noChangeAspect="1" noChangeArrowheads="1"/>
          </p:cNvPicPr>
          <p:nvPr/>
        </p:nvPicPr>
        <p:blipFill>
          <a:blip r:embed="rId7" cstate="print"/>
          <a:srcRect/>
          <a:stretch>
            <a:fillRect/>
          </a:stretch>
        </p:blipFill>
        <p:spPr bwMode="auto">
          <a:xfrm>
            <a:off x="228600" y="2438400"/>
            <a:ext cx="1828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9"/>
          <p:cNvSpPr>
            <a:spLocks noChangeArrowheads="1"/>
          </p:cNvSpPr>
          <p:nvPr/>
        </p:nvSpPr>
        <p:spPr bwMode="auto">
          <a:xfrm>
            <a:off x="3048000" y="2667000"/>
            <a:ext cx="914400" cy="3048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4339" name="Rectangle 11"/>
          <p:cNvSpPr>
            <a:spLocks noChangeArrowheads="1"/>
          </p:cNvSpPr>
          <p:nvPr/>
        </p:nvSpPr>
        <p:spPr bwMode="auto">
          <a:xfrm>
            <a:off x="1219200" y="2667000"/>
            <a:ext cx="914400" cy="3048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4340" name="Rectangle 9"/>
          <p:cNvSpPr>
            <a:spLocks noChangeArrowheads="1"/>
          </p:cNvSpPr>
          <p:nvPr/>
        </p:nvSpPr>
        <p:spPr bwMode="auto">
          <a:xfrm>
            <a:off x="304800" y="2667000"/>
            <a:ext cx="914400" cy="304800"/>
          </a:xfrm>
          <a:prstGeom prst="rect">
            <a:avLst/>
          </a:prstGeom>
          <a:solidFill>
            <a:schemeClr val="accent1"/>
          </a:solidFill>
          <a:ln w="9525" algn="ctr">
            <a:solidFill>
              <a:schemeClr val="tx1"/>
            </a:solidFill>
            <a:round/>
            <a:headEnd/>
            <a:tailEnd/>
          </a:ln>
        </p:spPr>
        <p:txBody>
          <a:bodyPr/>
          <a:lstStyle/>
          <a:p>
            <a:pPr eaLnBrk="0" hangingPunct="0"/>
            <a:endParaRPr lang="en-US"/>
          </a:p>
        </p:txBody>
      </p:sp>
      <p:pic>
        <p:nvPicPr>
          <p:cNvPr id="14341" name="Picture 3" descr="F:\Files\REPORT\New Folder (2)\0_Picture\SSL26586.JPG"/>
          <p:cNvPicPr>
            <a:picLocks noChangeAspect="1" noChangeArrowheads="1"/>
          </p:cNvPicPr>
          <p:nvPr/>
        </p:nvPicPr>
        <p:blipFill>
          <a:blip r:embed="rId2" cstate="print"/>
          <a:srcRect l="36681" t="7333" r="15054" b="41185"/>
          <a:stretch>
            <a:fillRect/>
          </a:stretch>
        </p:blipFill>
        <p:spPr bwMode="auto">
          <a:xfrm>
            <a:off x="381000" y="288925"/>
            <a:ext cx="3505200" cy="2378075"/>
          </a:xfrm>
          <a:prstGeom prst="rect">
            <a:avLst/>
          </a:prstGeom>
          <a:noFill/>
          <a:ln w="9525">
            <a:noFill/>
            <a:miter lim="800000"/>
            <a:headEnd/>
            <a:tailEnd/>
          </a:ln>
        </p:spPr>
      </p:pic>
      <p:pic>
        <p:nvPicPr>
          <p:cNvPr id="14342" name="Picture 5"/>
          <p:cNvPicPr>
            <a:picLocks noChangeAspect="1" noChangeArrowheads="1"/>
          </p:cNvPicPr>
          <p:nvPr/>
        </p:nvPicPr>
        <p:blipFill>
          <a:blip r:embed="rId3" cstate="print"/>
          <a:srcRect/>
          <a:stretch>
            <a:fillRect/>
          </a:stretch>
        </p:blipFill>
        <p:spPr bwMode="auto">
          <a:xfrm>
            <a:off x="4114800" y="1295400"/>
            <a:ext cx="4800600" cy="2266950"/>
          </a:xfrm>
          <a:prstGeom prst="rect">
            <a:avLst/>
          </a:prstGeom>
          <a:noFill/>
          <a:ln w="9525">
            <a:noFill/>
            <a:miter lim="800000"/>
            <a:headEnd/>
            <a:tailEnd/>
          </a:ln>
        </p:spPr>
      </p:pic>
      <p:pic>
        <p:nvPicPr>
          <p:cNvPr id="14343" name="Picture 6" descr="F:\Files\New Folder (2)\New Folder (3)\DSC01538.JPG"/>
          <p:cNvPicPr>
            <a:picLocks noChangeAspect="1" noChangeArrowheads="1"/>
          </p:cNvPicPr>
          <p:nvPr/>
        </p:nvPicPr>
        <p:blipFill>
          <a:blip r:embed="rId4" cstate="print"/>
          <a:srcRect/>
          <a:stretch>
            <a:fillRect/>
          </a:stretch>
        </p:blipFill>
        <p:spPr bwMode="auto">
          <a:xfrm>
            <a:off x="381000" y="4191000"/>
            <a:ext cx="1625600" cy="1219200"/>
          </a:xfrm>
          <a:prstGeom prst="rect">
            <a:avLst/>
          </a:prstGeom>
          <a:noFill/>
          <a:ln w="9525">
            <a:noFill/>
            <a:miter lim="800000"/>
            <a:headEnd/>
            <a:tailEnd/>
          </a:ln>
        </p:spPr>
      </p:pic>
      <p:pic>
        <p:nvPicPr>
          <p:cNvPr id="14344" name="Picture 7" descr="C:\Documents and Settings\qa-training\Desktop\New Folder (6)\IMG189.jpg"/>
          <p:cNvPicPr>
            <a:picLocks noChangeAspect="1" noChangeArrowheads="1"/>
          </p:cNvPicPr>
          <p:nvPr/>
        </p:nvPicPr>
        <p:blipFill>
          <a:blip r:embed="rId5" cstate="print"/>
          <a:srcRect/>
          <a:stretch>
            <a:fillRect/>
          </a:stretch>
        </p:blipFill>
        <p:spPr bwMode="auto">
          <a:xfrm>
            <a:off x="2057400" y="4191000"/>
            <a:ext cx="1625600" cy="1219200"/>
          </a:xfrm>
          <a:prstGeom prst="rect">
            <a:avLst/>
          </a:prstGeom>
          <a:noFill/>
          <a:ln w="9525">
            <a:noFill/>
            <a:miter lim="800000"/>
            <a:headEnd/>
            <a:tailEnd/>
          </a:ln>
        </p:spPr>
      </p:pic>
      <p:sp>
        <p:nvSpPr>
          <p:cNvPr id="14345" name="TextBox 10"/>
          <p:cNvSpPr txBox="1">
            <a:spLocks noChangeArrowheads="1"/>
          </p:cNvSpPr>
          <p:nvPr/>
        </p:nvSpPr>
        <p:spPr bwMode="auto">
          <a:xfrm>
            <a:off x="4114800" y="3670300"/>
            <a:ext cx="4876800" cy="2954338"/>
          </a:xfrm>
          <a:prstGeom prst="rect">
            <a:avLst/>
          </a:prstGeom>
          <a:noFill/>
          <a:ln w="9525">
            <a:noFill/>
            <a:miter lim="800000"/>
            <a:headEnd/>
            <a:tailEnd/>
          </a:ln>
        </p:spPr>
        <p:txBody>
          <a:bodyPr>
            <a:spAutoFit/>
          </a:bodyPr>
          <a:lstStyle/>
          <a:p>
            <a:pPr algn="r" rtl="1"/>
            <a:r>
              <a:rPr lang="fa-IR" b="1">
                <a:cs typeface="B Titr" pitchFamily="2" charset="-78"/>
              </a:rPr>
              <a:t>3. بررسی سختی آب درون وان</a:t>
            </a:r>
          </a:p>
          <a:p>
            <a:pPr algn="just" rtl="1"/>
            <a:r>
              <a:rPr lang="fa-IR" sz="1600"/>
              <a:t>با استفاده از تست </a:t>
            </a:r>
            <a:r>
              <a:rPr lang="en-US" sz="1600"/>
              <a:t>QC</a:t>
            </a:r>
            <a:r>
              <a:rPr lang="fa-IR" sz="1600"/>
              <a:t> یک بار ابگیری انجام داده و تخلیه می نماییم و مجدد آبگیری می کنیم از داخل لگنچه یک لیوان آب برداشته و با </a:t>
            </a:r>
            <a:r>
              <a:rPr lang="en-US" sz="1600"/>
              <a:t>paper check</a:t>
            </a:r>
            <a:r>
              <a:rPr lang="fa-IR" sz="1600"/>
              <a:t> آب را تست می نماییم در صورتی که برگه تغییر رنگ بدهد دستگاه نیاز به احیا سازی رزین دارد. </a:t>
            </a:r>
            <a:r>
              <a:rPr lang="fa-IR" sz="1600">
                <a:solidFill>
                  <a:srgbClr val="FF0000"/>
                </a:solidFill>
              </a:rPr>
              <a:t>( تغییر رنگ برگه تست به این معنی می باشد که رزین کارایی خود را از دست داده است و نیاز به احیا سازی مجدد دارد)</a:t>
            </a:r>
          </a:p>
          <a:p>
            <a:pPr algn="just" rtl="1"/>
            <a:endParaRPr lang="fa-IR"/>
          </a:p>
          <a:p>
            <a:pPr algn="just" rtl="1"/>
            <a:endParaRPr lang="fa-IR"/>
          </a:p>
          <a:p>
            <a:pPr algn="r" rtl="1"/>
            <a:endParaRPr lang="fa-IR"/>
          </a:p>
          <a:p>
            <a:pPr algn="r" rtl="1"/>
            <a:endParaRPr lang="fa-IR"/>
          </a:p>
        </p:txBody>
      </p:sp>
      <p:cxnSp>
        <p:nvCxnSpPr>
          <p:cNvPr id="14346" name="Straight Arrow Connector 12"/>
          <p:cNvCxnSpPr>
            <a:cxnSpLocks noChangeShapeType="1"/>
          </p:cNvCxnSpPr>
          <p:nvPr/>
        </p:nvCxnSpPr>
        <p:spPr bwMode="auto">
          <a:xfrm flipH="1">
            <a:off x="2971800" y="4724400"/>
            <a:ext cx="304800" cy="457200"/>
          </a:xfrm>
          <a:prstGeom prst="straightConnector1">
            <a:avLst/>
          </a:prstGeom>
          <a:noFill/>
          <a:ln w="38100" algn="ctr">
            <a:solidFill>
              <a:srgbClr val="FF0000"/>
            </a:solidFill>
            <a:round/>
            <a:headEnd/>
            <a:tailEnd type="arrow" w="med" len="med"/>
          </a:ln>
        </p:spPr>
      </p:cxnSp>
      <p:sp>
        <p:nvSpPr>
          <p:cNvPr id="14347" name="Rectangle 7"/>
          <p:cNvSpPr>
            <a:spLocks noChangeArrowheads="1"/>
          </p:cNvSpPr>
          <p:nvPr/>
        </p:nvSpPr>
        <p:spPr bwMode="auto">
          <a:xfrm>
            <a:off x="4038600" y="609600"/>
            <a:ext cx="4876800" cy="646113"/>
          </a:xfrm>
          <a:prstGeom prst="rect">
            <a:avLst/>
          </a:prstGeom>
          <a:noFill/>
          <a:ln w="9525">
            <a:noFill/>
            <a:miter lim="800000"/>
            <a:headEnd/>
            <a:tailEnd/>
          </a:ln>
        </p:spPr>
        <p:txBody>
          <a:bodyPr>
            <a:spAutoFit/>
          </a:bodyPr>
          <a:lstStyle/>
          <a:p>
            <a:pPr algn="r" rtl="1">
              <a:buFont typeface="Wingdings" pitchFamily="2" charset="2"/>
              <a:buChar char="ü"/>
            </a:pPr>
            <a:r>
              <a:rPr lang="fa-IR"/>
              <a:t> تعداد نوارهای تغيير رنگ يافته به قرمز – بنفش را شمرده و با توجه به جدول ذيل، سطح تغيير را</a:t>
            </a:r>
            <a:r>
              <a:rPr lang="en-US"/>
              <a:t> </a:t>
            </a:r>
            <a:r>
              <a:rPr lang="fa-IR"/>
              <a:t>انتخاب می کنيم .</a:t>
            </a:r>
            <a:endParaRPr lang="en-US"/>
          </a:p>
        </p:txBody>
      </p:sp>
      <p:sp>
        <p:nvSpPr>
          <p:cNvPr id="14348" name="TextBox 8"/>
          <p:cNvSpPr txBox="1">
            <a:spLocks noChangeArrowheads="1"/>
          </p:cNvSpPr>
          <p:nvPr/>
        </p:nvSpPr>
        <p:spPr bwMode="auto">
          <a:xfrm>
            <a:off x="304800" y="2667000"/>
            <a:ext cx="914400" cy="276225"/>
          </a:xfrm>
          <a:prstGeom prst="rect">
            <a:avLst/>
          </a:prstGeom>
          <a:noFill/>
          <a:ln w="9525">
            <a:noFill/>
            <a:miter lim="800000"/>
            <a:headEnd/>
            <a:tailEnd/>
          </a:ln>
        </p:spPr>
        <p:txBody>
          <a:bodyPr>
            <a:spAutoFit/>
          </a:bodyPr>
          <a:lstStyle/>
          <a:p>
            <a:pPr algn="r" rtl="1"/>
            <a:r>
              <a:rPr lang="fa-IR" sz="1200" b="1">
                <a:solidFill>
                  <a:srgbClr val="FF0000"/>
                </a:solidFill>
              </a:rPr>
              <a:t>4منطقه رنگی</a:t>
            </a:r>
            <a:endParaRPr lang="en-US" sz="1200" b="1">
              <a:solidFill>
                <a:srgbClr val="FF0000"/>
              </a:solidFill>
            </a:endParaRPr>
          </a:p>
        </p:txBody>
      </p:sp>
      <p:sp>
        <p:nvSpPr>
          <p:cNvPr id="14349" name="TextBox 10"/>
          <p:cNvSpPr txBox="1">
            <a:spLocks noChangeArrowheads="1"/>
          </p:cNvSpPr>
          <p:nvPr/>
        </p:nvSpPr>
        <p:spPr bwMode="auto">
          <a:xfrm>
            <a:off x="1219200" y="2667000"/>
            <a:ext cx="914400" cy="276225"/>
          </a:xfrm>
          <a:prstGeom prst="rect">
            <a:avLst/>
          </a:prstGeom>
          <a:noFill/>
          <a:ln w="9525">
            <a:noFill/>
            <a:miter lim="800000"/>
            <a:headEnd/>
            <a:tailEnd/>
          </a:ln>
        </p:spPr>
        <p:txBody>
          <a:bodyPr>
            <a:spAutoFit/>
          </a:bodyPr>
          <a:lstStyle/>
          <a:p>
            <a:pPr algn="r" rtl="1"/>
            <a:r>
              <a:rPr lang="fa-IR" sz="1200" b="1">
                <a:solidFill>
                  <a:srgbClr val="FF0000"/>
                </a:solidFill>
              </a:rPr>
              <a:t>2منطقه رنگی</a:t>
            </a:r>
            <a:endParaRPr lang="en-US" sz="1200" b="1">
              <a:solidFill>
                <a:srgbClr val="FF0000"/>
              </a:solidFill>
            </a:endParaRPr>
          </a:p>
        </p:txBody>
      </p:sp>
      <p:sp>
        <p:nvSpPr>
          <p:cNvPr id="14350" name="Rectangle 12"/>
          <p:cNvSpPr>
            <a:spLocks noChangeArrowheads="1"/>
          </p:cNvSpPr>
          <p:nvPr/>
        </p:nvSpPr>
        <p:spPr bwMode="auto">
          <a:xfrm>
            <a:off x="2133600" y="2667000"/>
            <a:ext cx="914400" cy="3048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14351" name="TextBox 13"/>
          <p:cNvSpPr txBox="1">
            <a:spLocks noChangeArrowheads="1"/>
          </p:cNvSpPr>
          <p:nvPr/>
        </p:nvSpPr>
        <p:spPr bwMode="auto">
          <a:xfrm>
            <a:off x="2133600" y="2667000"/>
            <a:ext cx="914400" cy="276225"/>
          </a:xfrm>
          <a:prstGeom prst="rect">
            <a:avLst/>
          </a:prstGeom>
          <a:noFill/>
          <a:ln w="9525">
            <a:noFill/>
            <a:miter lim="800000"/>
            <a:headEnd/>
            <a:tailEnd/>
          </a:ln>
        </p:spPr>
        <p:txBody>
          <a:bodyPr>
            <a:spAutoFit/>
          </a:bodyPr>
          <a:lstStyle/>
          <a:p>
            <a:pPr algn="r" rtl="1"/>
            <a:r>
              <a:rPr lang="fa-IR" sz="1200" b="1">
                <a:solidFill>
                  <a:srgbClr val="FF0000"/>
                </a:solidFill>
              </a:rPr>
              <a:t>2منطقه رنگی</a:t>
            </a:r>
            <a:endParaRPr lang="en-US" sz="1200" b="1">
              <a:solidFill>
                <a:srgbClr val="FF0000"/>
              </a:solidFill>
            </a:endParaRPr>
          </a:p>
        </p:txBody>
      </p:sp>
      <p:sp>
        <p:nvSpPr>
          <p:cNvPr id="14352" name="TextBox 18"/>
          <p:cNvSpPr txBox="1">
            <a:spLocks noChangeArrowheads="1"/>
          </p:cNvSpPr>
          <p:nvPr/>
        </p:nvSpPr>
        <p:spPr bwMode="auto">
          <a:xfrm>
            <a:off x="2895600" y="2667000"/>
            <a:ext cx="1066800" cy="246063"/>
          </a:xfrm>
          <a:prstGeom prst="rect">
            <a:avLst/>
          </a:prstGeom>
          <a:noFill/>
          <a:ln w="9525">
            <a:noFill/>
            <a:miter lim="800000"/>
            <a:headEnd/>
            <a:tailEnd/>
          </a:ln>
        </p:spPr>
        <p:txBody>
          <a:bodyPr>
            <a:spAutoFit/>
          </a:bodyPr>
          <a:lstStyle/>
          <a:p>
            <a:pPr algn="r" rtl="1"/>
            <a:r>
              <a:rPr lang="fa-IR" sz="1000" b="1">
                <a:solidFill>
                  <a:srgbClr val="FF0000"/>
                </a:solidFill>
              </a:rPr>
              <a:t>بدون منطقه رنگی</a:t>
            </a:r>
            <a:endParaRPr lang="en-US" sz="1000" b="1">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685800" y="4724400"/>
            <a:ext cx="2819400" cy="10668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solidFill>
                <a:schemeClr val="tx1"/>
              </a:solidFill>
            </a:endParaRPr>
          </a:p>
        </p:txBody>
      </p:sp>
      <p:sp>
        <p:nvSpPr>
          <p:cNvPr id="15363" name="TextBox 3"/>
          <p:cNvSpPr txBox="1">
            <a:spLocks noChangeArrowheads="1"/>
          </p:cNvSpPr>
          <p:nvPr/>
        </p:nvSpPr>
        <p:spPr bwMode="auto">
          <a:xfrm>
            <a:off x="3810000" y="492125"/>
            <a:ext cx="5105400" cy="5908675"/>
          </a:xfrm>
          <a:prstGeom prst="rect">
            <a:avLst/>
          </a:prstGeom>
          <a:noFill/>
          <a:ln w="9525">
            <a:noFill/>
            <a:miter lim="800000"/>
            <a:headEnd/>
            <a:tailEnd/>
          </a:ln>
        </p:spPr>
        <p:txBody>
          <a:bodyPr>
            <a:spAutoFit/>
          </a:bodyPr>
          <a:lstStyle/>
          <a:p>
            <a:pPr algn="r" rtl="1"/>
            <a:r>
              <a:rPr lang="fa-IR" b="1" dirty="0">
                <a:cs typeface="B Titr" pitchFamily="2" charset="-78"/>
              </a:rPr>
              <a:t>4. روش احیا سازی رزین</a:t>
            </a:r>
          </a:p>
          <a:p>
            <a:pPr algn="just" rtl="1">
              <a:buFont typeface="Wingdings" pitchFamily="2" charset="2"/>
              <a:buChar char="ü"/>
            </a:pPr>
            <a:r>
              <a:rPr lang="fa-IR" dirty="0"/>
              <a:t> </a:t>
            </a:r>
            <a:r>
              <a:rPr lang="fa-IR" sz="1600" dirty="0"/>
              <a:t>ظرف نمک را چک کنید دارای نمک کافی و آب باشد.</a:t>
            </a:r>
          </a:p>
          <a:p>
            <a:pPr algn="just" rtl="1">
              <a:buFont typeface="Wingdings" pitchFamily="2" charset="2"/>
              <a:buChar char="ü"/>
            </a:pPr>
            <a:r>
              <a:rPr lang="fa-IR" sz="1600" dirty="0"/>
              <a:t>با استفاده از تست </a:t>
            </a:r>
            <a:r>
              <a:rPr lang="en-US" sz="1600" dirty="0"/>
              <a:t>QC</a:t>
            </a:r>
            <a:r>
              <a:rPr lang="fa-IR" sz="1600" dirty="0"/>
              <a:t> دستگاه را تا فرکانس </a:t>
            </a:r>
            <a:r>
              <a:rPr lang="en-US" sz="1600" dirty="0"/>
              <a:t> </a:t>
            </a:r>
            <a:r>
              <a:rPr lang="en-US" sz="1600" dirty="0" err="1"/>
              <a:t>hz</a:t>
            </a:r>
            <a:r>
              <a:rPr lang="fa-IR" sz="1600" dirty="0"/>
              <a:t>250 آبگیری کنید</a:t>
            </a:r>
          </a:p>
          <a:p>
            <a:pPr algn="just" rtl="1">
              <a:buFont typeface="Wingdings" pitchFamily="2" charset="2"/>
              <a:buChar char="ü"/>
            </a:pPr>
            <a:r>
              <a:rPr lang="fa-IR" sz="1600" dirty="0"/>
              <a:t>با استفاده از تست </a:t>
            </a:r>
            <a:r>
              <a:rPr lang="en-US" sz="1600" dirty="0"/>
              <a:t>QC</a:t>
            </a:r>
            <a:r>
              <a:rPr lang="fa-IR" sz="1600" dirty="0"/>
              <a:t> شیر برقی ظرف نمک را باز می نماییم و در این حالت 5 دقیقه صبر می کنیم.</a:t>
            </a:r>
          </a:p>
          <a:p>
            <a:pPr algn="just" rtl="1">
              <a:buFont typeface="Wingdings" pitchFamily="2" charset="2"/>
              <a:buChar char="ü"/>
            </a:pPr>
            <a:r>
              <a:rPr lang="fa-IR" sz="1600" dirty="0"/>
              <a:t>دستگاه را خاموش کنید و 10 دقیقه منتظر بمانید.</a:t>
            </a:r>
          </a:p>
          <a:p>
            <a:pPr algn="just" rtl="1">
              <a:buFont typeface="Wingdings" pitchFamily="2" charset="2"/>
              <a:buChar char="ü"/>
            </a:pPr>
            <a:r>
              <a:rPr lang="fa-IR" sz="1600" dirty="0"/>
              <a:t>دستگاه را روشن نمایید و با استفاده از تست </a:t>
            </a:r>
            <a:r>
              <a:rPr lang="en-US" sz="1600" dirty="0"/>
              <a:t>QC </a:t>
            </a:r>
            <a:r>
              <a:rPr lang="fa-IR" sz="1600" dirty="0"/>
              <a:t>چهار بار</a:t>
            </a:r>
            <a:r>
              <a:rPr lang="en-US" sz="1600" dirty="0"/>
              <a:t> </a:t>
            </a:r>
            <a:r>
              <a:rPr lang="fa-IR" sz="1600" dirty="0"/>
              <a:t>مطابق الگو آبگیری کرده و تخلیه می نماییبم .( یا یک بار برنامه </a:t>
            </a:r>
            <a:r>
              <a:rPr lang="en-US" sz="1600" dirty="0"/>
              <a:t>QUICK</a:t>
            </a:r>
            <a:r>
              <a:rPr lang="fa-IR" sz="1600" dirty="0"/>
              <a:t> را اجرا کنید)</a:t>
            </a:r>
          </a:p>
          <a:p>
            <a:pPr algn="just" rtl="1">
              <a:buFont typeface="Wingdings" pitchFamily="2" charset="2"/>
              <a:buChar char="ü"/>
            </a:pPr>
            <a:r>
              <a:rPr lang="fa-IR" sz="1600" dirty="0"/>
              <a:t>بعد از انجام مرحله قبل مطابق الگو یک بار دیگر با نوار تست سختی آب درون وان را تست می نماییم.</a:t>
            </a:r>
          </a:p>
          <a:p>
            <a:pPr algn="just" rtl="1">
              <a:buFont typeface="Wingdings" pitchFamily="2" charset="2"/>
              <a:buChar char="ü"/>
            </a:pPr>
            <a:r>
              <a:rPr lang="fa-IR" sz="1600" dirty="0"/>
              <a:t>در صورت تغییر رنگ مجدد ، دوباره مجدد دو مرحله آبگیری و تخلیه را مطابق الگو اجرا می نماییم و مجدد تست می کنیم در صورت تغییر رنگ مجدد ، احیا سازی را با مدت زمان کمتر ( 3دقیقه در حالتی که شیر برقی ظرف نمک باز است و 5دقیقه زمان خاموشی دستگاه) تکرار می نماییم.</a:t>
            </a:r>
          </a:p>
          <a:p>
            <a:pPr algn="just" rtl="1">
              <a:buFont typeface="Wingdings" pitchFamily="2" charset="2"/>
              <a:buChar char="ü"/>
            </a:pPr>
            <a:r>
              <a:rPr lang="fa-IR" sz="1600" dirty="0"/>
              <a:t>در صورتی که بعد از احیا سازی مجدد و طی مراحل قبلی به صورت صحیح مجددا برگه تست تغییر رنگ دهد ظرف نمک تعویض گردد.</a:t>
            </a:r>
            <a:endParaRPr lang="fa-IR" dirty="0"/>
          </a:p>
          <a:p>
            <a:pPr algn="just" rtl="1">
              <a:buFont typeface="Wingdings" pitchFamily="2" charset="2"/>
              <a:buChar char="ü"/>
            </a:pPr>
            <a:r>
              <a:rPr lang="fa-IR" sz="1600" dirty="0">
                <a:solidFill>
                  <a:srgbClr val="FF0000"/>
                </a:solidFill>
              </a:rPr>
              <a:t>نکته بسیار مهم: در مناطقی که سختی اب منطقه بسیار بالا می باشد بعد از احیا سازی رزین تغییر رنک یک خانه ای برگه تست طبیعی می باشد </a:t>
            </a:r>
          </a:p>
          <a:p>
            <a:pPr algn="just" rtl="1"/>
            <a:endParaRPr lang="fa-IR" dirty="0"/>
          </a:p>
          <a:p>
            <a:pPr algn="r" rtl="1"/>
            <a:endParaRPr lang="fa-IR" dirty="0"/>
          </a:p>
          <a:p>
            <a:pPr algn="r" rtl="1"/>
            <a:endParaRPr lang="fa-IR" dirty="0"/>
          </a:p>
        </p:txBody>
      </p:sp>
      <p:sp>
        <p:nvSpPr>
          <p:cNvPr id="15364" name="Rectangle 11"/>
          <p:cNvSpPr>
            <a:spLocks noChangeArrowheads="1"/>
          </p:cNvSpPr>
          <p:nvPr/>
        </p:nvSpPr>
        <p:spPr bwMode="auto">
          <a:xfrm>
            <a:off x="914400" y="685800"/>
            <a:ext cx="609600" cy="304800"/>
          </a:xfrm>
          <a:prstGeom prst="rect">
            <a:avLst/>
          </a:prstGeom>
          <a:solidFill>
            <a:schemeClr val="accent1"/>
          </a:solidFill>
          <a:ln w="9525" algn="ctr">
            <a:solidFill>
              <a:schemeClr val="tx1"/>
            </a:solidFill>
            <a:round/>
            <a:headEnd/>
            <a:tailEnd/>
          </a:ln>
        </p:spPr>
        <p:txBody>
          <a:bodyPr/>
          <a:lstStyle/>
          <a:p>
            <a:pPr eaLnBrk="0" hangingPunct="0"/>
            <a:r>
              <a:rPr lang="fa-IR" sz="1400"/>
              <a:t>آبگیری</a:t>
            </a:r>
            <a:endParaRPr lang="en-US" sz="1400"/>
          </a:p>
        </p:txBody>
      </p:sp>
      <p:sp>
        <p:nvSpPr>
          <p:cNvPr id="15365" name="Rectangle 13"/>
          <p:cNvSpPr>
            <a:spLocks noChangeArrowheads="1"/>
          </p:cNvSpPr>
          <p:nvPr/>
        </p:nvSpPr>
        <p:spPr bwMode="auto">
          <a:xfrm>
            <a:off x="2209800" y="1600200"/>
            <a:ext cx="609600" cy="304800"/>
          </a:xfrm>
          <a:prstGeom prst="rect">
            <a:avLst/>
          </a:prstGeom>
          <a:solidFill>
            <a:schemeClr val="accent1"/>
          </a:solidFill>
          <a:ln w="9525" algn="ctr">
            <a:solidFill>
              <a:schemeClr val="tx1"/>
            </a:solidFill>
            <a:round/>
            <a:headEnd/>
            <a:tailEnd/>
          </a:ln>
        </p:spPr>
        <p:txBody>
          <a:bodyPr/>
          <a:lstStyle/>
          <a:p>
            <a:pPr eaLnBrk="0" hangingPunct="0"/>
            <a:r>
              <a:rPr lang="fa-IR" sz="1400"/>
              <a:t>آبگیری</a:t>
            </a:r>
            <a:endParaRPr lang="en-US" sz="1400"/>
          </a:p>
        </p:txBody>
      </p:sp>
      <p:sp>
        <p:nvSpPr>
          <p:cNvPr id="15366" name="Rectangle 14"/>
          <p:cNvSpPr>
            <a:spLocks noChangeArrowheads="1"/>
          </p:cNvSpPr>
          <p:nvPr/>
        </p:nvSpPr>
        <p:spPr bwMode="auto">
          <a:xfrm>
            <a:off x="838200" y="1600200"/>
            <a:ext cx="609600" cy="304800"/>
          </a:xfrm>
          <a:prstGeom prst="rect">
            <a:avLst/>
          </a:prstGeom>
          <a:solidFill>
            <a:schemeClr val="accent1"/>
          </a:solidFill>
          <a:ln w="9525" algn="ctr">
            <a:solidFill>
              <a:schemeClr val="tx1"/>
            </a:solidFill>
            <a:round/>
            <a:headEnd/>
            <a:tailEnd/>
          </a:ln>
        </p:spPr>
        <p:txBody>
          <a:bodyPr/>
          <a:lstStyle/>
          <a:p>
            <a:pPr eaLnBrk="0" hangingPunct="0"/>
            <a:r>
              <a:rPr lang="fa-IR" sz="1400"/>
              <a:t>آبگیری</a:t>
            </a:r>
            <a:endParaRPr lang="en-US" sz="1400"/>
          </a:p>
        </p:txBody>
      </p:sp>
      <p:sp>
        <p:nvSpPr>
          <p:cNvPr id="15367" name="Rectangle 15"/>
          <p:cNvSpPr>
            <a:spLocks noChangeArrowheads="1"/>
          </p:cNvSpPr>
          <p:nvPr/>
        </p:nvSpPr>
        <p:spPr bwMode="auto">
          <a:xfrm>
            <a:off x="2286000" y="685800"/>
            <a:ext cx="609600" cy="304800"/>
          </a:xfrm>
          <a:prstGeom prst="rect">
            <a:avLst/>
          </a:prstGeom>
          <a:solidFill>
            <a:schemeClr val="accent1"/>
          </a:solidFill>
          <a:ln w="9525" algn="ctr">
            <a:solidFill>
              <a:schemeClr val="tx1"/>
            </a:solidFill>
            <a:round/>
            <a:headEnd/>
            <a:tailEnd/>
          </a:ln>
        </p:spPr>
        <p:txBody>
          <a:bodyPr/>
          <a:lstStyle/>
          <a:p>
            <a:pPr eaLnBrk="0" hangingPunct="0"/>
            <a:r>
              <a:rPr lang="fa-IR" sz="1400"/>
              <a:t>آبگیری</a:t>
            </a:r>
            <a:endParaRPr lang="en-US" sz="1400"/>
          </a:p>
        </p:txBody>
      </p:sp>
      <p:sp>
        <p:nvSpPr>
          <p:cNvPr id="15368" name="Rectangle 16"/>
          <p:cNvSpPr>
            <a:spLocks noChangeArrowheads="1"/>
          </p:cNvSpPr>
          <p:nvPr/>
        </p:nvSpPr>
        <p:spPr bwMode="auto">
          <a:xfrm>
            <a:off x="228600" y="685800"/>
            <a:ext cx="609600" cy="304800"/>
          </a:xfrm>
          <a:prstGeom prst="rect">
            <a:avLst/>
          </a:prstGeom>
          <a:solidFill>
            <a:srgbClr val="FF0000"/>
          </a:solidFill>
          <a:ln w="9525" algn="ctr">
            <a:solidFill>
              <a:schemeClr val="tx1"/>
            </a:solidFill>
            <a:round/>
            <a:headEnd/>
            <a:tailEnd/>
          </a:ln>
        </p:spPr>
        <p:txBody>
          <a:bodyPr/>
          <a:lstStyle/>
          <a:p>
            <a:pPr eaLnBrk="0" hangingPunct="0"/>
            <a:r>
              <a:rPr lang="fa-IR" sz="1400"/>
              <a:t>تخلیه</a:t>
            </a:r>
            <a:endParaRPr lang="en-US" sz="1400"/>
          </a:p>
        </p:txBody>
      </p:sp>
      <p:sp>
        <p:nvSpPr>
          <p:cNvPr id="15369" name="Rectangle 17"/>
          <p:cNvSpPr>
            <a:spLocks noChangeArrowheads="1"/>
          </p:cNvSpPr>
          <p:nvPr/>
        </p:nvSpPr>
        <p:spPr bwMode="auto">
          <a:xfrm>
            <a:off x="1600200" y="685800"/>
            <a:ext cx="609600" cy="304800"/>
          </a:xfrm>
          <a:prstGeom prst="rect">
            <a:avLst/>
          </a:prstGeom>
          <a:solidFill>
            <a:srgbClr val="FF0000"/>
          </a:solidFill>
          <a:ln w="9525" algn="ctr">
            <a:solidFill>
              <a:schemeClr val="tx1"/>
            </a:solidFill>
            <a:round/>
            <a:headEnd/>
            <a:tailEnd/>
          </a:ln>
        </p:spPr>
        <p:txBody>
          <a:bodyPr/>
          <a:lstStyle/>
          <a:p>
            <a:pPr eaLnBrk="0" hangingPunct="0"/>
            <a:r>
              <a:rPr lang="fa-IR" sz="1400"/>
              <a:t>تخلیه</a:t>
            </a:r>
            <a:endParaRPr lang="en-US" sz="1400"/>
          </a:p>
        </p:txBody>
      </p:sp>
      <p:sp>
        <p:nvSpPr>
          <p:cNvPr id="15370" name="Rectangle 18"/>
          <p:cNvSpPr>
            <a:spLocks noChangeArrowheads="1"/>
          </p:cNvSpPr>
          <p:nvPr/>
        </p:nvSpPr>
        <p:spPr bwMode="auto">
          <a:xfrm>
            <a:off x="2971800" y="685800"/>
            <a:ext cx="609600" cy="304800"/>
          </a:xfrm>
          <a:prstGeom prst="rect">
            <a:avLst/>
          </a:prstGeom>
          <a:solidFill>
            <a:srgbClr val="FF0000"/>
          </a:solidFill>
          <a:ln w="9525" algn="ctr">
            <a:solidFill>
              <a:schemeClr val="tx1"/>
            </a:solidFill>
            <a:round/>
            <a:headEnd/>
            <a:tailEnd/>
          </a:ln>
        </p:spPr>
        <p:txBody>
          <a:bodyPr/>
          <a:lstStyle/>
          <a:p>
            <a:pPr eaLnBrk="0" hangingPunct="0"/>
            <a:r>
              <a:rPr lang="fa-IR" sz="1400"/>
              <a:t>تخلیه</a:t>
            </a:r>
            <a:endParaRPr lang="en-US" sz="1400"/>
          </a:p>
        </p:txBody>
      </p:sp>
      <p:sp>
        <p:nvSpPr>
          <p:cNvPr id="15371" name="Rectangle 19"/>
          <p:cNvSpPr>
            <a:spLocks noChangeArrowheads="1"/>
          </p:cNvSpPr>
          <p:nvPr/>
        </p:nvSpPr>
        <p:spPr bwMode="auto">
          <a:xfrm>
            <a:off x="1524000" y="1600200"/>
            <a:ext cx="609600" cy="304800"/>
          </a:xfrm>
          <a:prstGeom prst="rect">
            <a:avLst/>
          </a:prstGeom>
          <a:solidFill>
            <a:srgbClr val="FF0000"/>
          </a:solidFill>
          <a:ln w="9525" algn="ctr">
            <a:solidFill>
              <a:schemeClr val="tx1"/>
            </a:solidFill>
            <a:round/>
            <a:headEnd/>
            <a:tailEnd/>
          </a:ln>
        </p:spPr>
        <p:txBody>
          <a:bodyPr/>
          <a:lstStyle/>
          <a:p>
            <a:pPr eaLnBrk="0" hangingPunct="0"/>
            <a:r>
              <a:rPr lang="fa-IR" sz="1400"/>
              <a:t>تخلیه</a:t>
            </a:r>
            <a:endParaRPr lang="en-US" sz="1400"/>
          </a:p>
        </p:txBody>
      </p:sp>
      <p:sp>
        <p:nvSpPr>
          <p:cNvPr id="15372" name="Oval 22"/>
          <p:cNvSpPr>
            <a:spLocks noChangeArrowheads="1"/>
          </p:cNvSpPr>
          <p:nvPr/>
        </p:nvSpPr>
        <p:spPr bwMode="auto">
          <a:xfrm>
            <a:off x="381000" y="10668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1</a:t>
            </a:r>
            <a:endParaRPr lang="en-US" sz="2800" b="1">
              <a:solidFill>
                <a:schemeClr val="bg1"/>
              </a:solidFill>
            </a:endParaRPr>
          </a:p>
        </p:txBody>
      </p:sp>
      <p:sp>
        <p:nvSpPr>
          <p:cNvPr id="15373" name="Oval 23"/>
          <p:cNvSpPr>
            <a:spLocks noChangeArrowheads="1"/>
          </p:cNvSpPr>
          <p:nvPr/>
        </p:nvSpPr>
        <p:spPr bwMode="auto">
          <a:xfrm>
            <a:off x="1066800" y="10668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2</a:t>
            </a:r>
            <a:endParaRPr lang="en-US" sz="2800" b="1">
              <a:solidFill>
                <a:schemeClr val="bg1"/>
              </a:solidFill>
            </a:endParaRPr>
          </a:p>
        </p:txBody>
      </p:sp>
      <p:sp>
        <p:nvSpPr>
          <p:cNvPr id="15374" name="Oval 24"/>
          <p:cNvSpPr>
            <a:spLocks noChangeArrowheads="1"/>
          </p:cNvSpPr>
          <p:nvPr/>
        </p:nvSpPr>
        <p:spPr bwMode="auto">
          <a:xfrm>
            <a:off x="1752600" y="10668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3</a:t>
            </a:r>
            <a:endParaRPr lang="en-US" sz="2800" b="1">
              <a:solidFill>
                <a:schemeClr val="bg1"/>
              </a:solidFill>
            </a:endParaRPr>
          </a:p>
        </p:txBody>
      </p:sp>
      <p:sp>
        <p:nvSpPr>
          <p:cNvPr id="15375" name="Oval 25"/>
          <p:cNvSpPr>
            <a:spLocks noChangeArrowheads="1"/>
          </p:cNvSpPr>
          <p:nvPr/>
        </p:nvSpPr>
        <p:spPr bwMode="auto">
          <a:xfrm>
            <a:off x="2438400" y="10668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4</a:t>
            </a:r>
            <a:endParaRPr lang="en-US" sz="2800" b="1">
              <a:solidFill>
                <a:schemeClr val="bg1"/>
              </a:solidFill>
            </a:endParaRPr>
          </a:p>
        </p:txBody>
      </p:sp>
      <p:sp>
        <p:nvSpPr>
          <p:cNvPr id="15376" name="Oval 26"/>
          <p:cNvSpPr>
            <a:spLocks noChangeArrowheads="1"/>
          </p:cNvSpPr>
          <p:nvPr/>
        </p:nvSpPr>
        <p:spPr bwMode="auto">
          <a:xfrm>
            <a:off x="3124200" y="10668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5</a:t>
            </a:r>
            <a:endParaRPr lang="en-US" sz="2800" b="1">
              <a:solidFill>
                <a:schemeClr val="bg1"/>
              </a:solidFill>
            </a:endParaRPr>
          </a:p>
        </p:txBody>
      </p:sp>
      <p:sp>
        <p:nvSpPr>
          <p:cNvPr id="15377" name="Oval 27"/>
          <p:cNvSpPr>
            <a:spLocks noChangeArrowheads="1"/>
          </p:cNvSpPr>
          <p:nvPr/>
        </p:nvSpPr>
        <p:spPr bwMode="auto">
          <a:xfrm>
            <a:off x="990600" y="19812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6</a:t>
            </a:r>
            <a:endParaRPr lang="en-US" sz="2800" b="1">
              <a:solidFill>
                <a:schemeClr val="bg1"/>
              </a:solidFill>
            </a:endParaRPr>
          </a:p>
        </p:txBody>
      </p:sp>
      <p:sp>
        <p:nvSpPr>
          <p:cNvPr id="15378" name="Oval 28"/>
          <p:cNvSpPr>
            <a:spLocks noChangeArrowheads="1"/>
          </p:cNvSpPr>
          <p:nvPr/>
        </p:nvSpPr>
        <p:spPr bwMode="auto">
          <a:xfrm>
            <a:off x="1676400" y="19812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7</a:t>
            </a:r>
            <a:endParaRPr lang="en-US" sz="2800" b="1">
              <a:solidFill>
                <a:schemeClr val="bg1"/>
              </a:solidFill>
            </a:endParaRPr>
          </a:p>
        </p:txBody>
      </p:sp>
      <p:sp>
        <p:nvSpPr>
          <p:cNvPr id="15379" name="Oval 29"/>
          <p:cNvSpPr>
            <a:spLocks noChangeArrowheads="1"/>
          </p:cNvSpPr>
          <p:nvPr/>
        </p:nvSpPr>
        <p:spPr bwMode="auto">
          <a:xfrm>
            <a:off x="2362200" y="19812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8</a:t>
            </a:r>
            <a:endParaRPr lang="en-US" sz="2800" b="1">
              <a:solidFill>
                <a:schemeClr val="bg1"/>
              </a:solidFill>
            </a:endParaRPr>
          </a:p>
        </p:txBody>
      </p:sp>
      <p:sp>
        <p:nvSpPr>
          <p:cNvPr id="15380" name="Rectangle 33"/>
          <p:cNvSpPr>
            <a:spLocks noChangeArrowheads="1"/>
          </p:cNvSpPr>
          <p:nvPr/>
        </p:nvSpPr>
        <p:spPr bwMode="auto">
          <a:xfrm>
            <a:off x="990600" y="3733800"/>
            <a:ext cx="609600" cy="304800"/>
          </a:xfrm>
          <a:prstGeom prst="rect">
            <a:avLst/>
          </a:prstGeom>
          <a:solidFill>
            <a:schemeClr val="accent1"/>
          </a:solidFill>
          <a:ln w="9525" algn="ctr">
            <a:solidFill>
              <a:schemeClr val="tx1"/>
            </a:solidFill>
            <a:round/>
            <a:headEnd/>
            <a:tailEnd/>
          </a:ln>
        </p:spPr>
        <p:txBody>
          <a:bodyPr/>
          <a:lstStyle/>
          <a:p>
            <a:pPr eaLnBrk="0" hangingPunct="0"/>
            <a:r>
              <a:rPr lang="fa-IR" sz="1400"/>
              <a:t>آبگیری</a:t>
            </a:r>
            <a:endParaRPr lang="en-US" sz="1400"/>
          </a:p>
        </p:txBody>
      </p:sp>
      <p:sp>
        <p:nvSpPr>
          <p:cNvPr id="15381" name="Rectangle 34"/>
          <p:cNvSpPr>
            <a:spLocks noChangeArrowheads="1"/>
          </p:cNvSpPr>
          <p:nvPr/>
        </p:nvSpPr>
        <p:spPr bwMode="auto">
          <a:xfrm>
            <a:off x="2362200" y="3733800"/>
            <a:ext cx="609600" cy="304800"/>
          </a:xfrm>
          <a:prstGeom prst="rect">
            <a:avLst/>
          </a:prstGeom>
          <a:solidFill>
            <a:schemeClr val="accent1"/>
          </a:solidFill>
          <a:ln w="9525" algn="ctr">
            <a:solidFill>
              <a:schemeClr val="tx1"/>
            </a:solidFill>
            <a:round/>
            <a:headEnd/>
            <a:tailEnd/>
          </a:ln>
        </p:spPr>
        <p:txBody>
          <a:bodyPr/>
          <a:lstStyle/>
          <a:p>
            <a:pPr eaLnBrk="0" hangingPunct="0"/>
            <a:r>
              <a:rPr lang="fa-IR" sz="1400"/>
              <a:t>آبگیری</a:t>
            </a:r>
            <a:endParaRPr lang="en-US" sz="1400"/>
          </a:p>
        </p:txBody>
      </p:sp>
      <p:sp>
        <p:nvSpPr>
          <p:cNvPr id="15382" name="Rectangle 35"/>
          <p:cNvSpPr>
            <a:spLocks noChangeArrowheads="1"/>
          </p:cNvSpPr>
          <p:nvPr/>
        </p:nvSpPr>
        <p:spPr bwMode="auto">
          <a:xfrm>
            <a:off x="304800" y="3733800"/>
            <a:ext cx="609600" cy="304800"/>
          </a:xfrm>
          <a:prstGeom prst="rect">
            <a:avLst/>
          </a:prstGeom>
          <a:solidFill>
            <a:srgbClr val="FF0000"/>
          </a:solidFill>
          <a:ln w="9525" algn="ctr">
            <a:solidFill>
              <a:schemeClr val="tx1"/>
            </a:solidFill>
            <a:round/>
            <a:headEnd/>
            <a:tailEnd/>
          </a:ln>
        </p:spPr>
        <p:txBody>
          <a:bodyPr/>
          <a:lstStyle/>
          <a:p>
            <a:pPr eaLnBrk="0" hangingPunct="0"/>
            <a:r>
              <a:rPr lang="fa-IR" sz="1400"/>
              <a:t>تخلیه</a:t>
            </a:r>
            <a:endParaRPr lang="en-US" sz="1400"/>
          </a:p>
        </p:txBody>
      </p:sp>
      <p:sp>
        <p:nvSpPr>
          <p:cNvPr id="15383" name="Rectangle 36"/>
          <p:cNvSpPr>
            <a:spLocks noChangeArrowheads="1"/>
          </p:cNvSpPr>
          <p:nvPr/>
        </p:nvSpPr>
        <p:spPr bwMode="auto">
          <a:xfrm>
            <a:off x="1676400" y="3733800"/>
            <a:ext cx="609600" cy="304800"/>
          </a:xfrm>
          <a:prstGeom prst="rect">
            <a:avLst/>
          </a:prstGeom>
          <a:solidFill>
            <a:srgbClr val="FF0000"/>
          </a:solidFill>
          <a:ln w="9525" algn="ctr">
            <a:solidFill>
              <a:schemeClr val="tx1"/>
            </a:solidFill>
            <a:round/>
            <a:headEnd/>
            <a:tailEnd/>
          </a:ln>
        </p:spPr>
        <p:txBody>
          <a:bodyPr/>
          <a:lstStyle/>
          <a:p>
            <a:pPr eaLnBrk="0" hangingPunct="0"/>
            <a:r>
              <a:rPr lang="fa-IR" sz="1400"/>
              <a:t>تخلیه</a:t>
            </a:r>
            <a:endParaRPr lang="en-US" sz="1400"/>
          </a:p>
        </p:txBody>
      </p:sp>
      <p:sp>
        <p:nvSpPr>
          <p:cNvPr id="15384" name="Oval 37"/>
          <p:cNvSpPr>
            <a:spLocks noChangeArrowheads="1"/>
          </p:cNvSpPr>
          <p:nvPr/>
        </p:nvSpPr>
        <p:spPr bwMode="auto">
          <a:xfrm>
            <a:off x="457200" y="41148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1</a:t>
            </a:r>
            <a:endParaRPr lang="en-US" sz="2800" b="1">
              <a:solidFill>
                <a:schemeClr val="bg1"/>
              </a:solidFill>
            </a:endParaRPr>
          </a:p>
        </p:txBody>
      </p:sp>
      <p:sp>
        <p:nvSpPr>
          <p:cNvPr id="15385" name="Oval 38"/>
          <p:cNvSpPr>
            <a:spLocks noChangeArrowheads="1"/>
          </p:cNvSpPr>
          <p:nvPr/>
        </p:nvSpPr>
        <p:spPr bwMode="auto">
          <a:xfrm>
            <a:off x="1143000" y="41148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2</a:t>
            </a:r>
            <a:endParaRPr lang="en-US" sz="2800" b="1">
              <a:solidFill>
                <a:schemeClr val="bg1"/>
              </a:solidFill>
            </a:endParaRPr>
          </a:p>
        </p:txBody>
      </p:sp>
      <p:sp>
        <p:nvSpPr>
          <p:cNvPr id="15386" name="Oval 39"/>
          <p:cNvSpPr>
            <a:spLocks noChangeArrowheads="1"/>
          </p:cNvSpPr>
          <p:nvPr/>
        </p:nvSpPr>
        <p:spPr bwMode="auto">
          <a:xfrm>
            <a:off x="1828800" y="41148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3</a:t>
            </a:r>
            <a:endParaRPr lang="en-US" sz="2800" b="1">
              <a:solidFill>
                <a:schemeClr val="bg1"/>
              </a:solidFill>
            </a:endParaRPr>
          </a:p>
        </p:txBody>
      </p:sp>
      <p:sp>
        <p:nvSpPr>
          <p:cNvPr id="15387" name="Oval 40"/>
          <p:cNvSpPr>
            <a:spLocks noChangeArrowheads="1"/>
          </p:cNvSpPr>
          <p:nvPr/>
        </p:nvSpPr>
        <p:spPr bwMode="auto">
          <a:xfrm>
            <a:off x="2514600" y="4114800"/>
            <a:ext cx="304800" cy="381000"/>
          </a:xfrm>
          <a:prstGeom prst="ellipse">
            <a:avLst/>
          </a:prstGeom>
          <a:solidFill>
            <a:srgbClr val="00FF00"/>
          </a:solidFill>
          <a:ln w="9525" algn="ctr">
            <a:solidFill>
              <a:schemeClr val="tx1"/>
            </a:solidFill>
            <a:round/>
            <a:headEnd/>
            <a:tailEnd/>
          </a:ln>
        </p:spPr>
        <p:txBody>
          <a:bodyPr anchor="ctr"/>
          <a:lstStyle/>
          <a:p>
            <a:pPr algn="ctr" eaLnBrk="0" hangingPunct="0"/>
            <a:r>
              <a:rPr lang="fa-IR" sz="2800" b="1">
                <a:solidFill>
                  <a:schemeClr val="bg1"/>
                </a:solidFill>
              </a:rPr>
              <a:t>4</a:t>
            </a:r>
            <a:endParaRPr lang="en-US" sz="2800" b="1">
              <a:solidFill>
                <a:schemeClr val="bg1"/>
              </a:solidFill>
            </a:endParaRPr>
          </a:p>
        </p:txBody>
      </p:sp>
      <p:sp>
        <p:nvSpPr>
          <p:cNvPr id="15388" name="TextBox 41"/>
          <p:cNvSpPr txBox="1">
            <a:spLocks noChangeArrowheads="1"/>
          </p:cNvSpPr>
          <p:nvPr/>
        </p:nvSpPr>
        <p:spPr bwMode="auto">
          <a:xfrm>
            <a:off x="685800" y="4800600"/>
            <a:ext cx="2819400" cy="923925"/>
          </a:xfrm>
          <a:prstGeom prst="rect">
            <a:avLst/>
          </a:prstGeom>
          <a:noFill/>
          <a:ln w="9525">
            <a:noFill/>
            <a:miter lim="800000"/>
            <a:headEnd/>
            <a:tailEnd/>
          </a:ln>
        </p:spPr>
        <p:txBody>
          <a:bodyPr>
            <a:spAutoFit/>
          </a:bodyPr>
          <a:lstStyle/>
          <a:p>
            <a:pPr algn="r" rtl="1">
              <a:buFont typeface="Wingdings" pitchFamily="2" charset="2"/>
              <a:buChar char="v"/>
            </a:pPr>
            <a:r>
              <a:rPr lang="fa-IR" b="1">
                <a:solidFill>
                  <a:srgbClr val="FF0000"/>
                </a:solidFill>
              </a:rPr>
              <a:t>نکته بسیار مهم:</a:t>
            </a:r>
          </a:p>
          <a:p>
            <a:pPr algn="r" rtl="1"/>
            <a:r>
              <a:rPr lang="fa-IR" b="1">
                <a:solidFill>
                  <a:srgbClr val="FF0000"/>
                </a:solidFill>
              </a:rPr>
              <a:t>آپگرید برد و احیا سازی رزین هم زمان انجام شود</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4038600" y="762000"/>
            <a:ext cx="4876800" cy="2032000"/>
          </a:xfrm>
          <a:prstGeom prst="rect">
            <a:avLst/>
          </a:prstGeom>
          <a:noFill/>
          <a:ln w="9525">
            <a:noFill/>
            <a:miter lim="800000"/>
            <a:headEnd/>
            <a:tailEnd/>
          </a:ln>
        </p:spPr>
        <p:txBody>
          <a:bodyPr>
            <a:spAutoFit/>
          </a:bodyPr>
          <a:lstStyle/>
          <a:p>
            <a:pPr algn="r" rtl="1"/>
            <a:r>
              <a:rPr lang="fa-IR" dirty="0"/>
              <a:t>5. تمیز کردن فیلتر</a:t>
            </a:r>
          </a:p>
          <a:p>
            <a:pPr algn="r" rtl="1"/>
            <a:endParaRPr lang="fa-IR" dirty="0"/>
          </a:p>
          <a:p>
            <a:pPr algn="r" rtl="1"/>
            <a:r>
              <a:rPr lang="fa-IR" dirty="0"/>
              <a:t>حتما باید به مشتری توصیه شود فیلتر به صورت مرتب تمییز گردد و در هنگام رفع عیب با ایراد شستشوی ضعیف تکنسین حتما باید فیلتر های سه گانه را بازدید و تمیز نمایید</a:t>
            </a:r>
          </a:p>
          <a:p>
            <a:pPr algn="r" rtl="1"/>
            <a:endParaRPr lang="fa-IR" dirty="0"/>
          </a:p>
          <a:p>
            <a:pPr algn="r" rtl="1"/>
            <a:endParaRPr lang="fa-IR" dirty="0"/>
          </a:p>
        </p:txBody>
      </p:sp>
      <p:pic>
        <p:nvPicPr>
          <p:cNvPr id="16387" name="Picture 2" descr="F:\Files\kore\first\baharan\DSC02675.JPG"/>
          <p:cNvPicPr>
            <a:picLocks noChangeAspect="1" noChangeArrowheads="1"/>
          </p:cNvPicPr>
          <p:nvPr/>
        </p:nvPicPr>
        <p:blipFill>
          <a:blip r:embed="rId2" cstate="print"/>
          <a:srcRect/>
          <a:stretch>
            <a:fillRect/>
          </a:stretch>
        </p:blipFill>
        <p:spPr bwMode="auto">
          <a:xfrm>
            <a:off x="685800" y="1143000"/>
            <a:ext cx="2438400" cy="1828800"/>
          </a:xfrm>
          <a:prstGeom prst="rect">
            <a:avLst/>
          </a:prstGeom>
          <a:noFill/>
          <a:ln w="9525">
            <a:noFill/>
            <a:miter lim="800000"/>
            <a:headEnd/>
            <a:tailEnd/>
          </a:ln>
        </p:spPr>
      </p:pic>
      <p:pic>
        <p:nvPicPr>
          <p:cNvPr id="16388" name="Picture 3" descr="C:\Documents and Settings\qa-training\Desktop\New Folder (6)\IMG193.jpg"/>
          <p:cNvPicPr>
            <a:picLocks noChangeAspect="1" noChangeArrowheads="1"/>
          </p:cNvPicPr>
          <p:nvPr/>
        </p:nvPicPr>
        <p:blipFill>
          <a:blip r:embed="rId3" cstate="print"/>
          <a:srcRect/>
          <a:stretch>
            <a:fillRect/>
          </a:stretch>
        </p:blipFill>
        <p:spPr bwMode="auto">
          <a:xfrm>
            <a:off x="685800" y="30480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2"/>
          <p:cNvSpPr txBox="1">
            <a:spLocks noChangeArrowheads="1"/>
          </p:cNvSpPr>
          <p:nvPr/>
        </p:nvSpPr>
        <p:spPr bwMode="auto">
          <a:xfrm>
            <a:off x="2209800" y="381000"/>
            <a:ext cx="1563248" cy="307777"/>
          </a:xfrm>
          <a:prstGeom prst="rect">
            <a:avLst/>
          </a:prstGeom>
          <a:noFill/>
          <a:ln w="9525" algn="ctr">
            <a:noFill/>
            <a:miter lim="800000"/>
            <a:headEnd/>
            <a:tailEnd/>
          </a:ln>
        </p:spPr>
        <p:txBody>
          <a:bodyPr wrap="none">
            <a:spAutoFit/>
          </a:bodyPr>
          <a:lstStyle/>
          <a:p>
            <a:pPr rtl="1" eaLnBrk="0" fontAlgn="base" latinLnBrk="1" hangingPunct="0">
              <a:spcBef>
                <a:spcPct val="0"/>
              </a:spcBef>
              <a:spcAft>
                <a:spcPct val="0"/>
              </a:spcAft>
            </a:pPr>
            <a:r>
              <a:rPr lang="ko-KR" altLang="en-US" sz="1400" smtClean="0">
                <a:solidFill>
                  <a:srgbClr val="FF0000"/>
                </a:solidFill>
                <a:ea typeface="Gulim" pitchFamily="34" charset="-127"/>
                <a:cs typeface="Arial" pitchFamily="34" charset="0"/>
              </a:rPr>
              <a:t> </a:t>
            </a:r>
            <a:r>
              <a:rPr lang="en-US" altLang="ko-KR" sz="1400" smtClean="0">
                <a:solidFill>
                  <a:srgbClr val="FF0000"/>
                </a:solidFill>
                <a:ea typeface="Gulim" pitchFamily="34" charset="-127"/>
                <a:cs typeface="Arial" pitchFamily="34" charset="0"/>
              </a:rPr>
              <a:t>.I </a:t>
            </a:r>
            <a:r>
              <a:rPr kumimoji="1" lang="fa-IR" altLang="ko-KR" sz="1400" smtClean="0">
                <a:solidFill>
                  <a:srgbClr val="FF0000"/>
                </a:solidFill>
                <a:cs typeface="Arial" pitchFamily="34" charset="0"/>
              </a:rPr>
              <a:t>خشک نکردن (1/3)</a:t>
            </a:r>
            <a:endParaRPr kumimoji="1" lang="en-US" altLang="ko-KR" sz="1400" smtClean="0">
              <a:solidFill>
                <a:srgbClr val="FF0000"/>
              </a:solidFill>
              <a:ea typeface="Gulim" pitchFamily="34" charset="-127"/>
              <a:cs typeface="Arial" pitchFamily="34" charset="0"/>
            </a:endParaRPr>
          </a:p>
        </p:txBody>
      </p:sp>
      <p:pic>
        <p:nvPicPr>
          <p:cNvPr id="5125" name="Picture 25"/>
          <p:cNvPicPr>
            <a:picLocks noChangeAspect="1" noChangeArrowheads="1"/>
          </p:cNvPicPr>
          <p:nvPr/>
        </p:nvPicPr>
        <p:blipFill>
          <a:blip r:embed="rId2" cstate="print"/>
          <a:srcRect/>
          <a:stretch>
            <a:fillRect/>
          </a:stretch>
        </p:blipFill>
        <p:spPr bwMode="auto">
          <a:xfrm>
            <a:off x="228600" y="990600"/>
            <a:ext cx="2362200" cy="2022475"/>
          </a:xfrm>
          <a:prstGeom prst="rect">
            <a:avLst/>
          </a:prstGeom>
          <a:noFill/>
          <a:ln w="9525">
            <a:solidFill>
              <a:schemeClr val="tx1"/>
            </a:solidFill>
            <a:miter lim="800000"/>
            <a:headEnd/>
            <a:tailEnd/>
          </a:ln>
        </p:spPr>
      </p:pic>
      <p:sp>
        <p:nvSpPr>
          <p:cNvPr id="5126" name="Text Box 26"/>
          <p:cNvSpPr txBox="1">
            <a:spLocks noChangeArrowheads="1"/>
          </p:cNvSpPr>
          <p:nvPr/>
        </p:nvSpPr>
        <p:spPr bwMode="auto">
          <a:xfrm>
            <a:off x="3048000" y="914400"/>
            <a:ext cx="5867400" cy="1920875"/>
          </a:xfrm>
          <a:prstGeom prst="rect">
            <a:avLst/>
          </a:prstGeom>
          <a:noFill/>
          <a:ln w="9525">
            <a:noFill/>
            <a:miter lim="800000"/>
            <a:headEnd/>
            <a:tailEnd/>
          </a:ln>
        </p:spPr>
        <p:txBody>
          <a:bodyPr>
            <a:spAutoFit/>
          </a:bodyPr>
          <a:lstStyle/>
          <a:p>
            <a:pPr algn="just" rtl="1" eaLnBrk="0" fontAlgn="base" latinLnBrk="1" hangingPunct="0">
              <a:spcBef>
                <a:spcPct val="0"/>
              </a:spcBef>
              <a:spcAft>
                <a:spcPct val="0"/>
              </a:spcAft>
            </a:pPr>
            <a:r>
              <a:rPr kumimoji="1" lang="fa-IR" altLang="ko-KR" sz="1200" smtClean="0">
                <a:solidFill>
                  <a:srgbClr val="000000"/>
                </a:solidFill>
                <a:cs typeface="Arial" pitchFamily="34" charset="0"/>
              </a:rPr>
              <a:t>چون این دستگاه در این مرحله فاقد المنت حرارتی است بنابراین گرمای لازم برای تبدیل رطوبت موجود در محفظه به بخار (رطوبت) را از گرمای حفظ شده توسط ظروف در طی دور شستشو و آبکشی به دست می آورد.سپس</a:t>
            </a:r>
          </a:p>
          <a:p>
            <a:pPr algn="just" rtl="1" eaLnBrk="0" fontAlgn="base" latinLnBrk="1" hangingPunct="0">
              <a:spcBef>
                <a:spcPct val="0"/>
              </a:spcBef>
              <a:spcAft>
                <a:spcPct val="0"/>
              </a:spcAft>
            </a:pPr>
            <a:r>
              <a:rPr kumimoji="1" lang="fa-IR" altLang="ko-KR" sz="1200" smtClean="0">
                <a:solidFill>
                  <a:srgbClr val="000000"/>
                </a:solidFill>
                <a:cs typeface="Arial" pitchFamily="34" charset="0"/>
              </a:rPr>
              <a:t>هوای گرم و مرطوب موجود در ماشین ظرفشویی توسط یک فن به یک مجرای متراکم کننده واقع در درب کشیده</a:t>
            </a:r>
          </a:p>
          <a:p>
            <a:pPr algn="just" rtl="1" eaLnBrk="0" fontAlgn="base" latinLnBrk="1" hangingPunct="0">
              <a:spcBef>
                <a:spcPct val="0"/>
              </a:spcBef>
              <a:spcAft>
                <a:spcPct val="0"/>
              </a:spcAft>
            </a:pPr>
            <a:r>
              <a:rPr kumimoji="1" lang="fa-IR" altLang="ko-KR" sz="1200" smtClean="0">
                <a:solidFill>
                  <a:srgbClr val="000000"/>
                </a:solidFill>
                <a:cs typeface="Arial" pitchFamily="34" charset="0"/>
              </a:rPr>
              <a:t>می شود. این مجرا هوای گرم و مرطوب را سرد کرده که این خود باعث متراکم شدن بخار می شود.هوای اتاق که به داخل مجرا کشیده می شود به این مرحله کمک کرده و هوا را سرد می کند.</a:t>
            </a:r>
            <a:endParaRPr kumimoji="1" lang="en-US" altLang="ko-KR" sz="1200" smtClean="0">
              <a:solidFill>
                <a:srgbClr val="000000"/>
              </a:solidFill>
              <a:ea typeface="Gulim" pitchFamily="34" charset="-127"/>
              <a:cs typeface="Arial" pitchFamily="34" charset="0"/>
            </a:endParaRPr>
          </a:p>
          <a:p>
            <a:pPr algn="just" rtl="1" eaLnBrk="0" fontAlgn="base" latinLnBrk="1" hangingPunct="0">
              <a:spcBef>
                <a:spcPct val="0"/>
              </a:spcBef>
              <a:spcAft>
                <a:spcPct val="0"/>
              </a:spcAft>
            </a:pPr>
            <a:r>
              <a:rPr kumimoji="1" lang="fa-IR" altLang="ko-KR" sz="1200" smtClean="0">
                <a:solidFill>
                  <a:srgbClr val="000000"/>
                </a:solidFill>
                <a:cs typeface="Arial" pitchFamily="34" charset="0"/>
              </a:rPr>
              <a:t>برای تقویت عملکرد خشک کردن دستگاه، "ماده کمک آبکشی" لازم است. در صورتی که از هیچ ماده کمک آبکشی استفاده نشود، آب روی ظروف و در محفظه باقی خواهند ماند.</a:t>
            </a:r>
            <a:endParaRPr kumimoji="1" lang="en-US" altLang="ko-KR" sz="1200" smtClean="0">
              <a:solidFill>
                <a:srgbClr val="000000"/>
              </a:solidFill>
              <a:ea typeface="Gulim" pitchFamily="34" charset="-127"/>
              <a:cs typeface="Arial" pitchFamily="34" charset="0"/>
            </a:endParaRPr>
          </a:p>
          <a:p>
            <a:pPr algn="just" rtl="1" eaLnBrk="0" fontAlgn="base" latinLnBrk="1" hangingPunct="0">
              <a:spcBef>
                <a:spcPct val="0"/>
              </a:spcBef>
              <a:spcAft>
                <a:spcPct val="0"/>
              </a:spcAft>
            </a:pPr>
            <a:r>
              <a:rPr kumimoji="1" lang="fa-IR" altLang="ko-KR" sz="1200" smtClean="0">
                <a:solidFill>
                  <a:srgbClr val="000000"/>
                </a:solidFill>
                <a:cs typeface="Arial" pitchFamily="34" charset="0"/>
              </a:rPr>
              <a:t>از آنجایی که پلاستیک در مقایسه با شیشه و فلز گرمای کمتری را حفظ می کند، ظروف پلاستیکی حتی با یک </a:t>
            </a:r>
          </a:p>
          <a:p>
            <a:pPr algn="just" rtl="1" eaLnBrk="0" fontAlgn="base" latinLnBrk="1" hangingPunct="0">
              <a:spcBef>
                <a:spcPct val="0"/>
              </a:spcBef>
              <a:spcAft>
                <a:spcPct val="0"/>
              </a:spcAft>
            </a:pPr>
            <a:r>
              <a:rPr kumimoji="1" lang="fa-IR" altLang="ko-KR" sz="1200" smtClean="0">
                <a:solidFill>
                  <a:srgbClr val="000000"/>
                </a:solidFill>
                <a:cs typeface="Arial" pitchFamily="34" charset="0"/>
              </a:rPr>
              <a:t>ماده کمک آبکشی نیز خشک نمی شوند.</a:t>
            </a:r>
            <a:endParaRPr kumimoji="1" lang="en-US" altLang="ko-KR" sz="1200" smtClean="0">
              <a:solidFill>
                <a:srgbClr val="000000"/>
              </a:solidFill>
              <a:ea typeface="Gulim" pitchFamily="34" charset="-127"/>
              <a:cs typeface="Arial" pitchFamily="34" charset="0"/>
            </a:endParaRPr>
          </a:p>
          <a:p>
            <a:pPr algn="r" fontAlgn="base">
              <a:lnSpc>
                <a:spcPct val="90000"/>
              </a:lnSpc>
              <a:spcBef>
                <a:spcPct val="0"/>
              </a:spcBef>
              <a:spcAft>
                <a:spcPct val="0"/>
              </a:spcAft>
            </a:pPr>
            <a:endParaRPr lang="en-US" altLang="ko-KR" sz="1200" smtClean="0">
              <a:solidFill>
                <a:srgbClr val="000000"/>
              </a:solidFill>
              <a:ea typeface="Gulim" pitchFamily="34" charset="-127"/>
              <a:cs typeface="Arial" pitchFamily="34" charset="0"/>
            </a:endParaRPr>
          </a:p>
        </p:txBody>
      </p:sp>
      <p:sp>
        <p:nvSpPr>
          <p:cNvPr id="5127" name="Rectangle 31"/>
          <p:cNvSpPr>
            <a:spLocks noChangeArrowheads="1"/>
          </p:cNvSpPr>
          <p:nvPr/>
        </p:nvSpPr>
        <p:spPr bwMode="auto">
          <a:xfrm>
            <a:off x="228600" y="3200400"/>
            <a:ext cx="2819400" cy="571500"/>
          </a:xfrm>
          <a:prstGeom prst="rect">
            <a:avLst/>
          </a:prstGeom>
          <a:noFill/>
          <a:ln w="19050" algn="ctr">
            <a:solidFill>
              <a:schemeClr val="tx1"/>
            </a:solidFill>
            <a:miter lim="800000"/>
            <a:headEnd/>
            <a:tailEnd/>
          </a:ln>
        </p:spPr>
        <p:txBody>
          <a:bodyPr wrap="none" anchor="ctr"/>
          <a:lstStyle/>
          <a:p>
            <a:pPr algn="r" rtl="1" fontAlgn="base" latinLnBrk="1">
              <a:spcBef>
                <a:spcPct val="0"/>
              </a:spcBef>
              <a:spcAft>
                <a:spcPct val="0"/>
              </a:spcAft>
            </a:pPr>
            <a:r>
              <a:rPr kumimoji="1" lang="fa-IR" altLang="ko-KR" sz="1200" smtClean="0">
                <a:solidFill>
                  <a:srgbClr val="000000"/>
                </a:solidFill>
                <a:cs typeface="Arial" pitchFamily="34" charset="0"/>
              </a:rPr>
              <a:t>آیا از یک ماده کمک آبکشی</a:t>
            </a:r>
            <a:endParaRPr kumimoji="1" lang="en-US" altLang="ko-KR" sz="12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200" smtClean="0">
                <a:solidFill>
                  <a:srgbClr val="000000"/>
                </a:solidFill>
                <a:cs typeface="Arial" pitchFamily="34" charset="0"/>
              </a:rPr>
              <a:t>یا قرص شوینده ترکیب شده</a:t>
            </a:r>
            <a:endParaRPr kumimoji="1" lang="en-US" altLang="ko-KR" sz="12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200" smtClean="0">
                <a:solidFill>
                  <a:srgbClr val="000000"/>
                </a:solidFill>
                <a:cs typeface="Arial" pitchFamily="34" charset="0"/>
              </a:rPr>
              <a:t>با ماده شوینده استفاده می کنید؟</a:t>
            </a:r>
            <a:endParaRPr kumimoji="1" lang="en-US" altLang="ko-KR" sz="1200" smtClean="0">
              <a:solidFill>
                <a:srgbClr val="000000"/>
              </a:solidFill>
              <a:ea typeface="Gulim" pitchFamily="34" charset="-127"/>
              <a:cs typeface="Arial" pitchFamily="34" charset="0"/>
            </a:endParaRPr>
          </a:p>
        </p:txBody>
      </p:sp>
      <p:sp>
        <p:nvSpPr>
          <p:cNvPr id="5130" name="Rectangle 15"/>
          <p:cNvSpPr>
            <a:spLocks noChangeArrowheads="1"/>
          </p:cNvSpPr>
          <p:nvPr/>
        </p:nvSpPr>
        <p:spPr bwMode="auto">
          <a:xfrm>
            <a:off x="3810000" y="3200400"/>
            <a:ext cx="5105400" cy="914400"/>
          </a:xfrm>
          <a:prstGeom prst="rect">
            <a:avLst/>
          </a:prstGeom>
          <a:noFill/>
          <a:ln w="19050" algn="ctr">
            <a:solidFill>
              <a:schemeClr val="tx1"/>
            </a:solidFill>
            <a:miter lim="800000"/>
            <a:headEnd/>
            <a:tailEnd/>
          </a:ln>
        </p:spPr>
        <p:txBody>
          <a:bodyPr wrap="none"/>
          <a:lstStyle/>
          <a:p>
            <a:pPr algn="r" fontAlgn="base">
              <a:spcBef>
                <a:spcPct val="0"/>
              </a:spcBef>
              <a:spcAft>
                <a:spcPct val="0"/>
              </a:spcAft>
            </a:pPr>
            <a:r>
              <a:rPr kumimoji="1" lang="fa-IR" altLang="ko-KR" sz="1000" smtClean="0">
                <a:solidFill>
                  <a:srgbClr val="5138EA"/>
                </a:solidFill>
                <a:cs typeface="Arial" pitchFamily="34" charset="0"/>
              </a:rPr>
              <a:t>ماده کمک آبکشی به کاهش کشش سطحی آب و جلوگیری </a:t>
            </a:r>
            <a:r>
              <a:rPr kumimoji="1" lang="fa-IR" altLang="ko-KR" sz="1000" smtClean="0">
                <a:solidFill>
                  <a:srgbClr val="000000"/>
                </a:solidFill>
                <a:cs typeface="Arial" pitchFamily="34" charset="0"/>
              </a:rPr>
              <a:t>از ایجاد قطرات کمک می کند. نتیجه این که آب به شکل بهتری</a:t>
            </a:r>
          </a:p>
          <a:p>
            <a:pPr algn="r" fontAlgn="base">
              <a:spcBef>
                <a:spcPct val="0"/>
              </a:spcBef>
              <a:spcAft>
                <a:spcPct val="0"/>
              </a:spcAft>
            </a:pPr>
            <a:r>
              <a:rPr kumimoji="1" lang="fa-IR" altLang="ko-KR" sz="1000" smtClean="0">
                <a:solidFill>
                  <a:srgbClr val="000000"/>
                </a:solidFill>
                <a:cs typeface="Arial" pitchFamily="34" charset="0"/>
              </a:rPr>
              <a:t>از ظروف پاک شده و لکه ای باقی نمی ماند. در صورت عدم استفاده از ماده کمک آبکشی، توصیه می شود از یک</a:t>
            </a:r>
          </a:p>
          <a:p>
            <a:pPr algn="r" fontAlgn="base">
              <a:spcBef>
                <a:spcPct val="0"/>
              </a:spcBef>
              <a:spcAft>
                <a:spcPct val="0"/>
              </a:spcAft>
            </a:pPr>
            <a:r>
              <a:rPr kumimoji="1" lang="fa-IR" altLang="ko-KR" sz="1000" smtClean="0">
                <a:solidFill>
                  <a:srgbClr val="000000"/>
                </a:solidFill>
                <a:cs typeface="Arial" pitchFamily="34" charset="0"/>
              </a:rPr>
              <a:t>را</a:t>
            </a:r>
            <a:r>
              <a:rPr kumimoji="1" lang="en-US" altLang="ko-KR" sz="1000" smtClean="0">
                <a:solidFill>
                  <a:srgbClr val="000000"/>
                </a:solidFill>
                <a:ea typeface="Gulim" pitchFamily="34" charset="-127"/>
                <a:cs typeface="Arial" pitchFamily="34" charset="0"/>
              </a:rPr>
              <a:t> </a:t>
            </a:r>
            <a:r>
              <a:rPr kumimoji="1" lang="fa-IR" altLang="ko-KR" sz="1000" smtClean="0">
                <a:solidFill>
                  <a:srgbClr val="000000"/>
                </a:solidFill>
                <a:cs typeface="Arial" pitchFamily="34" charset="0"/>
              </a:rPr>
              <a:t> کمک آبکشی مایع در محفظه کمک آبکشی استفاده </a:t>
            </a:r>
            <a:r>
              <a:rPr kumimoji="1" lang="fa-IR" altLang="ko-KR" sz="1000" smtClean="0">
                <a:solidFill>
                  <a:srgbClr val="5138EA"/>
                </a:solidFill>
                <a:cs typeface="Arial" pitchFamily="34" charset="0"/>
              </a:rPr>
              <a:t>کنید.در صورت استفاده از کمک آبکشی، سطح صفحه مدرج</a:t>
            </a:r>
          </a:p>
          <a:p>
            <a:pPr algn="r" fontAlgn="base">
              <a:spcBef>
                <a:spcPct val="0"/>
              </a:spcBef>
              <a:spcAft>
                <a:spcPct val="0"/>
              </a:spcAft>
            </a:pPr>
            <a:r>
              <a:rPr kumimoji="1" lang="fa-IR" altLang="ko-KR" sz="1000" smtClean="0">
                <a:solidFill>
                  <a:srgbClr val="5138EA"/>
                </a:solidFill>
                <a:cs typeface="Arial" pitchFamily="34" charset="0"/>
              </a:rPr>
              <a:t>برررسی کنید ممکن است لازم باشد از مایع بیشتری استفاده کنید. (4→3)</a:t>
            </a:r>
            <a:endParaRPr lang="en-US" altLang="ko-KR" sz="1000" b="1" smtClean="0">
              <a:solidFill>
                <a:srgbClr val="5138EA"/>
              </a:solidFill>
              <a:ea typeface="Gulim" pitchFamily="34" charset="-127"/>
              <a:cs typeface="Arial" pitchFamily="34" charset="0"/>
            </a:endParaRPr>
          </a:p>
        </p:txBody>
      </p:sp>
      <p:sp>
        <p:nvSpPr>
          <p:cNvPr id="5131" name="Text Box 2"/>
          <p:cNvSpPr txBox="1">
            <a:spLocks noChangeArrowheads="1"/>
          </p:cNvSpPr>
          <p:nvPr/>
        </p:nvSpPr>
        <p:spPr bwMode="auto">
          <a:xfrm>
            <a:off x="5334000" y="381000"/>
            <a:ext cx="2209800" cy="369332"/>
          </a:xfrm>
          <a:prstGeom prst="rect">
            <a:avLst/>
          </a:prstGeom>
          <a:noFill/>
          <a:ln w="9525">
            <a:noFill/>
            <a:miter lim="800000"/>
            <a:headEnd/>
            <a:tailEnd/>
          </a:ln>
        </p:spPr>
        <p:txBody>
          <a:bodyPr wrap="square">
            <a:spAutoFit/>
          </a:bodyPr>
          <a:lstStyle/>
          <a:p>
            <a:pPr fontAlgn="base">
              <a:spcBef>
                <a:spcPct val="0"/>
              </a:spcBef>
              <a:spcAft>
                <a:spcPct val="0"/>
              </a:spcAft>
            </a:pPr>
            <a:r>
              <a:rPr lang="fa-IR" altLang="ko-KR" b="1" dirty="0" smtClean="0">
                <a:solidFill>
                  <a:srgbClr val="000000"/>
                </a:solidFill>
                <a:cs typeface="Arial" pitchFamily="34" charset="0"/>
              </a:rPr>
              <a:t>عیب یابی</a:t>
            </a:r>
            <a:r>
              <a:rPr lang="fa-IR" altLang="ko-KR" b="1" dirty="0" smtClean="0">
                <a:solidFill>
                  <a:srgbClr val="000000"/>
                </a:solidFill>
                <a:ea typeface="Gulim" pitchFamily="34" charset="-127"/>
                <a:cs typeface="Arial" pitchFamily="34" charset="0"/>
              </a:rPr>
              <a:t> </a:t>
            </a:r>
            <a:r>
              <a:rPr lang="fa-IR" altLang="ko-KR" b="1" dirty="0" smtClean="0">
                <a:solidFill>
                  <a:srgbClr val="000000"/>
                </a:solidFill>
                <a:cs typeface="Arial" pitchFamily="34" charset="0"/>
              </a:rPr>
              <a:t>ماشین ظرفشویی</a:t>
            </a:r>
            <a:endParaRPr lang="en-US" altLang="ko-KR" b="1" dirty="0" smtClean="0">
              <a:solidFill>
                <a:srgbClr val="000000"/>
              </a:solidFill>
              <a:ea typeface="Gulim" pitchFamily="34" charset="-127"/>
              <a:cs typeface="Arial" pitchFamily="34" charset="0"/>
            </a:endParaRPr>
          </a:p>
        </p:txBody>
      </p:sp>
      <p:pic>
        <p:nvPicPr>
          <p:cNvPr id="5133" name="Picture 24"/>
          <p:cNvPicPr>
            <a:picLocks noChangeAspect="1" noChangeArrowheads="1"/>
          </p:cNvPicPr>
          <p:nvPr/>
        </p:nvPicPr>
        <p:blipFill>
          <a:blip r:embed="rId3" cstate="print"/>
          <a:srcRect/>
          <a:stretch>
            <a:fillRect/>
          </a:stretch>
        </p:blipFill>
        <p:spPr bwMode="auto">
          <a:xfrm>
            <a:off x="3733800" y="4191000"/>
            <a:ext cx="1152525" cy="1057275"/>
          </a:xfrm>
          <a:prstGeom prst="rect">
            <a:avLst/>
          </a:prstGeom>
          <a:noFill/>
          <a:ln w="9525">
            <a:noFill/>
            <a:miter lim="800000"/>
            <a:headEnd/>
            <a:tailEnd/>
          </a:ln>
        </p:spPr>
      </p:pic>
      <p:pic>
        <p:nvPicPr>
          <p:cNvPr id="5134" name="Picture 27"/>
          <p:cNvPicPr>
            <a:picLocks noChangeAspect="1" noChangeArrowheads="1"/>
          </p:cNvPicPr>
          <p:nvPr/>
        </p:nvPicPr>
        <p:blipFill>
          <a:blip r:embed="rId4" cstate="print"/>
          <a:srcRect/>
          <a:stretch>
            <a:fillRect/>
          </a:stretch>
        </p:blipFill>
        <p:spPr bwMode="auto">
          <a:xfrm>
            <a:off x="3733800" y="5334000"/>
            <a:ext cx="808038" cy="1008063"/>
          </a:xfrm>
          <a:prstGeom prst="rect">
            <a:avLst/>
          </a:prstGeom>
          <a:noFill/>
          <a:ln w="9525">
            <a:noFill/>
            <a:miter lim="800000"/>
            <a:headEnd/>
            <a:tailEnd/>
          </a:ln>
        </p:spPr>
      </p:pic>
      <p:sp>
        <p:nvSpPr>
          <p:cNvPr id="5135" name="Text Box 28"/>
          <p:cNvSpPr txBox="1">
            <a:spLocks noChangeArrowheads="1"/>
          </p:cNvSpPr>
          <p:nvPr/>
        </p:nvSpPr>
        <p:spPr bwMode="auto">
          <a:xfrm>
            <a:off x="4495800" y="6096000"/>
            <a:ext cx="1463675" cy="246063"/>
          </a:xfrm>
          <a:prstGeom prst="rect">
            <a:avLst/>
          </a:prstGeom>
          <a:noFill/>
          <a:ln w="9525">
            <a:noFill/>
            <a:miter lim="800000"/>
            <a:headEnd/>
            <a:tailEnd/>
          </a:ln>
        </p:spPr>
        <p:txBody>
          <a:bodyPr wrap="none">
            <a:spAutoFit/>
          </a:bodyPr>
          <a:lstStyle/>
          <a:p>
            <a:pPr fontAlgn="base" latinLnBrk="1">
              <a:spcBef>
                <a:spcPct val="0"/>
              </a:spcBef>
              <a:spcAft>
                <a:spcPct val="0"/>
              </a:spcAft>
            </a:pPr>
            <a:r>
              <a:rPr kumimoji="1" lang="fa-IR" altLang="ko-KR" sz="1000" smtClean="0">
                <a:solidFill>
                  <a:srgbClr val="000000"/>
                </a:solidFill>
                <a:latin typeface="Gulim" pitchFamily="34" charset="-127"/>
                <a:cs typeface="Arial" pitchFamily="34" charset="0"/>
              </a:rPr>
              <a:t>تنظیم سطح آبکشی (1،2،3،4)</a:t>
            </a:r>
            <a:endParaRPr kumimoji="1" lang="en-US" altLang="ko-KR" sz="1000" smtClean="0">
              <a:solidFill>
                <a:srgbClr val="000000"/>
              </a:solidFill>
              <a:latin typeface="Gulim" pitchFamily="34" charset="-127"/>
              <a:ea typeface="Gulim" pitchFamily="34" charset="-127"/>
              <a:cs typeface="Arial" pitchFamily="34" charset="0"/>
            </a:endParaRPr>
          </a:p>
        </p:txBody>
      </p:sp>
      <p:sp>
        <p:nvSpPr>
          <p:cNvPr id="5136" name="Line 29"/>
          <p:cNvSpPr>
            <a:spLocks noChangeShapeType="1"/>
          </p:cNvSpPr>
          <p:nvPr/>
        </p:nvSpPr>
        <p:spPr bwMode="auto">
          <a:xfrm flipH="1">
            <a:off x="4114800" y="5029200"/>
            <a:ext cx="304800" cy="685800"/>
          </a:xfrm>
          <a:prstGeom prst="line">
            <a:avLst/>
          </a:prstGeom>
          <a:noFill/>
          <a:ln w="9525">
            <a:solidFill>
              <a:schemeClr val="tx1"/>
            </a:solidFill>
            <a:round/>
            <a:headEnd/>
            <a:tailEnd type="triangle" w="med" len="med"/>
          </a:ln>
        </p:spPr>
        <p:txBody>
          <a:bodyPr/>
          <a:lstStyle/>
          <a:p>
            <a:pPr algn="r" rtl="1" fontAlgn="base">
              <a:spcBef>
                <a:spcPct val="0"/>
              </a:spcBef>
              <a:spcAft>
                <a:spcPct val="0"/>
              </a:spcAft>
            </a:pPr>
            <a:endParaRPr kumimoji="1" lang="en-US" sz="900" smtClean="0">
              <a:solidFill>
                <a:srgbClr val="000000"/>
              </a:solidFill>
              <a:cs typeface="Arial" pitchFamily="34" charset="0"/>
            </a:endParaRPr>
          </a:p>
        </p:txBody>
      </p:sp>
      <p:sp>
        <p:nvSpPr>
          <p:cNvPr id="5137" name="AutoShape 29"/>
          <p:cNvSpPr>
            <a:spLocks noChangeArrowheads="1"/>
          </p:cNvSpPr>
          <p:nvPr/>
        </p:nvSpPr>
        <p:spPr bwMode="auto">
          <a:xfrm rot="5400000">
            <a:off x="3200400" y="3352800"/>
            <a:ext cx="533400" cy="381000"/>
          </a:xfrm>
          <a:prstGeom prst="triangle">
            <a:avLst>
              <a:gd name="adj" fmla="val 50000"/>
            </a:avLst>
          </a:prstGeom>
          <a:gradFill rotWithShape="1">
            <a:gsLst>
              <a:gs pos="0">
                <a:schemeClr val="bg1">
                  <a:alpha val="89998"/>
                </a:schemeClr>
              </a:gs>
              <a:gs pos="100000">
                <a:srgbClr val="9DE53D"/>
              </a:gs>
            </a:gsLst>
            <a:lin ang="0" scaled="1"/>
          </a:gradFill>
          <a:ln w="9525">
            <a:solidFill>
              <a:schemeClr val="tx1"/>
            </a:solidFill>
            <a:miter lim="800000"/>
            <a:headEnd/>
            <a:tailEnd/>
          </a:ln>
        </p:spPr>
        <p:txBody>
          <a:bodyPr wrap="none" anchor="ctr"/>
          <a:lstStyle/>
          <a:p>
            <a:pPr fontAlgn="base" latinLnBrk="1">
              <a:spcBef>
                <a:spcPct val="0"/>
              </a:spcBef>
              <a:spcAft>
                <a:spcPct val="0"/>
              </a:spcAft>
            </a:pPr>
            <a:endParaRPr kumimoji="1" lang="ko-KR" altLang="en-US" sz="900" b="1" smtClean="0">
              <a:solidFill>
                <a:srgbClr val="000000"/>
              </a:solidFill>
              <a:ea typeface="Gulim" pitchFamily="34" charset="-127"/>
              <a:cs typeface="Arial" pitchFamily="34" charset="0"/>
            </a:endParaRPr>
          </a:p>
        </p:txBody>
      </p:sp>
      <p:sp>
        <p:nvSpPr>
          <p:cNvPr id="5138" name="AutoShape 30"/>
          <p:cNvSpPr>
            <a:spLocks noChangeArrowheads="1"/>
          </p:cNvSpPr>
          <p:nvPr/>
        </p:nvSpPr>
        <p:spPr bwMode="auto">
          <a:xfrm rot="5400000">
            <a:off x="3200400" y="3352800"/>
            <a:ext cx="533400" cy="381000"/>
          </a:xfrm>
          <a:prstGeom prst="triangle">
            <a:avLst>
              <a:gd name="adj" fmla="val 50000"/>
            </a:avLst>
          </a:prstGeom>
          <a:gradFill rotWithShape="1">
            <a:gsLst>
              <a:gs pos="0">
                <a:schemeClr val="bg1">
                  <a:alpha val="89998"/>
                </a:schemeClr>
              </a:gs>
              <a:gs pos="100000">
                <a:srgbClr val="9DE53D"/>
              </a:gs>
            </a:gsLst>
            <a:lin ang="0" scaled="1"/>
          </a:gradFill>
          <a:ln w="9525">
            <a:solidFill>
              <a:schemeClr val="tx1"/>
            </a:solidFill>
            <a:miter lim="800000"/>
            <a:headEnd/>
            <a:tailEnd/>
          </a:ln>
        </p:spPr>
        <p:txBody>
          <a:bodyPr wrap="none" anchor="ctr"/>
          <a:lstStyle/>
          <a:p>
            <a:pPr fontAlgn="base" latinLnBrk="1">
              <a:spcBef>
                <a:spcPct val="0"/>
              </a:spcBef>
              <a:spcAft>
                <a:spcPct val="0"/>
              </a:spcAft>
            </a:pPr>
            <a:endParaRPr kumimoji="1" lang="ko-KR" altLang="en-US" sz="900" b="1" smtClean="0">
              <a:solidFill>
                <a:srgbClr val="000000"/>
              </a:solidFill>
              <a:ea typeface="Gulim" pitchFamily="34" charset="-127"/>
              <a:cs typeface="Arial" pitchFamily="34" charset="0"/>
            </a:endParaRPr>
          </a:p>
        </p:txBody>
      </p:sp>
      <p:pic>
        <p:nvPicPr>
          <p:cNvPr id="5139" name="Picture 26"/>
          <p:cNvPicPr>
            <a:picLocks noChangeAspect="1" noChangeArrowheads="1"/>
          </p:cNvPicPr>
          <p:nvPr/>
        </p:nvPicPr>
        <p:blipFill>
          <a:blip r:embed="rId5" cstate="print"/>
          <a:srcRect/>
          <a:stretch>
            <a:fillRect/>
          </a:stretch>
        </p:blipFill>
        <p:spPr bwMode="auto">
          <a:xfrm>
            <a:off x="1143000" y="4267200"/>
            <a:ext cx="1066800" cy="849313"/>
          </a:xfrm>
          <a:prstGeom prst="rect">
            <a:avLst/>
          </a:prstGeom>
          <a:noFill/>
          <a:ln w="9525">
            <a:noFill/>
            <a:miter lim="800000"/>
            <a:headEnd/>
            <a:tailEnd/>
          </a:ln>
        </p:spPr>
      </p:pic>
      <p:pic>
        <p:nvPicPr>
          <p:cNvPr id="5140" name="Picture 27"/>
          <p:cNvPicPr>
            <a:picLocks noChangeAspect="1" noChangeArrowheads="1"/>
          </p:cNvPicPr>
          <p:nvPr/>
        </p:nvPicPr>
        <p:blipFill>
          <a:blip r:embed="rId6" cstate="print"/>
          <a:srcRect/>
          <a:stretch>
            <a:fillRect/>
          </a:stretch>
        </p:blipFill>
        <p:spPr bwMode="auto">
          <a:xfrm>
            <a:off x="2362200" y="4267200"/>
            <a:ext cx="876300" cy="860425"/>
          </a:xfrm>
          <a:prstGeom prst="rect">
            <a:avLst/>
          </a:prstGeom>
          <a:noFill/>
          <a:ln w="9525">
            <a:noFill/>
            <a:miter lim="800000"/>
            <a:headEnd/>
            <a:tailEnd/>
          </a:ln>
        </p:spPr>
      </p:pic>
      <p:pic>
        <p:nvPicPr>
          <p:cNvPr id="5141" name="Picture 24"/>
          <p:cNvPicPr>
            <a:picLocks noChangeAspect="1" noChangeArrowheads="1"/>
          </p:cNvPicPr>
          <p:nvPr/>
        </p:nvPicPr>
        <p:blipFill>
          <a:blip r:embed="rId7" cstate="print"/>
          <a:srcRect/>
          <a:stretch>
            <a:fillRect/>
          </a:stretch>
        </p:blipFill>
        <p:spPr bwMode="auto">
          <a:xfrm>
            <a:off x="304800" y="4191000"/>
            <a:ext cx="554038" cy="990600"/>
          </a:xfrm>
          <a:prstGeom prst="rect">
            <a:avLst/>
          </a:prstGeom>
          <a:noFill/>
          <a:ln w="9525" algn="ctr">
            <a:noFill/>
            <a:miter lim="800000"/>
            <a:headEnd/>
            <a:tailEnd/>
          </a:ln>
        </p:spPr>
      </p:pic>
      <p:sp>
        <p:nvSpPr>
          <p:cNvPr id="5142" name="Text Box 25"/>
          <p:cNvSpPr txBox="1">
            <a:spLocks noChangeArrowheads="1"/>
          </p:cNvSpPr>
          <p:nvPr/>
        </p:nvSpPr>
        <p:spPr bwMode="auto">
          <a:xfrm>
            <a:off x="152400" y="5257800"/>
            <a:ext cx="990600" cy="228600"/>
          </a:xfrm>
          <a:prstGeom prst="rect">
            <a:avLst/>
          </a:prstGeom>
          <a:noFill/>
          <a:ln w="9525">
            <a:noFill/>
            <a:miter lim="800000"/>
            <a:headEnd/>
            <a:tailEnd/>
          </a:ln>
        </p:spPr>
        <p:txBody>
          <a:bodyPr>
            <a:spAutoFit/>
          </a:bodyPr>
          <a:lstStyle/>
          <a:p>
            <a:pPr fontAlgn="base" latinLnBrk="1">
              <a:spcBef>
                <a:spcPct val="50000"/>
              </a:spcBef>
              <a:spcAft>
                <a:spcPct val="0"/>
              </a:spcAft>
            </a:pPr>
            <a:r>
              <a:rPr kumimoji="1" lang="fa-IR" altLang="ko-KR" sz="900" b="1" smtClean="0">
                <a:solidFill>
                  <a:srgbClr val="000000"/>
                </a:solidFill>
                <a:cs typeface="Arial" pitchFamily="34" charset="0"/>
              </a:rPr>
              <a:t>کمک آبکشی</a:t>
            </a:r>
            <a:endParaRPr kumimoji="1" lang="en-US" altLang="ko-KR" sz="900" b="1" smtClean="0">
              <a:solidFill>
                <a:srgbClr val="000000"/>
              </a:solidFill>
              <a:ea typeface="Gulim" pitchFamily="34" charset="-127"/>
              <a:cs typeface="Arial" pitchFamily="34" charset="0"/>
            </a:endParaRPr>
          </a:p>
        </p:txBody>
      </p:sp>
      <p:sp>
        <p:nvSpPr>
          <p:cNvPr id="5143" name="Text Box 26"/>
          <p:cNvSpPr txBox="1">
            <a:spLocks noChangeArrowheads="1"/>
          </p:cNvSpPr>
          <p:nvPr/>
        </p:nvSpPr>
        <p:spPr bwMode="auto">
          <a:xfrm>
            <a:off x="1143000" y="5257800"/>
            <a:ext cx="2362200" cy="854075"/>
          </a:xfrm>
          <a:prstGeom prst="rect">
            <a:avLst/>
          </a:prstGeom>
          <a:noFill/>
          <a:ln w="9525">
            <a:noFill/>
            <a:miter lim="800000"/>
            <a:headEnd/>
            <a:tailEnd/>
          </a:ln>
        </p:spPr>
        <p:txBody>
          <a:bodyPr>
            <a:spAutoFit/>
          </a:bodyPr>
          <a:lstStyle/>
          <a:p>
            <a:pPr algn="r" rtl="1" eaLnBrk="0" fontAlgn="base" latinLnBrk="1" hangingPunct="0">
              <a:spcBef>
                <a:spcPct val="0"/>
              </a:spcBef>
              <a:spcAft>
                <a:spcPct val="0"/>
              </a:spcAft>
            </a:pPr>
            <a:r>
              <a:rPr kumimoji="1" lang="fa-IR" altLang="ko-KR" sz="900" smtClean="0">
                <a:solidFill>
                  <a:srgbClr val="000000"/>
                </a:solidFill>
                <a:cs typeface="Arial" pitchFamily="34" charset="0"/>
              </a:rPr>
              <a:t>قرص شوینده (2در1، 3در1، ....همه چیز در 1)</a:t>
            </a:r>
            <a:endParaRPr kumimoji="1" lang="en-US" altLang="ko-KR" sz="900" smtClean="0">
              <a:solidFill>
                <a:srgbClr val="000000"/>
              </a:solidFill>
              <a:ea typeface="Gulim" pitchFamily="34" charset="-127"/>
              <a:cs typeface="Arial" pitchFamily="34" charset="0"/>
            </a:endParaRPr>
          </a:p>
          <a:p>
            <a:pPr algn="r" rtl="1" eaLnBrk="0" fontAlgn="base" latinLnBrk="1" hangingPunct="0">
              <a:spcBef>
                <a:spcPct val="0"/>
              </a:spcBef>
              <a:spcAft>
                <a:spcPct val="0"/>
              </a:spcAft>
            </a:pPr>
            <a:r>
              <a:rPr kumimoji="1" lang="fa-IR" altLang="ko-KR" sz="900" smtClean="0">
                <a:solidFill>
                  <a:srgbClr val="000000"/>
                </a:solidFill>
                <a:cs typeface="Arial" pitchFamily="34" charset="0"/>
              </a:rPr>
              <a:t>2در1: شوینده+ آبکشی</a:t>
            </a:r>
            <a:endParaRPr kumimoji="1" lang="en-US" altLang="ko-KR" sz="900" smtClean="0">
              <a:solidFill>
                <a:srgbClr val="000000"/>
              </a:solidFill>
              <a:ea typeface="Gulim" pitchFamily="34" charset="-127"/>
              <a:cs typeface="Arial" pitchFamily="34" charset="0"/>
            </a:endParaRPr>
          </a:p>
          <a:p>
            <a:pPr algn="r" rtl="1" eaLnBrk="0" fontAlgn="base" latinLnBrk="1" hangingPunct="0">
              <a:spcBef>
                <a:spcPct val="0"/>
              </a:spcBef>
              <a:spcAft>
                <a:spcPct val="0"/>
              </a:spcAft>
            </a:pPr>
            <a:r>
              <a:rPr kumimoji="1" lang="fa-IR" altLang="ko-KR" sz="900" smtClean="0">
                <a:solidFill>
                  <a:srgbClr val="000000"/>
                </a:solidFill>
                <a:cs typeface="Arial" pitchFamily="34" charset="0"/>
              </a:rPr>
              <a:t>3در1: شوینده+ آبکشی + نمک</a:t>
            </a:r>
            <a:endParaRPr kumimoji="1" lang="en-US" altLang="ko-KR" sz="900" smtClean="0">
              <a:solidFill>
                <a:srgbClr val="000000"/>
              </a:solidFill>
              <a:ea typeface="Gulim" pitchFamily="34" charset="-127"/>
              <a:cs typeface="Arial" pitchFamily="34" charset="0"/>
            </a:endParaRPr>
          </a:p>
          <a:p>
            <a:pPr algn="r" rtl="1" eaLnBrk="0" fontAlgn="base" latinLnBrk="1" hangingPunct="0">
              <a:spcBef>
                <a:spcPct val="0"/>
              </a:spcBef>
              <a:spcAft>
                <a:spcPct val="0"/>
              </a:spcAft>
            </a:pPr>
            <a:r>
              <a:rPr kumimoji="1" lang="fa-IR" altLang="ko-KR" sz="900" smtClean="0">
                <a:solidFill>
                  <a:srgbClr val="000000"/>
                </a:solidFill>
                <a:cs typeface="Arial" pitchFamily="34" charset="0"/>
              </a:rPr>
              <a:t>...  : محافظ شیشه + خوشبوکننده +...</a:t>
            </a:r>
            <a:endParaRPr kumimoji="1" lang="en-US" altLang="ko-KR" sz="900" smtClean="0">
              <a:solidFill>
                <a:srgbClr val="000000"/>
              </a:solidFill>
              <a:ea typeface="Gulim" pitchFamily="34" charset="-127"/>
              <a:cs typeface="Arial" pitchFamily="34" charset="0"/>
            </a:endParaRPr>
          </a:p>
          <a:p>
            <a:pPr algn="r" fontAlgn="base" latinLnBrk="1">
              <a:spcBef>
                <a:spcPct val="50000"/>
              </a:spcBef>
              <a:spcAft>
                <a:spcPct val="0"/>
              </a:spcAft>
            </a:pPr>
            <a:endParaRPr kumimoji="1" lang="ko-KR" altLang="en-US" sz="900" smtClean="0">
              <a:solidFill>
                <a:srgbClr val="000000"/>
              </a:solidFill>
              <a:ea typeface="Gulim" pitchFamily="34" charset="-127"/>
              <a:cs typeface="Arial" pitchFamily="34" charset="0"/>
            </a:endParaRPr>
          </a:p>
        </p:txBody>
      </p:sp>
      <p:pic>
        <p:nvPicPr>
          <p:cNvPr id="5144" name="Picture 26"/>
          <p:cNvPicPr>
            <a:picLocks noChangeAspect="1" noChangeArrowheads="1"/>
          </p:cNvPicPr>
          <p:nvPr/>
        </p:nvPicPr>
        <p:blipFill>
          <a:blip r:embed="rId8" cstate="print"/>
          <a:srcRect/>
          <a:stretch>
            <a:fillRect/>
          </a:stretch>
        </p:blipFill>
        <p:spPr bwMode="auto">
          <a:xfrm>
            <a:off x="5334000" y="4191000"/>
            <a:ext cx="2438400" cy="1625600"/>
          </a:xfrm>
          <a:prstGeom prst="rect">
            <a:avLst/>
          </a:prstGeom>
          <a:noFill/>
          <a:ln w="9525">
            <a:noFill/>
            <a:miter lim="800000"/>
            <a:headEnd/>
            <a:tailEnd/>
          </a:ln>
        </p:spPr>
      </p:pic>
      <p:sp>
        <p:nvSpPr>
          <p:cNvPr id="5145" name="Line 27"/>
          <p:cNvSpPr>
            <a:spLocks noChangeShapeType="1"/>
          </p:cNvSpPr>
          <p:nvPr/>
        </p:nvSpPr>
        <p:spPr bwMode="auto">
          <a:xfrm flipH="1">
            <a:off x="6934200" y="4648200"/>
            <a:ext cx="838200" cy="0"/>
          </a:xfrm>
          <a:prstGeom prst="line">
            <a:avLst/>
          </a:prstGeom>
          <a:noFill/>
          <a:ln w="9525">
            <a:solidFill>
              <a:srgbClr val="FF0000"/>
            </a:solidFill>
            <a:round/>
            <a:headEnd/>
            <a:tailEnd type="triangle" w="med" len="med"/>
          </a:ln>
        </p:spPr>
        <p:txBody>
          <a:bodyPr/>
          <a:lstStyle/>
          <a:p>
            <a:pPr algn="r" rtl="1" fontAlgn="base">
              <a:spcBef>
                <a:spcPct val="0"/>
              </a:spcBef>
              <a:spcAft>
                <a:spcPct val="0"/>
              </a:spcAft>
            </a:pPr>
            <a:endParaRPr kumimoji="1" lang="en-US" sz="900" smtClean="0">
              <a:solidFill>
                <a:srgbClr val="000000"/>
              </a:solidFill>
              <a:cs typeface="Arial" pitchFamily="34" charset="0"/>
            </a:endParaRPr>
          </a:p>
        </p:txBody>
      </p:sp>
      <p:sp>
        <p:nvSpPr>
          <p:cNvPr id="5146" name="Text Box 26"/>
          <p:cNvSpPr txBox="1">
            <a:spLocks noChangeArrowheads="1"/>
          </p:cNvSpPr>
          <p:nvPr/>
        </p:nvSpPr>
        <p:spPr bwMode="auto">
          <a:xfrm>
            <a:off x="7772400" y="4449763"/>
            <a:ext cx="1087438" cy="400050"/>
          </a:xfrm>
          <a:prstGeom prst="rect">
            <a:avLst/>
          </a:prstGeom>
          <a:noFill/>
          <a:ln w="9525">
            <a:noFill/>
            <a:miter lim="800000"/>
            <a:headEnd/>
            <a:tailEnd/>
          </a:ln>
        </p:spPr>
        <p:txBody>
          <a:bodyPr wrap="none">
            <a:spAutoFit/>
          </a:bodyPr>
          <a:lstStyle/>
          <a:p>
            <a:pPr algn="r" fontAlgn="base" latinLnBrk="1">
              <a:spcBef>
                <a:spcPct val="0"/>
              </a:spcBef>
              <a:spcAft>
                <a:spcPct val="0"/>
              </a:spcAft>
            </a:pPr>
            <a:r>
              <a:rPr kumimoji="1" lang="fa-IR" altLang="ko-KR" sz="1000" smtClean="0">
                <a:solidFill>
                  <a:srgbClr val="000000"/>
                </a:solidFill>
                <a:latin typeface="Gulim" pitchFamily="34" charset="-127"/>
                <a:cs typeface="Arial" pitchFamily="34" charset="0"/>
              </a:rPr>
              <a:t>المنت حرارتی</a:t>
            </a:r>
          </a:p>
          <a:p>
            <a:pPr algn="r" fontAlgn="base" latinLnBrk="1">
              <a:spcBef>
                <a:spcPct val="0"/>
              </a:spcBef>
              <a:spcAft>
                <a:spcPct val="0"/>
              </a:spcAft>
            </a:pPr>
            <a:r>
              <a:rPr kumimoji="1" lang="fa-IR" altLang="ko-KR" sz="1000" smtClean="0">
                <a:solidFill>
                  <a:srgbClr val="000000"/>
                </a:solidFill>
                <a:latin typeface="Gulim" pitchFamily="34" charset="-127"/>
                <a:cs typeface="Arial" pitchFamily="34" charset="0"/>
              </a:rPr>
              <a:t>محصول (مدل قدیمی)</a:t>
            </a:r>
            <a:endParaRPr kumimoji="1" lang="en-US" altLang="ko-KR" sz="1000" smtClean="0">
              <a:solidFill>
                <a:srgbClr val="000000"/>
              </a:solidFill>
              <a:latin typeface="Gulim" pitchFamily="34" charset="-127"/>
              <a:ea typeface="Gulim" pitchFamily="34" charset="-127"/>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6781800" y="228600"/>
            <a:ext cx="1008062" cy="477054"/>
          </a:xfrm>
          <a:prstGeom prst="rect">
            <a:avLst/>
          </a:prstGeom>
          <a:noFill/>
          <a:ln w="9525">
            <a:noFill/>
            <a:miter lim="800000"/>
            <a:headEnd/>
            <a:tailEnd/>
          </a:ln>
          <a:effectLst/>
        </p:spPr>
        <p:txBody>
          <a:bodyPr>
            <a:spAutoFit/>
          </a:bodyPr>
          <a:lstStyle/>
          <a:p>
            <a:pPr algn="r" rtl="1" fontAlgn="base">
              <a:spcBef>
                <a:spcPct val="50000"/>
              </a:spcBef>
              <a:spcAft>
                <a:spcPct val="0"/>
              </a:spcAft>
            </a:pPr>
            <a:r>
              <a:rPr lang="fa-IR"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ایرگاید</a:t>
            </a:r>
            <a:endParaRPr lang="en-US"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17418" name="Line 10"/>
          <p:cNvSpPr>
            <a:spLocks noChangeShapeType="1"/>
          </p:cNvSpPr>
          <p:nvPr/>
        </p:nvSpPr>
        <p:spPr bwMode="auto">
          <a:xfrm>
            <a:off x="5597525" y="1554163"/>
            <a:ext cx="304800"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19" name="Text Box 11"/>
          <p:cNvSpPr txBox="1">
            <a:spLocks noChangeArrowheads="1"/>
          </p:cNvSpPr>
          <p:nvPr/>
        </p:nvSpPr>
        <p:spPr bwMode="auto">
          <a:xfrm>
            <a:off x="5978525" y="1333500"/>
            <a:ext cx="1401763" cy="457200"/>
          </a:xfrm>
          <a:prstGeom prst="rect">
            <a:avLst/>
          </a:prstGeom>
          <a:solidFill>
            <a:srgbClr val="FFFFCC"/>
          </a:solidFill>
          <a:ln w="9525">
            <a:noFill/>
            <a:miter lim="800000"/>
            <a:headEnd/>
            <a:tailEnd/>
          </a:ln>
          <a:effectLst/>
        </p:spPr>
        <p:txBody>
          <a:bodyPr wrap="none">
            <a:spAutoFit/>
          </a:bodyPr>
          <a:lstStyle/>
          <a:p>
            <a:pPr algn="ctr" eaLnBrk="0" fontAlgn="base" hangingPunct="0">
              <a:spcBef>
                <a:spcPct val="0"/>
              </a:spcBef>
              <a:spcAft>
                <a:spcPct val="0"/>
              </a:spcAft>
            </a:pPr>
            <a:r>
              <a:rPr lang="fa-IR" altLang="ko-KR" sz="1200" smtClean="0">
                <a:solidFill>
                  <a:srgbClr val="000000"/>
                </a:solidFill>
                <a:ea typeface="돋움" pitchFamily="50" charset="-127"/>
              </a:rPr>
              <a:t>شختی گیر اب</a:t>
            </a:r>
            <a:endParaRPr lang="en-US" altLang="ko-KR" sz="1200" smtClean="0">
              <a:solidFill>
                <a:srgbClr val="000000"/>
              </a:solidFill>
              <a:ea typeface="돋움" pitchFamily="50" charset="-127"/>
            </a:endParaRPr>
          </a:p>
          <a:p>
            <a:pPr algn="ctr" eaLnBrk="0" fontAlgn="base" hangingPunct="0">
              <a:spcBef>
                <a:spcPct val="0"/>
              </a:spcBef>
              <a:spcAft>
                <a:spcPct val="0"/>
              </a:spcAft>
            </a:pPr>
            <a:r>
              <a:rPr lang="en-US" altLang="ko-KR" sz="1200" smtClean="0">
                <a:solidFill>
                  <a:srgbClr val="000000"/>
                </a:solidFill>
                <a:ea typeface="돋움" pitchFamily="50" charset="-127"/>
              </a:rPr>
              <a:t>(</a:t>
            </a:r>
            <a:r>
              <a:rPr lang="fa-IR" altLang="ko-KR" sz="1200" smtClean="0">
                <a:solidFill>
                  <a:srgbClr val="000000"/>
                </a:solidFill>
                <a:ea typeface="돋움" pitchFamily="50" charset="-127"/>
              </a:rPr>
              <a:t>بوسیله فیلتر سختی گیر</a:t>
            </a:r>
            <a:r>
              <a:rPr lang="en-US" altLang="ko-KR" sz="1200" smtClean="0">
                <a:solidFill>
                  <a:srgbClr val="000000"/>
                </a:solidFill>
                <a:ea typeface="돋움" pitchFamily="50" charset="-127"/>
              </a:rPr>
              <a:t>)</a:t>
            </a:r>
          </a:p>
        </p:txBody>
      </p:sp>
      <p:sp>
        <p:nvSpPr>
          <p:cNvPr id="17420" name="Text Box 12"/>
          <p:cNvSpPr txBox="1">
            <a:spLocks noChangeArrowheads="1"/>
          </p:cNvSpPr>
          <p:nvPr/>
        </p:nvSpPr>
        <p:spPr bwMode="auto">
          <a:xfrm>
            <a:off x="1201738" y="1354138"/>
            <a:ext cx="1012825" cy="274637"/>
          </a:xfrm>
          <a:prstGeom prst="rect">
            <a:avLst/>
          </a:prstGeom>
          <a:solidFill>
            <a:srgbClr val="99FFCC"/>
          </a:solid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شیربرقی ورودی</a:t>
            </a:r>
            <a:endParaRPr lang="en-US" altLang="ko-KR" sz="1200" smtClean="0">
              <a:solidFill>
                <a:srgbClr val="000000"/>
              </a:solidFill>
              <a:ea typeface="돋움" pitchFamily="50" charset="-127"/>
            </a:endParaRPr>
          </a:p>
        </p:txBody>
      </p:sp>
      <p:sp>
        <p:nvSpPr>
          <p:cNvPr id="17421" name="Text Box 13"/>
          <p:cNvSpPr txBox="1">
            <a:spLocks noChangeArrowheads="1"/>
          </p:cNvSpPr>
          <p:nvPr/>
        </p:nvSpPr>
        <p:spPr bwMode="auto">
          <a:xfrm>
            <a:off x="1147763" y="2000250"/>
            <a:ext cx="750887" cy="274638"/>
          </a:xfrm>
          <a:prstGeom prst="rect">
            <a:avLst/>
          </a:prstGeom>
          <a:solidFill>
            <a:srgbClr val="FFFFCC"/>
          </a:solid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شلنگ رابط</a:t>
            </a:r>
            <a:endParaRPr lang="en-US" altLang="ko-KR" sz="1200" smtClean="0">
              <a:solidFill>
                <a:srgbClr val="000000"/>
              </a:solidFill>
              <a:ea typeface="돋움" pitchFamily="50" charset="-127"/>
            </a:endParaRPr>
          </a:p>
        </p:txBody>
      </p:sp>
      <p:sp>
        <p:nvSpPr>
          <p:cNvPr id="17422" name="Line 14"/>
          <p:cNvSpPr>
            <a:spLocks noChangeShapeType="1"/>
          </p:cNvSpPr>
          <p:nvPr/>
        </p:nvSpPr>
        <p:spPr bwMode="auto">
          <a:xfrm>
            <a:off x="1638300" y="1649413"/>
            <a:ext cx="0" cy="38100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24" name="Text Box 16"/>
          <p:cNvSpPr txBox="1">
            <a:spLocks noChangeArrowheads="1"/>
          </p:cNvSpPr>
          <p:nvPr/>
        </p:nvSpPr>
        <p:spPr bwMode="auto">
          <a:xfrm>
            <a:off x="533400" y="1360488"/>
            <a:ext cx="639763" cy="27463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altLang="ko-KR" sz="1200" b="1" smtClean="0">
                <a:solidFill>
                  <a:srgbClr val="000000"/>
                </a:solidFill>
                <a:ea typeface="돋움" pitchFamily="50" charset="-127"/>
              </a:rPr>
              <a:t>[</a:t>
            </a:r>
            <a:r>
              <a:rPr lang="fa-IR" altLang="ko-KR" sz="1200" b="1" smtClean="0">
                <a:solidFill>
                  <a:srgbClr val="000000"/>
                </a:solidFill>
                <a:ea typeface="돋움" pitchFamily="50" charset="-127"/>
              </a:rPr>
              <a:t>ورودی</a:t>
            </a:r>
            <a:r>
              <a:rPr lang="en-US" altLang="ko-KR" sz="1200" b="1" smtClean="0">
                <a:solidFill>
                  <a:srgbClr val="000000"/>
                </a:solidFill>
                <a:ea typeface="돋움" pitchFamily="50" charset="-127"/>
              </a:rPr>
              <a:t>]</a:t>
            </a:r>
          </a:p>
        </p:txBody>
      </p:sp>
      <p:sp>
        <p:nvSpPr>
          <p:cNvPr id="17425" name="Rectangle 17"/>
          <p:cNvSpPr>
            <a:spLocks noChangeArrowheads="1"/>
          </p:cNvSpPr>
          <p:nvPr/>
        </p:nvSpPr>
        <p:spPr bwMode="auto">
          <a:xfrm>
            <a:off x="2339975" y="1295400"/>
            <a:ext cx="3240088" cy="990600"/>
          </a:xfrm>
          <a:prstGeom prst="rect">
            <a:avLst/>
          </a:prstGeom>
          <a:solidFill>
            <a:schemeClr val="accent1"/>
          </a:solidFill>
          <a:ln w="38100">
            <a:solidFill>
              <a:srgbClr val="FF0000"/>
            </a:solidFill>
            <a:miter lim="800000"/>
            <a:headEnd/>
            <a:tailEnd/>
          </a:ln>
          <a:effectLst/>
        </p:spPr>
        <p:txBody>
          <a:bodyPr wrap="none" anchor="ct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26" name="Text Box 18"/>
          <p:cNvSpPr txBox="1">
            <a:spLocks noChangeArrowheads="1"/>
          </p:cNvSpPr>
          <p:nvPr/>
        </p:nvSpPr>
        <p:spPr bwMode="auto">
          <a:xfrm>
            <a:off x="2379663" y="1543050"/>
            <a:ext cx="819150" cy="27463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روزنه داخلی</a:t>
            </a:r>
            <a:endParaRPr lang="en-US" altLang="ko-KR" sz="1200" smtClean="0">
              <a:solidFill>
                <a:srgbClr val="000000"/>
              </a:solidFill>
              <a:ea typeface="돋움" pitchFamily="50" charset="-127"/>
            </a:endParaRPr>
          </a:p>
        </p:txBody>
      </p:sp>
      <p:sp>
        <p:nvSpPr>
          <p:cNvPr id="17427" name="Text Box 19"/>
          <p:cNvSpPr txBox="1">
            <a:spLocks noChangeArrowheads="1"/>
          </p:cNvSpPr>
          <p:nvPr/>
        </p:nvSpPr>
        <p:spPr bwMode="auto">
          <a:xfrm>
            <a:off x="3405188" y="1543050"/>
            <a:ext cx="1158875" cy="639763"/>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fa-IR" altLang="ko-KR" sz="1200" smtClean="0">
                <a:solidFill>
                  <a:srgbClr val="000000"/>
                </a:solidFill>
                <a:ea typeface="돋움" pitchFamily="50" charset="-127"/>
              </a:rPr>
              <a:t>سنجش حجم ورودی</a:t>
            </a:r>
            <a:endParaRPr lang="en-US" altLang="ko-KR" sz="1200" smtClean="0">
              <a:solidFill>
                <a:srgbClr val="000000"/>
              </a:solidFill>
              <a:ea typeface="돋움" pitchFamily="50" charset="-127"/>
            </a:endParaRPr>
          </a:p>
          <a:p>
            <a:pPr algn="ctr" eaLnBrk="0" fontAlgn="base" hangingPunct="0">
              <a:spcBef>
                <a:spcPct val="0"/>
              </a:spcBef>
              <a:spcAft>
                <a:spcPct val="0"/>
              </a:spcAft>
            </a:pPr>
            <a:r>
              <a:rPr lang="en-US" altLang="ko-KR" sz="1200" smtClean="0">
                <a:solidFill>
                  <a:srgbClr val="000000"/>
                </a:solidFill>
                <a:ea typeface="돋움" pitchFamily="50" charset="-127"/>
              </a:rPr>
              <a:t>(</a:t>
            </a:r>
            <a:r>
              <a:rPr lang="fa-IR" altLang="ko-KR" sz="1200" smtClean="0">
                <a:solidFill>
                  <a:srgbClr val="000000"/>
                </a:solidFill>
                <a:ea typeface="돋움" pitchFamily="50" charset="-127"/>
              </a:rPr>
              <a:t>اندازه گیری مقدار</a:t>
            </a:r>
          </a:p>
          <a:p>
            <a:pPr algn="ctr" eaLnBrk="0" fontAlgn="base" hangingPunct="0">
              <a:spcBef>
                <a:spcPct val="0"/>
              </a:spcBef>
              <a:spcAft>
                <a:spcPct val="0"/>
              </a:spcAft>
            </a:pPr>
            <a:r>
              <a:rPr lang="fa-IR" altLang="ko-KR" sz="1200" smtClean="0">
                <a:solidFill>
                  <a:srgbClr val="000000"/>
                </a:solidFill>
                <a:ea typeface="돋움" pitchFamily="50" charset="-127"/>
              </a:rPr>
              <a:t> آب ورودی</a:t>
            </a:r>
            <a:r>
              <a:rPr lang="en-US" altLang="ko-KR" sz="1200" smtClean="0">
                <a:solidFill>
                  <a:srgbClr val="000000"/>
                </a:solidFill>
                <a:ea typeface="돋움" pitchFamily="50" charset="-127"/>
              </a:rPr>
              <a:t> )</a:t>
            </a:r>
          </a:p>
        </p:txBody>
      </p:sp>
      <p:sp>
        <p:nvSpPr>
          <p:cNvPr id="17428" name="Line 20"/>
          <p:cNvSpPr>
            <a:spLocks noChangeShapeType="1"/>
          </p:cNvSpPr>
          <p:nvPr/>
        </p:nvSpPr>
        <p:spPr bwMode="auto">
          <a:xfrm>
            <a:off x="3124200" y="1665288"/>
            <a:ext cx="261938"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29" name="Line 21"/>
          <p:cNvSpPr>
            <a:spLocks noChangeShapeType="1"/>
          </p:cNvSpPr>
          <p:nvPr/>
        </p:nvSpPr>
        <p:spPr bwMode="auto">
          <a:xfrm>
            <a:off x="4494213" y="1684338"/>
            <a:ext cx="304800"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30" name="Text Box 22"/>
          <p:cNvSpPr txBox="1">
            <a:spLocks noChangeArrowheads="1"/>
          </p:cNvSpPr>
          <p:nvPr/>
        </p:nvSpPr>
        <p:spPr bwMode="auto">
          <a:xfrm>
            <a:off x="4756150" y="1543050"/>
            <a:ext cx="895350" cy="27463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روزنه خارجی</a:t>
            </a:r>
            <a:endParaRPr lang="en-US" altLang="ko-KR" sz="1200" smtClean="0">
              <a:solidFill>
                <a:srgbClr val="000000"/>
              </a:solidFill>
              <a:ea typeface="돋움" pitchFamily="50" charset="-127"/>
            </a:endParaRPr>
          </a:p>
        </p:txBody>
      </p:sp>
      <p:sp>
        <p:nvSpPr>
          <p:cNvPr id="17431" name="Text Box 23"/>
          <p:cNvSpPr txBox="1">
            <a:spLocks noChangeArrowheads="1"/>
          </p:cNvSpPr>
          <p:nvPr/>
        </p:nvSpPr>
        <p:spPr bwMode="auto">
          <a:xfrm>
            <a:off x="5778500" y="2011363"/>
            <a:ext cx="1811338" cy="274637"/>
          </a:xfrm>
          <a:prstGeom prst="rect">
            <a:avLst/>
          </a:prstGeom>
          <a:solidFill>
            <a:srgbClr val="99FFCC"/>
          </a:solid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شلنگ</a:t>
            </a:r>
            <a:r>
              <a:rPr lang="en-US" altLang="ko-KR" sz="1200" smtClean="0">
                <a:solidFill>
                  <a:srgbClr val="000000"/>
                </a:solidFill>
                <a:ea typeface="돋움" pitchFamily="50" charset="-127"/>
              </a:rPr>
              <a:t> →  </a:t>
            </a:r>
            <a:r>
              <a:rPr lang="fa-IR" altLang="ko-KR" sz="1200" smtClean="0">
                <a:solidFill>
                  <a:srgbClr val="000000"/>
                </a:solidFill>
                <a:ea typeface="돋움" pitchFamily="50" charset="-127"/>
              </a:rPr>
              <a:t> مخزن نمک</a:t>
            </a:r>
            <a:r>
              <a:rPr lang="en-US" altLang="ko-KR" sz="1200" smtClean="0">
                <a:solidFill>
                  <a:srgbClr val="000000"/>
                </a:solidFill>
                <a:ea typeface="돋움" pitchFamily="50" charset="-127"/>
              </a:rPr>
              <a:t> → </a:t>
            </a:r>
            <a:r>
              <a:rPr lang="fa-IR" altLang="ko-KR" sz="1200" smtClean="0">
                <a:solidFill>
                  <a:srgbClr val="000000"/>
                </a:solidFill>
                <a:ea typeface="돋움" pitchFamily="50" charset="-127"/>
              </a:rPr>
              <a:t>لگنچه</a:t>
            </a:r>
            <a:endParaRPr lang="en-US" altLang="ko-KR" sz="1200" smtClean="0">
              <a:solidFill>
                <a:srgbClr val="000000"/>
              </a:solidFill>
              <a:ea typeface="돋움" pitchFamily="50" charset="-127"/>
            </a:endParaRPr>
          </a:p>
        </p:txBody>
      </p:sp>
      <p:sp>
        <p:nvSpPr>
          <p:cNvPr id="17432" name="Line 24"/>
          <p:cNvSpPr>
            <a:spLocks noChangeShapeType="1"/>
          </p:cNvSpPr>
          <p:nvPr/>
        </p:nvSpPr>
        <p:spPr bwMode="auto">
          <a:xfrm>
            <a:off x="6400800" y="1771650"/>
            <a:ext cx="0" cy="22860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33" name="Text Box 25"/>
          <p:cNvSpPr txBox="1">
            <a:spLocks noChangeArrowheads="1"/>
          </p:cNvSpPr>
          <p:nvPr/>
        </p:nvSpPr>
        <p:spPr bwMode="auto">
          <a:xfrm>
            <a:off x="533400" y="2741613"/>
            <a:ext cx="663575" cy="27463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altLang="ko-KR" sz="1200" b="1" smtClean="0">
                <a:solidFill>
                  <a:srgbClr val="000000"/>
                </a:solidFill>
                <a:ea typeface="돋움" pitchFamily="50" charset="-127"/>
              </a:rPr>
              <a:t>[</a:t>
            </a:r>
            <a:r>
              <a:rPr lang="fa-IR" altLang="ko-KR" sz="1200" b="1" smtClean="0">
                <a:solidFill>
                  <a:srgbClr val="000000"/>
                </a:solidFill>
                <a:ea typeface="돋움" pitchFamily="50" charset="-127"/>
              </a:rPr>
              <a:t>خروجی</a:t>
            </a:r>
            <a:r>
              <a:rPr lang="en-US" altLang="ko-KR" sz="1200" b="1" smtClean="0">
                <a:solidFill>
                  <a:srgbClr val="000000"/>
                </a:solidFill>
                <a:ea typeface="돋움" pitchFamily="50" charset="-127"/>
              </a:rPr>
              <a:t>]</a:t>
            </a:r>
          </a:p>
        </p:txBody>
      </p:sp>
      <p:sp>
        <p:nvSpPr>
          <p:cNvPr id="17434" name="Line 26"/>
          <p:cNvSpPr>
            <a:spLocks noChangeShapeType="1"/>
          </p:cNvSpPr>
          <p:nvPr/>
        </p:nvSpPr>
        <p:spPr bwMode="auto">
          <a:xfrm>
            <a:off x="1752600" y="3021013"/>
            <a:ext cx="0" cy="169862"/>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35" name="Text Box 27"/>
          <p:cNvSpPr txBox="1">
            <a:spLocks noChangeArrowheads="1"/>
          </p:cNvSpPr>
          <p:nvPr/>
        </p:nvSpPr>
        <p:spPr bwMode="auto">
          <a:xfrm>
            <a:off x="1524000" y="2782888"/>
            <a:ext cx="468313" cy="274637"/>
          </a:xfrm>
          <a:prstGeom prst="rect">
            <a:avLst/>
          </a:prstGeom>
          <a:solidFill>
            <a:srgbClr val="99FFCC"/>
          </a:solid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لگنچه</a:t>
            </a:r>
            <a:endParaRPr lang="en-US" altLang="ko-KR" sz="1200" smtClean="0">
              <a:solidFill>
                <a:srgbClr val="000000"/>
              </a:solidFill>
              <a:ea typeface="돋움" pitchFamily="50" charset="-127"/>
            </a:endParaRPr>
          </a:p>
        </p:txBody>
      </p:sp>
      <p:sp>
        <p:nvSpPr>
          <p:cNvPr id="17436" name="Text Box 28"/>
          <p:cNvSpPr txBox="1">
            <a:spLocks noChangeArrowheads="1"/>
          </p:cNvSpPr>
          <p:nvPr/>
        </p:nvSpPr>
        <p:spPr bwMode="auto">
          <a:xfrm>
            <a:off x="1362075" y="3168650"/>
            <a:ext cx="762000" cy="274638"/>
          </a:xfrm>
          <a:prstGeom prst="rect">
            <a:avLst/>
          </a:prstGeom>
          <a:solidFill>
            <a:srgbClr val="FFFFCC"/>
          </a:solid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مخزن نمک</a:t>
            </a:r>
            <a:endParaRPr lang="en-US" altLang="ko-KR" sz="1200" smtClean="0">
              <a:solidFill>
                <a:srgbClr val="000000"/>
              </a:solidFill>
              <a:ea typeface="돋움" pitchFamily="50" charset="-127"/>
            </a:endParaRPr>
          </a:p>
        </p:txBody>
      </p:sp>
      <p:sp>
        <p:nvSpPr>
          <p:cNvPr id="17437" name="Line 29"/>
          <p:cNvSpPr>
            <a:spLocks noChangeShapeType="1"/>
          </p:cNvSpPr>
          <p:nvPr/>
        </p:nvSpPr>
        <p:spPr bwMode="auto">
          <a:xfrm>
            <a:off x="1752600" y="3419475"/>
            <a:ext cx="0" cy="169863"/>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40" name="Rectangle 32"/>
          <p:cNvSpPr>
            <a:spLocks noChangeArrowheads="1"/>
          </p:cNvSpPr>
          <p:nvPr/>
        </p:nvSpPr>
        <p:spPr bwMode="auto">
          <a:xfrm>
            <a:off x="2438400" y="2894013"/>
            <a:ext cx="3581400" cy="990600"/>
          </a:xfrm>
          <a:prstGeom prst="rect">
            <a:avLst/>
          </a:prstGeom>
          <a:solidFill>
            <a:schemeClr val="accent1"/>
          </a:solidFill>
          <a:ln w="38100">
            <a:solidFill>
              <a:srgbClr val="FF0000"/>
            </a:solidFill>
            <a:miter lim="800000"/>
            <a:headEnd/>
            <a:tailEnd/>
          </a:ln>
          <a:effectLst/>
        </p:spPr>
        <p:txBody>
          <a:bodyPr wrap="none" anchor="ct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41" name="Text Box 33"/>
          <p:cNvSpPr txBox="1">
            <a:spLocks noChangeArrowheads="1"/>
          </p:cNvSpPr>
          <p:nvPr/>
        </p:nvSpPr>
        <p:spPr bwMode="auto">
          <a:xfrm>
            <a:off x="3303588" y="2997200"/>
            <a:ext cx="1249362" cy="274638"/>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fa-IR" altLang="ko-KR" sz="1200" smtClean="0">
                <a:solidFill>
                  <a:srgbClr val="000000"/>
                </a:solidFill>
                <a:ea typeface="돋움" pitchFamily="50" charset="-127"/>
              </a:rPr>
              <a:t>چک کردن پمپ تخلیه</a:t>
            </a:r>
            <a:endParaRPr lang="en-US" altLang="ko-KR" sz="1200" smtClean="0">
              <a:solidFill>
                <a:srgbClr val="000000"/>
              </a:solidFill>
              <a:ea typeface="돋움" pitchFamily="50" charset="-127"/>
            </a:endParaRPr>
          </a:p>
        </p:txBody>
      </p:sp>
      <p:sp>
        <p:nvSpPr>
          <p:cNvPr id="17442" name="Line 34"/>
          <p:cNvSpPr>
            <a:spLocks noChangeShapeType="1"/>
          </p:cNvSpPr>
          <p:nvPr/>
        </p:nvSpPr>
        <p:spPr bwMode="auto">
          <a:xfrm>
            <a:off x="3124200" y="3119438"/>
            <a:ext cx="261938"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43" name="Line 35"/>
          <p:cNvSpPr>
            <a:spLocks noChangeShapeType="1"/>
          </p:cNvSpPr>
          <p:nvPr/>
        </p:nvSpPr>
        <p:spPr bwMode="auto">
          <a:xfrm>
            <a:off x="4457700" y="3138488"/>
            <a:ext cx="304800"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44" name="Text Box 36"/>
          <p:cNvSpPr txBox="1">
            <a:spLocks noChangeArrowheads="1"/>
          </p:cNvSpPr>
          <p:nvPr/>
        </p:nvSpPr>
        <p:spPr bwMode="auto">
          <a:xfrm>
            <a:off x="4749800" y="2997200"/>
            <a:ext cx="1477963" cy="274638"/>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fa-IR" altLang="ko-KR" sz="1200" smtClean="0">
                <a:solidFill>
                  <a:srgbClr val="000000"/>
                </a:solidFill>
                <a:ea typeface="돋움" pitchFamily="50" charset="-127"/>
              </a:rPr>
              <a:t>عملکرد خروجی اب</a:t>
            </a:r>
            <a:endParaRPr lang="en-US" altLang="ko-KR" sz="1200" smtClean="0">
              <a:solidFill>
                <a:srgbClr val="000000"/>
              </a:solidFill>
              <a:ea typeface="돋움" pitchFamily="50" charset="-127"/>
            </a:endParaRPr>
          </a:p>
        </p:txBody>
      </p:sp>
      <p:sp>
        <p:nvSpPr>
          <p:cNvPr id="17446" name="Line 38"/>
          <p:cNvSpPr>
            <a:spLocks noChangeShapeType="1"/>
          </p:cNvSpPr>
          <p:nvPr/>
        </p:nvSpPr>
        <p:spPr bwMode="auto">
          <a:xfrm>
            <a:off x="5508625" y="3241675"/>
            <a:ext cx="0" cy="22860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47" name="Text Box 39"/>
          <p:cNvSpPr txBox="1">
            <a:spLocks noChangeArrowheads="1"/>
          </p:cNvSpPr>
          <p:nvPr/>
        </p:nvSpPr>
        <p:spPr bwMode="auto">
          <a:xfrm>
            <a:off x="5032375" y="3509963"/>
            <a:ext cx="925513" cy="27463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روزنه خروجی</a:t>
            </a:r>
            <a:endParaRPr lang="en-US" altLang="ko-KR" sz="1200" smtClean="0">
              <a:solidFill>
                <a:srgbClr val="000000"/>
              </a:solidFill>
              <a:ea typeface="돋움" pitchFamily="50" charset="-127"/>
            </a:endParaRPr>
          </a:p>
        </p:txBody>
      </p:sp>
      <p:sp>
        <p:nvSpPr>
          <p:cNvPr id="17448" name="Line 40"/>
          <p:cNvSpPr>
            <a:spLocks noChangeShapeType="1"/>
          </p:cNvSpPr>
          <p:nvPr/>
        </p:nvSpPr>
        <p:spPr bwMode="auto">
          <a:xfrm>
            <a:off x="6042025" y="3649663"/>
            <a:ext cx="304800"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49" name="Text Box 41"/>
          <p:cNvSpPr txBox="1">
            <a:spLocks noChangeArrowheads="1"/>
          </p:cNvSpPr>
          <p:nvPr/>
        </p:nvSpPr>
        <p:spPr bwMode="auto">
          <a:xfrm>
            <a:off x="6389688" y="3505200"/>
            <a:ext cx="762000" cy="274638"/>
          </a:xfrm>
          <a:prstGeom prst="rect">
            <a:avLst/>
          </a:prstGeom>
          <a:solidFill>
            <a:srgbClr val="99FFCC"/>
          </a:solid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شلنگ تخلیه</a:t>
            </a:r>
            <a:endParaRPr lang="en-US" altLang="ko-KR" sz="1200" smtClean="0">
              <a:solidFill>
                <a:srgbClr val="000000"/>
              </a:solidFill>
              <a:ea typeface="돋움" pitchFamily="50" charset="-127"/>
            </a:endParaRPr>
          </a:p>
        </p:txBody>
      </p:sp>
      <p:sp>
        <p:nvSpPr>
          <p:cNvPr id="17450" name="Text Box 42"/>
          <p:cNvSpPr txBox="1">
            <a:spLocks noChangeArrowheads="1"/>
          </p:cNvSpPr>
          <p:nvPr/>
        </p:nvSpPr>
        <p:spPr bwMode="auto">
          <a:xfrm>
            <a:off x="565150" y="4144963"/>
            <a:ext cx="547688" cy="27463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altLang="ko-KR" sz="1200" b="1" smtClean="0">
                <a:solidFill>
                  <a:srgbClr val="000000"/>
                </a:solidFill>
                <a:ea typeface="돋움" pitchFamily="50" charset="-127"/>
              </a:rPr>
              <a:t>[</a:t>
            </a:r>
            <a:r>
              <a:rPr lang="fa-IR" altLang="ko-KR" sz="1200" b="1" smtClean="0">
                <a:solidFill>
                  <a:srgbClr val="000000"/>
                </a:solidFill>
                <a:ea typeface="돋움" pitchFamily="50" charset="-127"/>
              </a:rPr>
              <a:t>احیاء</a:t>
            </a:r>
            <a:r>
              <a:rPr lang="en-US" altLang="ko-KR" sz="1200" b="1" smtClean="0">
                <a:solidFill>
                  <a:srgbClr val="000000"/>
                </a:solidFill>
                <a:ea typeface="돋움" pitchFamily="50" charset="-127"/>
              </a:rPr>
              <a:t>]</a:t>
            </a:r>
          </a:p>
        </p:txBody>
      </p:sp>
      <p:sp>
        <p:nvSpPr>
          <p:cNvPr id="17451" name="Rectangle 43"/>
          <p:cNvSpPr>
            <a:spLocks noChangeArrowheads="1"/>
          </p:cNvSpPr>
          <p:nvPr/>
        </p:nvSpPr>
        <p:spPr bwMode="auto">
          <a:xfrm>
            <a:off x="1492250" y="4191000"/>
            <a:ext cx="2774950" cy="652463"/>
          </a:xfrm>
          <a:prstGeom prst="rect">
            <a:avLst/>
          </a:prstGeom>
          <a:solidFill>
            <a:schemeClr val="accent1"/>
          </a:solidFill>
          <a:ln w="38100">
            <a:solidFill>
              <a:srgbClr val="FF0000"/>
            </a:solidFill>
            <a:miter lim="800000"/>
            <a:headEnd/>
            <a:tailEnd/>
          </a:ln>
          <a:effectLst/>
        </p:spPr>
        <p:txBody>
          <a:bodyPr wrap="none" anchor="ctr"/>
          <a:lstStyle/>
          <a:p>
            <a:pPr algn="ctr" eaLnBrk="0" fontAlgn="base" hangingPunct="0">
              <a:spcBef>
                <a:spcPct val="0"/>
              </a:spcBef>
              <a:spcAft>
                <a:spcPct val="0"/>
              </a:spcAft>
            </a:pPr>
            <a:endParaRPr lang="en-US" sz="1200" smtClean="0">
              <a:solidFill>
                <a:srgbClr val="000000"/>
              </a:solidFill>
              <a:ea typeface="돋움" pitchFamily="50" charset="-127"/>
            </a:endParaRPr>
          </a:p>
        </p:txBody>
      </p:sp>
      <p:sp>
        <p:nvSpPr>
          <p:cNvPr id="17452" name="Text Box 44"/>
          <p:cNvSpPr txBox="1">
            <a:spLocks noChangeArrowheads="1"/>
          </p:cNvSpPr>
          <p:nvPr/>
        </p:nvSpPr>
        <p:spPr bwMode="auto">
          <a:xfrm>
            <a:off x="4765675" y="4411663"/>
            <a:ext cx="868363" cy="274637"/>
          </a:xfrm>
          <a:prstGeom prst="rect">
            <a:avLst/>
          </a:prstGeom>
          <a:solidFill>
            <a:srgbClr val="FFFFCC"/>
          </a:solidFill>
          <a:ln w="9525">
            <a:noFill/>
            <a:miter lim="800000"/>
            <a:headEnd/>
            <a:tailEnd/>
          </a:ln>
          <a:effectLst/>
        </p:spPr>
        <p:txBody>
          <a:bodyPr wrap="none">
            <a:spAutoFit/>
          </a:bodyPr>
          <a:lstStyle/>
          <a:p>
            <a:pPr algn="ctr" eaLnBrk="0" fontAlgn="base" hangingPunct="0">
              <a:spcBef>
                <a:spcPct val="0"/>
              </a:spcBef>
              <a:spcAft>
                <a:spcPct val="0"/>
              </a:spcAft>
            </a:pPr>
            <a:r>
              <a:rPr lang="fa-IR" altLang="ko-KR" sz="1200" smtClean="0">
                <a:solidFill>
                  <a:srgbClr val="000000"/>
                </a:solidFill>
                <a:ea typeface="돋움" pitchFamily="50" charset="-127"/>
              </a:rPr>
              <a:t>سختی گیر اب</a:t>
            </a:r>
            <a:endParaRPr lang="en-US" altLang="ko-KR" sz="1200" smtClean="0">
              <a:solidFill>
                <a:srgbClr val="000000"/>
              </a:solidFill>
              <a:ea typeface="돋움" pitchFamily="50" charset="-127"/>
            </a:endParaRPr>
          </a:p>
        </p:txBody>
      </p:sp>
      <p:sp>
        <p:nvSpPr>
          <p:cNvPr id="17453" name="Text Box 45"/>
          <p:cNvSpPr txBox="1">
            <a:spLocks noChangeArrowheads="1"/>
          </p:cNvSpPr>
          <p:nvPr/>
        </p:nvSpPr>
        <p:spPr bwMode="auto">
          <a:xfrm>
            <a:off x="1646238" y="4292600"/>
            <a:ext cx="909637" cy="45720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fa-IR" altLang="ko-KR" sz="1200" smtClean="0">
                <a:solidFill>
                  <a:srgbClr val="000000"/>
                </a:solidFill>
                <a:ea typeface="돋움" pitchFamily="50" charset="-127"/>
              </a:rPr>
              <a:t>احیاء آب</a:t>
            </a:r>
          </a:p>
          <a:p>
            <a:pPr algn="ctr" eaLnBrk="0" fontAlgn="base" hangingPunct="0">
              <a:spcBef>
                <a:spcPct val="0"/>
              </a:spcBef>
              <a:spcAft>
                <a:spcPct val="0"/>
              </a:spcAft>
            </a:pPr>
            <a:r>
              <a:rPr lang="fa-IR" altLang="ko-KR" sz="1200" smtClean="0">
                <a:solidFill>
                  <a:srgbClr val="000000"/>
                </a:solidFill>
                <a:ea typeface="돋움" pitchFamily="50" charset="-127"/>
              </a:rPr>
              <a:t> درونی دستگاه</a:t>
            </a:r>
            <a:endParaRPr lang="en-US" altLang="ko-KR" sz="1200" smtClean="0">
              <a:solidFill>
                <a:srgbClr val="000000"/>
              </a:solidFill>
              <a:ea typeface="돋움" pitchFamily="50" charset="-127"/>
            </a:endParaRPr>
          </a:p>
        </p:txBody>
      </p:sp>
      <p:sp>
        <p:nvSpPr>
          <p:cNvPr id="17454" name="Text Box 46"/>
          <p:cNvSpPr txBox="1">
            <a:spLocks noChangeArrowheads="1"/>
          </p:cNvSpPr>
          <p:nvPr/>
        </p:nvSpPr>
        <p:spPr bwMode="auto">
          <a:xfrm>
            <a:off x="3032125" y="4392613"/>
            <a:ext cx="1128713" cy="274637"/>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fa-IR" altLang="ko-KR" sz="1200" smtClean="0">
                <a:solidFill>
                  <a:srgbClr val="000000"/>
                </a:solidFill>
                <a:ea typeface="돋움" pitchFamily="50" charset="-127"/>
              </a:rPr>
              <a:t>سولونوئید شیربرقی</a:t>
            </a:r>
            <a:endParaRPr lang="en-US" altLang="ko-KR" sz="1200" smtClean="0">
              <a:solidFill>
                <a:srgbClr val="000000"/>
              </a:solidFill>
              <a:ea typeface="돋움" pitchFamily="50" charset="-127"/>
            </a:endParaRPr>
          </a:p>
        </p:txBody>
      </p:sp>
      <p:sp>
        <p:nvSpPr>
          <p:cNvPr id="17456" name="Line 48"/>
          <p:cNvSpPr>
            <a:spLocks noChangeShapeType="1"/>
          </p:cNvSpPr>
          <p:nvPr/>
        </p:nvSpPr>
        <p:spPr bwMode="auto">
          <a:xfrm>
            <a:off x="2601913" y="4538663"/>
            <a:ext cx="457200"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58" name="Line 50"/>
          <p:cNvSpPr>
            <a:spLocks noChangeShapeType="1"/>
          </p:cNvSpPr>
          <p:nvPr/>
        </p:nvSpPr>
        <p:spPr bwMode="auto">
          <a:xfrm>
            <a:off x="5181600" y="4713288"/>
            <a:ext cx="0" cy="22860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59" name="Text Box 51"/>
          <p:cNvSpPr txBox="1">
            <a:spLocks noChangeArrowheads="1"/>
          </p:cNvSpPr>
          <p:nvPr/>
        </p:nvSpPr>
        <p:spPr bwMode="auto">
          <a:xfrm>
            <a:off x="539750" y="5589588"/>
            <a:ext cx="6172200" cy="457200"/>
          </a:xfrm>
          <a:prstGeom prst="rect">
            <a:avLst/>
          </a:prstGeom>
          <a:noFill/>
          <a:ln w="9525">
            <a:noFill/>
            <a:miter lim="800000"/>
            <a:headEnd/>
            <a:tailEnd/>
          </a:ln>
          <a:effectLst/>
        </p:spPr>
        <p:txBody>
          <a:bodyPr>
            <a:spAutoFit/>
          </a:bodyPr>
          <a:lstStyle/>
          <a:p>
            <a:pPr algn="r" rtl="1" eaLnBrk="0" fontAlgn="base" hangingPunct="0">
              <a:spcBef>
                <a:spcPct val="0"/>
              </a:spcBef>
              <a:spcAft>
                <a:spcPct val="0"/>
              </a:spcAft>
            </a:pPr>
            <a:r>
              <a:rPr lang="en-US" altLang="ko-KR" sz="1200" smtClean="0">
                <a:solidFill>
                  <a:srgbClr val="000000"/>
                </a:solidFill>
                <a:ea typeface="돋움" pitchFamily="50" charset="-127"/>
              </a:rPr>
              <a:t>※ </a:t>
            </a:r>
            <a:r>
              <a:rPr lang="fa-IR" altLang="ko-KR" sz="1200" b="1" smtClean="0">
                <a:solidFill>
                  <a:srgbClr val="000000"/>
                </a:solidFill>
                <a:ea typeface="돋움" pitchFamily="50" charset="-127"/>
              </a:rPr>
              <a:t>احیاء</a:t>
            </a:r>
            <a:r>
              <a:rPr lang="fa-IR" altLang="ko-KR" sz="1200" smtClean="0">
                <a:solidFill>
                  <a:srgbClr val="000000"/>
                </a:solidFill>
                <a:ea typeface="돋움" pitchFamily="50" charset="-127"/>
              </a:rPr>
              <a:t> </a:t>
            </a:r>
            <a:r>
              <a:rPr lang="en-US" altLang="ko-KR" sz="1200" smtClean="0">
                <a:solidFill>
                  <a:srgbClr val="000000"/>
                </a:solidFill>
                <a:ea typeface="돋움" pitchFamily="50" charset="-127"/>
              </a:rPr>
              <a:t>:</a:t>
            </a:r>
          </a:p>
          <a:p>
            <a:pPr algn="r" rtl="1" eaLnBrk="0" fontAlgn="base" hangingPunct="0">
              <a:spcBef>
                <a:spcPct val="0"/>
              </a:spcBef>
              <a:spcAft>
                <a:spcPct val="0"/>
              </a:spcAft>
            </a:pPr>
            <a:r>
              <a:rPr lang="en-US" altLang="ko-KR" sz="1200" smtClean="0">
                <a:solidFill>
                  <a:srgbClr val="000000"/>
                </a:solidFill>
                <a:ea typeface="돋움" pitchFamily="50" charset="-127"/>
              </a:rPr>
              <a:t>     </a:t>
            </a:r>
            <a:r>
              <a:rPr lang="fa-IR" altLang="ko-KR" sz="1200" smtClean="0">
                <a:solidFill>
                  <a:srgbClr val="000000"/>
                </a:solidFill>
                <a:ea typeface="돋움" pitchFamily="50" charset="-127"/>
              </a:rPr>
              <a:t>بازیابی فیلتر سختی گیر بوسیله عملکرد مخلوط آب-نمک</a:t>
            </a:r>
            <a:r>
              <a:rPr lang="en-US" altLang="ko-KR" sz="1200" smtClean="0">
                <a:solidFill>
                  <a:srgbClr val="000000"/>
                </a:solidFill>
                <a:ea typeface="돋움" pitchFamily="50" charset="-127"/>
              </a:rPr>
              <a:t>.</a:t>
            </a:r>
          </a:p>
        </p:txBody>
      </p:sp>
      <p:pic>
        <p:nvPicPr>
          <p:cNvPr id="17460" name="Picture 52"/>
          <p:cNvPicPr>
            <a:picLocks noChangeAspect="1" noChangeArrowheads="1"/>
          </p:cNvPicPr>
          <p:nvPr/>
        </p:nvPicPr>
        <p:blipFill>
          <a:blip r:embed="rId2" cstate="print"/>
          <a:srcRect l="30136" t="17125" r="39726" b="16446"/>
          <a:stretch>
            <a:fillRect/>
          </a:stretch>
        </p:blipFill>
        <p:spPr bwMode="auto">
          <a:xfrm>
            <a:off x="7467600" y="4038600"/>
            <a:ext cx="1209675" cy="2133600"/>
          </a:xfrm>
          <a:prstGeom prst="rect">
            <a:avLst/>
          </a:prstGeom>
          <a:noFill/>
          <a:ln w="9525">
            <a:noFill/>
            <a:miter lim="800000"/>
            <a:headEnd/>
            <a:tailEnd/>
          </a:ln>
          <a:effectLst/>
        </p:spPr>
      </p:pic>
      <p:sp>
        <p:nvSpPr>
          <p:cNvPr id="17462" name="Text Box 54"/>
          <p:cNvSpPr txBox="1">
            <a:spLocks noChangeArrowheads="1"/>
          </p:cNvSpPr>
          <p:nvPr/>
        </p:nvSpPr>
        <p:spPr bwMode="auto">
          <a:xfrm>
            <a:off x="2378075" y="2997200"/>
            <a:ext cx="819150" cy="274638"/>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روزنه داخلی</a:t>
            </a:r>
            <a:endParaRPr lang="en-US" altLang="ko-KR" sz="1200" smtClean="0">
              <a:solidFill>
                <a:srgbClr val="000000"/>
              </a:solidFill>
              <a:ea typeface="돋움" pitchFamily="50" charset="-127"/>
            </a:endParaRPr>
          </a:p>
        </p:txBody>
      </p:sp>
      <p:sp>
        <p:nvSpPr>
          <p:cNvPr id="17463" name="Line 55"/>
          <p:cNvSpPr>
            <a:spLocks noChangeShapeType="1"/>
          </p:cNvSpPr>
          <p:nvPr/>
        </p:nvSpPr>
        <p:spPr bwMode="auto">
          <a:xfrm>
            <a:off x="1885950" y="2159000"/>
            <a:ext cx="360363"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64" name="Text Box 56"/>
          <p:cNvSpPr txBox="1">
            <a:spLocks noChangeArrowheads="1"/>
          </p:cNvSpPr>
          <p:nvPr/>
        </p:nvSpPr>
        <p:spPr bwMode="auto">
          <a:xfrm>
            <a:off x="1300163" y="3573463"/>
            <a:ext cx="750887" cy="274637"/>
          </a:xfrm>
          <a:prstGeom prst="rect">
            <a:avLst/>
          </a:prstGeom>
          <a:solidFill>
            <a:srgbClr val="FFFFCC"/>
          </a:solid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شلنگ رابط</a:t>
            </a:r>
            <a:endParaRPr lang="en-US" altLang="ko-KR" sz="1200" smtClean="0">
              <a:solidFill>
                <a:srgbClr val="000000"/>
              </a:solidFill>
              <a:ea typeface="돋움" pitchFamily="50" charset="-127"/>
            </a:endParaRPr>
          </a:p>
        </p:txBody>
      </p:sp>
      <p:sp>
        <p:nvSpPr>
          <p:cNvPr id="17466" name="Line 58"/>
          <p:cNvSpPr>
            <a:spLocks noChangeShapeType="1"/>
          </p:cNvSpPr>
          <p:nvPr/>
        </p:nvSpPr>
        <p:spPr bwMode="auto">
          <a:xfrm>
            <a:off x="1979613" y="3814763"/>
            <a:ext cx="360362"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17467" name="Text Box 59"/>
          <p:cNvSpPr txBox="1">
            <a:spLocks noChangeArrowheads="1"/>
          </p:cNvSpPr>
          <p:nvPr/>
        </p:nvSpPr>
        <p:spPr bwMode="auto">
          <a:xfrm>
            <a:off x="4284663" y="5013325"/>
            <a:ext cx="1811337" cy="274638"/>
          </a:xfrm>
          <a:prstGeom prst="rect">
            <a:avLst/>
          </a:prstGeom>
          <a:solidFill>
            <a:srgbClr val="99FFCC"/>
          </a:solid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شلنگ</a:t>
            </a:r>
            <a:r>
              <a:rPr lang="en-US" altLang="ko-KR" sz="1200" smtClean="0">
                <a:solidFill>
                  <a:srgbClr val="000000"/>
                </a:solidFill>
                <a:ea typeface="돋움" pitchFamily="50" charset="-127"/>
              </a:rPr>
              <a:t> →  </a:t>
            </a:r>
            <a:r>
              <a:rPr lang="fa-IR" altLang="ko-KR" sz="1200" smtClean="0">
                <a:solidFill>
                  <a:srgbClr val="000000"/>
                </a:solidFill>
                <a:ea typeface="돋움" pitchFamily="50" charset="-127"/>
              </a:rPr>
              <a:t> مخزن نمک</a:t>
            </a:r>
            <a:r>
              <a:rPr lang="en-US" altLang="ko-KR" sz="1200" smtClean="0">
                <a:solidFill>
                  <a:srgbClr val="000000"/>
                </a:solidFill>
                <a:ea typeface="돋움" pitchFamily="50" charset="-127"/>
              </a:rPr>
              <a:t> → </a:t>
            </a:r>
            <a:r>
              <a:rPr lang="fa-IR" altLang="ko-KR" sz="1200" smtClean="0">
                <a:solidFill>
                  <a:srgbClr val="000000"/>
                </a:solidFill>
                <a:ea typeface="돋움" pitchFamily="50" charset="-127"/>
              </a:rPr>
              <a:t>لگنچه</a:t>
            </a:r>
            <a:endParaRPr lang="en-US" altLang="ko-KR" sz="1200" smtClean="0">
              <a:solidFill>
                <a:srgbClr val="000000"/>
              </a:solidFill>
              <a:ea typeface="돋움" pitchFamily="50" charset="-127"/>
            </a:endParaRPr>
          </a:p>
        </p:txBody>
      </p:sp>
      <p:sp>
        <p:nvSpPr>
          <p:cNvPr id="17468" name="Line 60"/>
          <p:cNvSpPr>
            <a:spLocks noChangeShapeType="1"/>
          </p:cNvSpPr>
          <p:nvPr/>
        </p:nvSpPr>
        <p:spPr bwMode="auto">
          <a:xfrm>
            <a:off x="4368800" y="4568825"/>
            <a:ext cx="360363"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48" name="AutoShape 23"/>
          <p:cNvSpPr>
            <a:spLocks noChangeArrowheads="1"/>
          </p:cNvSpPr>
          <p:nvPr/>
        </p:nvSpPr>
        <p:spPr bwMode="auto">
          <a:xfrm>
            <a:off x="533400" y="1219200"/>
            <a:ext cx="8382000" cy="5029200"/>
          </a:xfrm>
          <a:prstGeom prst="roundRect">
            <a:avLst>
              <a:gd name="adj" fmla="val 6444"/>
            </a:avLst>
          </a:prstGeom>
          <a:noFill/>
          <a:ln w="19050">
            <a:solidFill>
              <a:schemeClr val="tx1"/>
            </a:solidFill>
            <a:round/>
            <a:headEnd/>
            <a:tailEnd/>
          </a:ln>
        </p:spPr>
        <p:txBody>
          <a:bodyPr wrap="none" anchor="ctr"/>
          <a:lstStyle/>
          <a:p>
            <a:endParaRPr lang="fa-IR"/>
          </a:p>
        </p:txBody>
      </p:sp>
      <p:sp>
        <p:nvSpPr>
          <p:cNvPr id="50" name="Text Box 6"/>
          <p:cNvSpPr txBox="1">
            <a:spLocks noChangeArrowheads="1"/>
          </p:cNvSpPr>
          <p:nvPr/>
        </p:nvSpPr>
        <p:spPr bwMode="auto">
          <a:xfrm>
            <a:off x="4953000" y="685800"/>
            <a:ext cx="2760662" cy="477054"/>
          </a:xfrm>
          <a:prstGeom prst="rect">
            <a:avLst/>
          </a:prstGeom>
          <a:noFill/>
          <a:ln w="9525">
            <a:noFill/>
            <a:miter lim="800000"/>
            <a:headEnd/>
            <a:tailEnd/>
          </a:ln>
          <a:effectLst/>
        </p:spPr>
        <p:txBody>
          <a:bodyPr wrap="square">
            <a:spAutoFit/>
          </a:bodyPr>
          <a:lstStyle/>
          <a:p>
            <a:pPr algn="r" rtl="1" fontAlgn="base">
              <a:spcBef>
                <a:spcPct val="50000"/>
              </a:spcBef>
              <a:spcAft>
                <a:spcPct val="0"/>
              </a:spcAft>
            </a:pPr>
            <a:r>
              <a:rPr lang="fa-IR"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ورودی و خروجی ها</a:t>
            </a:r>
            <a:endParaRPr lang="en-US"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5"/>
          <p:cNvSpPr txBox="1">
            <a:spLocks noChangeArrowheads="1"/>
          </p:cNvSpPr>
          <p:nvPr/>
        </p:nvSpPr>
        <p:spPr bwMode="auto">
          <a:xfrm>
            <a:off x="6096000" y="609600"/>
            <a:ext cx="1546225" cy="307975"/>
          </a:xfrm>
          <a:prstGeom prst="rect">
            <a:avLst/>
          </a:prstGeom>
          <a:noFill/>
          <a:ln w="9525" algn="ctr">
            <a:noFill/>
            <a:miter lim="800000"/>
            <a:headEnd/>
            <a:tailEnd/>
          </a:ln>
        </p:spPr>
        <p:txBody>
          <a:bodyPr wrap="none">
            <a:spAutoFit/>
          </a:bodyPr>
          <a:lstStyle/>
          <a:p>
            <a:pPr fontAlgn="base">
              <a:spcBef>
                <a:spcPct val="0"/>
              </a:spcBef>
              <a:spcAft>
                <a:spcPct val="0"/>
              </a:spcAft>
            </a:pPr>
            <a:r>
              <a:rPr lang="fa-IR" altLang="ko-KR" sz="1400" b="1" dirty="0" smtClean="0">
                <a:solidFill>
                  <a:srgbClr val="000000"/>
                </a:solidFill>
                <a:cs typeface="Arial" pitchFamily="34" charset="0"/>
              </a:rPr>
              <a:t>. خشک نکردن (2/3)</a:t>
            </a:r>
            <a:r>
              <a:rPr lang="en-US" altLang="ko-KR" sz="1400" b="1" dirty="0" smtClean="0">
                <a:solidFill>
                  <a:srgbClr val="000000"/>
                </a:solidFill>
                <a:ea typeface="Gulim" pitchFamily="34" charset="-127"/>
                <a:cs typeface="Arial" pitchFamily="34" charset="0"/>
              </a:rPr>
              <a:t>I</a:t>
            </a:r>
          </a:p>
        </p:txBody>
      </p:sp>
      <p:sp>
        <p:nvSpPr>
          <p:cNvPr id="6152" name="Text Box 3"/>
          <p:cNvSpPr txBox="1">
            <a:spLocks noChangeArrowheads="1"/>
          </p:cNvSpPr>
          <p:nvPr/>
        </p:nvSpPr>
        <p:spPr bwMode="auto">
          <a:xfrm>
            <a:off x="6781800" y="228600"/>
            <a:ext cx="895350" cy="369888"/>
          </a:xfrm>
          <a:prstGeom prst="rect">
            <a:avLst/>
          </a:prstGeom>
          <a:noFill/>
          <a:ln w="9525">
            <a:noFill/>
            <a:miter lim="800000"/>
            <a:headEnd/>
            <a:tailEnd/>
          </a:ln>
        </p:spPr>
        <p:txBody>
          <a:bodyPr wrap="none">
            <a:spAutoFit/>
          </a:bodyPr>
          <a:lstStyle/>
          <a:p>
            <a:pPr fontAlgn="base">
              <a:spcBef>
                <a:spcPct val="0"/>
              </a:spcBef>
              <a:spcAft>
                <a:spcPct val="0"/>
              </a:spcAft>
            </a:pPr>
            <a:r>
              <a:rPr lang="fa-IR" altLang="ko-KR" b="1" dirty="0" smtClean="0">
                <a:solidFill>
                  <a:srgbClr val="000000"/>
                </a:solidFill>
                <a:cs typeface="Arial" pitchFamily="34" charset="0"/>
              </a:rPr>
              <a:t>عیب یابی</a:t>
            </a:r>
            <a:endParaRPr lang="en-US" altLang="ko-KR" b="1" dirty="0" smtClean="0">
              <a:solidFill>
                <a:srgbClr val="000000"/>
              </a:solidFill>
              <a:ea typeface="Gulim" pitchFamily="34" charset="-127"/>
              <a:cs typeface="Arial" pitchFamily="34" charset="0"/>
            </a:endParaRPr>
          </a:p>
        </p:txBody>
      </p:sp>
      <p:sp>
        <p:nvSpPr>
          <p:cNvPr id="6153" name="Rectangle 33"/>
          <p:cNvSpPr>
            <a:spLocks noChangeArrowheads="1"/>
          </p:cNvSpPr>
          <p:nvPr/>
        </p:nvSpPr>
        <p:spPr bwMode="auto">
          <a:xfrm>
            <a:off x="241300" y="990600"/>
            <a:ext cx="2806700" cy="457200"/>
          </a:xfrm>
          <a:prstGeom prst="rect">
            <a:avLst/>
          </a:prstGeom>
          <a:noFill/>
          <a:ln w="19050" algn="ctr">
            <a:solidFill>
              <a:schemeClr val="tx1"/>
            </a:solidFill>
            <a:miter lim="800000"/>
            <a:headEnd/>
            <a:tailEnd/>
          </a:ln>
        </p:spPr>
        <p:txBody>
          <a:bodyPr wrap="none" anchor="ctr"/>
          <a:lstStyle/>
          <a:p>
            <a:pPr algn="r" fontAlgn="base">
              <a:spcBef>
                <a:spcPct val="0"/>
              </a:spcBef>
              <a:spcAft>
                <a:spcPct val="0"/>
              </a:spcAft>
            </a:pPr>
            <a:r>
              <a:rPr lang="fa-IR" altLang="ko-KR" sz="1200" b="1" smtClean="0">
                <a:solidFill>
                  <a:srgbClr val="000000"/>
                </a:solidFill>
                <a:cs typeface="Arial" pitchFamily="34" charset="0"/>
              </a:rPr>
              <a:t>رطوبت روی ظرف و سطح قفسه باقی می ماند؟</a:t>
            </a:r>
            <a:endParaRPr lang="en-US" altLang="ko-KR" sz="1200" b="1" smtClean="0">
              <a:solidFill>
                <a:srgbClr val="000000"/>
              </a:solidFill>
              <a:ea typeface="Gulim" pitchFamily="34" charset="-127"/>
              <a:cs typeface="Arial" pitchFamily="34" charset="0"/>
            </a:endParaRPr>
          </a:p>
        </p:txBody>
      </p:sp>
      <p:sp>
        <p:nvSpPr>
          <p:cNvPr id="6154" name="Rectangle 32"/>
          <p:cNvSpPr>
            <a:spLocks noChangeArrowheads="1"/>
          </p:cNvSpPr>
          <p:nvPr/>
        </p:nvSpPr>
        <p:spPr bwMode="auto">
          <a:xfrm>
            <a:off x="228600" y="2628900"/>
            <a:ext cx="2819400" cy="457200"/>
          </a:xfrm>
          <a:prstGeom prst="rect">
            <a:avLst/>
          </a:prstGeom>
          <a:noFill/>
          <a:ln w="19050" algn="ctr">
            <a:solidFill>
              <a:schemeClr val="tx1"/>
            </a:solidFill>
            <a:miter lim="800000"/>
            <a:headEnd/>
            <a:tailEnd/>
          </a:ln>
        </p:spPr>
        <p:txBody>
          <a:bodyPr wrap="none" anchor="ctr"/>
          <a:lstStyle/>
          <a:p>
            <a:pPr algn="r" fontAlgn="base">
              <a:spcBef>
                <a:spcPct val="0"/>
              </a:spcBef>
              <a:spcAft>
                <a:spcPct val="0"/>
              </a:spcAft>
            </a:pPr>
            <a:r>
              <a:rPr lang="fa-IR" altLang="ko-KR" sz="1200" b="1" smtClean="0">
                <a:solidFill>
                  <a:srgbClr val="000000"/>
                </a:solidFill>
                <a:cs typeface="Arial" pitchFamily="34" charset="0"/>
              </a:rPr>
              <a:t>آیا ظروف شیشه ای و فلزی خشک هستند اما</a:t>
            </a:r>
          </a:p>
          <a:p>
            <a:pPr algn="r" fontAlgn="base">
              <a:spcBef>
                <a:spcPct val="0"/>
              </a:spcBef>
              <a:spcAft>
                <a:spcPct val="0"/>
              </a:spcAft>
            </a:pPr>
            <a:r>
              <a:rPr lang="fa-IR" altLang="ko-KR" sz="1200" b="1" smtClean="0">
                <a:solidFill>
                  <a:srgbClr val="000000"/>
                </a:solidFill>
                <a:cs typeface="Arial" pitchFamily="34" charset="0"/>
              </a:rPr>
              <a:t> ظروف پلاستیکی هنوز خیس هستند؟</a:t>
            </a:r>
            <a:endParaRPr lang="en-US" altLang="ko-KR" sz="1200" b="1" smtClean="0">
              <a:solidFill>
                <a:srgbClr val="000000"/>
              </a:solidFill>
              <a:ea typeface="Gulim" pitchFamily="34" charset="-127"/>
              <a:cs typeface="Arial" pitchFamily="34" charset="0"/>
            </a:endParaRPr>
          </a:p>
        </p:txBody>
      </p:sp>
      <p:sp>
        <p:nvSpPr>
          <p:cNvPr id="6155" name="Rectangle 20"/>
          <p:cNvSpPr>
            <a:spLocks noChangeArrowheads="1"/>
          </p:cNvSpPr>
          <p:nvPr/>
        </p:nvSpPr>
        <p:spPr bwMode="auto">
          <a:xfrm>
            <a:off x="3810000" y="1009650"/>
            <a:ext cx="3505200" cy="1371600"/>
          </a:xfrm>
          <a:prstGeom prst="rect">
            <a:avLst/>
          </a:prstGeom>
          <a:noFill/>
          <a:ln w="19050" algn="ctr">
            <a:solidFill>
              <a:schemeClr val="tx1"/>
            </a:solidFill>
            <a:miter lim="800000"/>
            <a:headEnd/>
            <a:tailEnd/>
          </a:ln>
        </p:spPr>
        <p:txBody>
          <a:bodyPr/>
          <a:lstStyle/>
          <a:p>
            <a:pPr algn="r" rtl="1" fontAlgn="base" latinLnBrk="1">
              <a:spcBef>
                <a:spcPct val="0"/>
              </a:spcBef>
              <a:spcAft>
                <a:spcPct val="0"/>
              </a:spcAft>
            </a:pPr>
            <a:r>
              <a:rPr kumimoji="1" lang="fa-IR" altLang="ko-KR" sz="1100" b="1" smtClean="0">
                <a:solidFill>
                  <a:srgbClr val="000000"/>
                </a:solidFill>
                <a:cs typeface="Arial" pitchFamily="34" charset="0"/>
              </a:rPr>
              <a:t>در صورت وجود رطوبت روی ظروف و سطوح قفسه ، حتی وقتی</a:t>
            </a:r>
            <a:endParaRPr kumimoji="1" lang="en-US" altLang="ko-KR" sz="11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100" b="1" smtClean="0">
                <a:solidFill>
                  <a:srgbClr val="000000"/>
                </a:solidFill>
                <a:cs typeface="Arial" pitchFamily="34" charset="0"/>
              </a:rPr>
              <a:t>از کمک آبکشی استفاده می کنید، </a:t>
            </a:r>
            <a:r>
              <a:rPr kumimoji="1" lang="fa-IR" altLang="ko-KR" sz="1100" b="1" smtClean="0">
                <a:solidFill>
                  <a:srgbClr val="FF0000"/>
                </a:solidFill>
                <a:cs typeface="Arial" pitchFamily="34" charset="0"/>
              </a:rPr>
              <a:t>گزینه "خیلی گرم" </a:t>
            </a:r>
            <a:r>
              <a:rPr kumimoji="1" lang="fa-IR" altLang="ko-KR" sz="1100" b="1" smtClean="0">
                <a:solidFill>
                  <a:srgbClr val="000000"/>
                </a:solidFill>
                <a:cs typeface="Arial" pitchFamily="34" charset="0"/>
              </a:rPr>
              <a:t>را امتحان کنید. با</a:t>
            </a:r>
          </a:p>
          <a:p>
            <a:pPr algn="r" rtl="1" fontAlgn="base" latinLnBrk="1">
              <a:spcBef>
                <a:spcPct val="0"/>
              </a:spcBef>
              <a:spcAft>
                <a:spcPct val="0"/>
              </a:spcAft>
            </a:pPr>
            <a:r>
              <a:rPr kumimoji="1" lang="fa-IR" altLang="ko-KR" sz="1100" b="1" smtClean="0">
                <a:solidFill>
                  <a:srgbClr val="000000"/>
                </a:solidFill>
                <a:cs typeface="Arial" pitchFamily="34" charset="0"/>
              </a:rPr>
              <a:t> این کار دمای آبکشی به تقریباً </a:t>
            </a:r>
            <a:r>
              <a:rPr kumimoji="1" lang="fa-IR" altLang="ko-KR" sz="1100" b="1" smtClean="0">
                <a:solidFill>
                  <a:srgbClr val="FF0000"/>
                </a:solidFill>
                <a:cs typeface="Arial" pitchFamily="34" charset="0"/>
              </a:rPr>
              <a:t>80</a:t>
            </a:r>
            <a:r>
              <a:rPr kumimoji="1" lang="fa-IR" altLang="ko-KR" sz="1100" b="1" smtClean="0">
                <a:solidFill>
                  <a:srgbClr val="000000"/>
                </a:solidFill>
                <a:cs typeface="Arial" pitchFamily="34" charset="0"/>
              </a:rPr>
              <a:t> درجه سانتیگراد می رسد.</a:t>
            </a:r>
          </a:p>
          <a:p>
            <a:pPr algn="r" rtl="1" fontAlgn="base" latinLnBrk="1">
              <a:spcBef>
                <a:spcPct val="0"/>
              </a:spcBef>
              <a:spcAft>
                <a:spcPct val="0"/>
              </a:spcAft>
            </a:pPr>
            <a:r>
              <a:rPr kumimoji="1" lang="fa-IR" altLang="ko-KR" sz="1100" b="1" smtClean="0">
                <a:solidFill>
                  <a:srgbClr val="000000"/>
                </a:solidFill>
                <a:cs typeface="Arial" pitchFamily="34" charset="0"/>
              </a:rPr>
              <a:t>چون ظرفها گرمای این مرحله را برای کمک به مرحله خشک کردن</a:t>
            </a:r>
            <a:endParaRPr kumimoji="1" lang="en-US" altLang="ko-KR" sz="11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100" b="1" smtClean="0">
                <a:solidFill>
                  <a:srgbClr val="000000"/>
                </a:solidFill>
                <a:cs typeface="Arial" pitchFamily="34" charset="0"/>
              </a:rPr>
              <a:t>حفظ می‌ کنند، </a:t>
            </a:r>
            <a:r>
              <a:rPr kumimoji="1" lang="fa-IR" altLang="ko-KR" sz="1100" b="1" smtClean="0">
                <a:solidFill>
                  <a:srgbClr val="5138EA"/>
                </a:solidFill>
                <a:cs typeface="Arial" pitchFamily="34" charset="0"/>
              </a:rPr>
              <a:t>این کار ممکن است باعث افزایش بازدهی خشک کردن</a:t>
            </a:r>
          </a:p>
          <a:p>
            <a:pPr algn="r" rtl="1" fontAlgn="base" latinLnBrk="1">
              <a:spcBef>
                <a:spcPct val="0"/>
              </a:spcBef>
              <a:spcAft>
                <a:spcPct val="0"/>
              </a:spcAft>
            </a:pPr>
            <a:r>
              <a:rPr kumimoji="1" lang="fa-IR" altLang="ko-KR" sz="1100" b="1" smtClean="0">
                <a:solidFill>
                  <a:srgbClr val="5138EA"/>
                </a:solidFill>
                <a:cs typeface="Arial" pitchFamily="34" charset="0"/>
              </a:rPr>
              <a:t>شود. و بسیار خوب است که بعد از پایان دور، درها را اندکی</a:t>
            </a:r>
          </a:p>
          <a:p>
            <a:pPr algn="r" rtl="1" fontAlgn="base" latinLnBrk="1">
              <a:spcBef>
                <a:spcPct val="0"/>
              </a:spcBef>
              <a:spcAft>
                <a:spcPct val="0"/>
              </a:spcAft>
            </a:pPr>
            <a:r>
              <a:rPr kumimoji="1" lang="fa-IR" altLang="ko-KR" sz="1100" b="1" smtClean="0">
                <a:solidFill>
                  <a:srgbClr val="5138EA"/>
                </a:solidFill>
                <a:cs typeface="Arial" pitchFamily="34" charset="0"/>
              </a:rPr>
              <a:t> باز کنید. </a:t>
            </a:r>
            <a:endParaRPr kumimoji="1" lang="en-US" altLang="ko-KR" sz="1100" smtClean="0">
              <a:solidFill>
                <a:srgbClr val="5138EA"/>
              </a:solidFill>
              <a:ea typeface="Gulim" pitchFamily="34" charset="-127"/>
              <a:cs typeface="Arial" pitchFamily="34" charset="0"/>
            </a:endParaRPr>
          </a:p>
          <a:p>
            <a:pPr algn="r" fontAlgn="base">
              <a:spcBef>
                <a:spcPct val="0"/>
              </a:spcBef>
              <a:spcAft>
                <a:spcPct val="0"/>
              </a:spcAft>
            </a:pPr>
            <a:endParaRPr lang="en-US" altLang="ko-KR" sz="1100" b="1" smtClean="0">
              <a:solidFill>
                <a:srgbClr val="5138EA"/>
              </a:solidFill>
              <a:ea typeface="Gulim" pitchFamily="34" charset="-127"/>
              <a:cs typeface="Arial" pitchFamily="34" charset="0"/>
            </a:endParaRPr>
          </a:p>
        </p:txBody>
      </p:sp>
      <p:sp>
        <p:nvSpPr>
          <p:cNvPr id="6156" name="Rectangle 16"/>
          <p:cNvSpPr>
            <a:spLocks noChangeArrowheads="1"/>
          </p:cNvSpPr>
          <p:nvPr/>
        </p:nvSpPr>
        <p:spPr bwMode="auto">
          <a:xfrm>
            <a:off x="3810000" y="2628900"/>
            <a:ext cx="3505200" cy="1257300"/>
          </a:xfrm>
          <a:prstGeom prst="rect">
            <a:avLst/>
          </a:prstGeom>
          <a:noFill/>
          <a:ln w="19050" algn="ctr">
            <a:solidFill>
              <a:schemeClr val="tx1"/>
            </a:solidFill>
            <a:miter lim="800000"/>
            <a:headEnd/>
            <a:tailEnd/>
          </a:ln>
        </p:spPr>
        <p:txBody>
          <a:bodyPr/>
          <a:lstStyle/>
          <a:p>
            <a:pPr algn="r" rtl="1" fontAlgn="base" latinLnBrk="1">
              <a:spcBef>
                <a:spcPct val="0"/>
              </a:spcBef>
              <a:spcAft>
                <a:spcPct val="0"/>
              </a:spcAft>
            </a:pPr>
            <a:r>
              <a:rPr kumimoji="1" lang="fa-IR" altLang="ko-KR" sz="1100" smtClean="0">
                <a:solidFill>
                  <a:srgbClr val="5138EA"/>
                </a:solidFill>
                <a:cs typeface="Arial" pitchFamily="34" charset="0"/>
              </a:rPr>
              <a:t>این عادی است. </a:t>
            </a:r>
            <a:r>
              <a:rPr kumimoji="1" lang="fa-IR" altLang="ko-KR" sz="1100" smtClean="0">
                <a:solidFill>
                  <a:srgbClr val="000000"/>
                </a:solidFill>
                <a:cs typeface="Arial" pitchFamily="34" charset="0"/>
              </a:rPr>
              <a:t>مرحله خشک کردن با کمک گرمایی که ظروف از </a:t>
            </a:r>
          </a:p>
          <a:p>
            <a:pPr algn="r" rtl="1" fontAlgn="base" latinLnBrk="1">
              <a:spcBef>
                <a:spcPct val="0"/>
              </a:spcBef>
              <a:spcAft>
                <a:spcPct val="0"/>
              </a:spcAft>
            </a:pPr>
            <a:r>
              <a:rPr kumimoji="1" lang="fa-IR" altLang="ko-KR" sz="1100" smtClean="0">
                <a:solidFill>
                  <a:srgbClr val="000000"/>
                </a:solidFill>
                <a:cs typeface="Arial" pitchFamily="34" charset="0"/>
              </a:rPr>
              <a:t>دور شسشو دریافت کردند انجام می شود. ظروف پلاستیکی خیلی </a:t>
            </a:r>
          </a:p>
          <a:p>
            <a:pPr algn="r" rtl="1" fontAlgn="base" latinLnBrk="1">
              <a:spcBef>
                <a:spcPct val="0"/>
              </a:spcBef>
              <a:spcAft>
                <a:spcPct val="0"/>
              </a:spcAft>
            </a:pPr>
            <a:r>
              <a:rPr kumimoji="1" lang="fa-IR" altLang="ko-KR" sz="1100" smtClean="0">
                <a:solidFill>
                  <a:srgbClr val="000000"/>
                </a:solidFill>
                <a:cs typeface="Arial" pitchFamily="34" charset="0"/>
              </a:rPr>
              <a:t>سریعتر از ظروف شیشه ای و فلزی سرد می شوند، بنابراین آب روی آنها می ماند. بعلاوه ظروف پلاستیکی ممکن است «چرب» باشند و از </a:t>
            </a:r>
          </a:p>
          <a:p>
            <a:pPr algn="r" rtl="1" fontAlgn="base" latinLnBrk="1">
              <a:spcBef>
                <a:spcPct val="0"/>
              </a:spcBef>
              <a:spcAft>
                <a:spcPct val="0"/>
              </a:spcAft>
            </a:pPr>
            <a:r>
              <a:rPr kumimoji="1" lang="fa-IR" altLang="ko-KR" sz="1100" smtClean="0">
                <a:solidFill>
                  <a:srgbClr val="000000"/>
                </a:solidFill>
                <a:cs typeface="Arial" pitchFamily="34" charset="0"/>
              </a:rPr>
              <a:t>تأثیر ماده کمک آبکشی بکاهند. گزینه </a:t>
            </a:r>
            <a:r>
              <a:rPr kumimoji="1" lang="fa-IR" altLang="ko-KR" sz="1100" smtClean="0">
                <a:solidFill>
                  <a:srgbClr val="FF0000"/>
                </a:solidFill>
                <a:cs typeface="Arial" pitchFamily="34" charset="0"/>
              </a:rPr>
              <a:t>"خیلی گرم" </a:t>
            </a:r>
            <a:r>
              <a:rPr kumimoji="1" lang="fa-IR" altLang="ko-KR" sz="1100" smtClean="0">
                <a:solidFill>
                  <a:srgbClr val="000000"/>
                </a:solidFill>
                <a:cs typeface="Arial" pitchFamily="34" charset="0"/>
              </a:rPr>
              <a:t>را انتخاب کنید، با  این </a:t>
            </a:r>
          </a:p>
          <a:p>
            <a:pPr algn="r" rtl="1" fontAlgn="base" latinLnBrk="1">
              <a:spcBef>
                <a:spcPct val="0"/>
              </a:spcBef>
              <a:spcAft>
                <a:spcPct val="0"/>
              </a:spcAft>
            </a:pPr>
            <a:r>
              <a:rPr kumimoji="1" lang="fa-IR" altLang="ko-KR" sz="1100" smtClean="0">
                <a:solidFill>
                  <a:srgbClr val="000000"/>
                </a:solidFill>
                <a:cs typeface="Arial" pitchFamily="34" charset="0"/>
              </a:rPr>
              <a:t>کار، کارایی دور خشک کردن افزایش می یابد. </a:t>
            </a:r>
            <a:endParaRPr kumimoji="1" lang="en-US" altLang="ko-KR" sz="11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100" smtClean="0">
                <a:solidFill>
                  <a:srgbClr val="5138EA"/>
                </a:solidFill>
                <a:cs typeface="Arial" pitchFamily="34" charset="0"/>
              </a:rPr>
              <a:t>یا در را اندکی در انتهای دور باز کنید.</a:t>
            </a:r>
            <a:endParaRPr kumimoji="1" lang="en-US" altLang="ko-KR" sz="1100" smtClean="0">
              <a:solidFill>
                <a:srgbClr val="5138EA"/>
              </a:solidFill>
              <a:ea typeface="Gulim" pitchFamily="34" charset="-127"/>
              <a:cs typeface="Arial" pitchFamily="34" charset="0"/>
            </a:endParaRPr>
          </a:p>
          <a:p>
            <a:pPr algn="r" fontAlgn="base">
              <a:spcBef>
                <a:spcPct val="0"/>
              </a:spcBef>
              <a:spcAft>
                <a:spcPct val="0"/>
              </a:spcAft>
            </a:pPr>
            <a:endParaRPr lang="en-US" altLang="ko-KR" sz="1100" b="1" smtClean="0">
              <a:solidFill>
                <a:srgbClr val="5138EA"/>
              </a:solidFill>
              <a:ea typeface="Gulim" pitchFamily="34" charset="-127"/>
              <a:cs typeface="Arial" pitchFamily="34" charset="0"/>
            </a:endParaRPr>
          </a:p>
        </p:txBody>
      </p:sp>
      <p:sp>
        <p:nvSpPr>
          <p:cNvPr id="6157" name="Rectangle 15"/>
          <p:cNvSpPr>
            <a:spLocks noChangeArrowheads="1"/>
          </p:cNvSpPr>
          <p:nvPr/>
        </p:nvSpPr>
        <p:spPr bwMode="auto">
          <a:xfrm>
            <a:off x="3822700" y="4381500"/>
            <a:ext cx="5092700" cy="685800"/>
          </a:xfrm>
          <a:prstGeom prst="rect">
            <a:avLst/>
          </a:prstGeom>
          <a:noFill/>
          <a:ln w="19050" algn="ctr">
            <a:solidFill>
              <a:schemeClr val="tx1"/>
            </a:solidFill>
            <a:miter lim="800000"/>
            <a:headEnd/>
            <a:tailEnd/>
          </a:ln>
        </p:spPr>
        <p:txBody>
          <a:bodyPr wrap="none"/>
          <a:lstStyle/>
          <a:p>
            <a:pPr algn="r" rtl="1" fontAlgn="base" latinLnBrk="1">
              <a:spcBef>
                <a:spcPct val="0"/>
              </a:spcBef>
              <a:spcAft>
                <a:spcPct val="0"/>
              </a:spcAft>
            </a:pPr>
            <a:r>
              <a:rPr kumimoji="1" lang="fa-IR" altLang="ko-KR" sz="1100" smtClean="0">
                <a:solidFill>
                  <a:srgbClr val="5138EA"/>
                </a:solidFill>
                <a:cs typeface="Arial" pitchFamily="34" charset="0"/>
              </a:rPr>
              <a:t>این عادی است. </a:t>
            </a:r>
            <a:r>
              <a:rPr kumimoji="1" lang="fa-IR" altLang="ko-KR" sz="1100" smtClean="0">
                <a:solidFill>
                  <a:srgbClr val="000000"/>
                </a:solidFill>
                <a:cs typeface="Arial" pitchFamily="34" charset="0"/>
              </a:rPr>
              <a:t>ممکن است آب بین نقطه تماس یک ظرف یا شیشه و قفسه قرار بگیرد.</a:t>
            </a:r>
            <a:endParaRPr kumimoji="1" lang="en-US" altLang="ko-KR" sz="11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100" smtClean="0">
                <a:solidFill>
                  <a:srgbClr val="000000"/>
                </a:solidFill>
                <a:cs typeface="Arial" pitchFamily="34" charset="0"/>
              </a:rPr>
              <a:t>در ظرفهای گود جایی که آب جمع می شود، آب زیادی برای تبخیر در این دور وجود دارد. </a:t>
            </a:r>
            <a:r>
              <a:rPr kumimoji="1" lang="fa-IR" altLang="ko-KR" sz="1100" smtClean="0">
                <a:solidFill>
                  <a:srgbClr val="5138EA"/>
                </a:solidFill>
                <a:cs typeface="Arial" pitchFamily="34" charset="0"/>
              </a:rPr>
              <a:t>سعی کنید </a:t>
            </a:r>
          </a:p>
          <a:p>
            <a:pPr algn="r" rtl="1" fontAlgn="base" latinLnBrk="1">
              <a:spcBef>
                <a:spcPct val="0"/>
              </a:spcBef>
              <a:spcAft>
                <a:spcPct val="0"/>
              </a:spcAft>
            </a:pPr>
            <a:r>
              <a:rPr kumimoji="1" lang="fa-IR" altLang="ko-KR" sz="1100" smtClean="0">
                <a:solidFill>
                  <a:srgbClr val="5138EA"/>
                </a:solidFill>
                <a:cs typeface="Arial" pitchFamily="34" charset="0"/>
              </a:rPr>
              <a:t>ظرفها را به صورت مایل در قفسه قرار دهید تا آب در آنها جمع نشود.</a:t>
            </a:r>
            <a:endParaRPr kumimoji="1" lang="en-US" altLang="ko-KR" sz="1100" smtClean="0">
              <a:solidFill>
                <a:srgbClr val="5138EA"/>
              </a:solidFill>
              <a:ea typeface="Gulim" pitchFamily="34" charset="-127"/>
              <a:cs typeface="Arial" pitchFamily="34" charset="0"/>
            </a:endParaRPr>
          </a:p>
          <a:p>
            <a:pPr algn="r" fontAlgn="base">
              <a:spcBef>
                <a:spcPct val="0"/>
              </a:spcBef>
              <a:spcAft>
                <a:spcPct val="0"/>
              </a:spcAft>
            </a:pPr>
            <a:endParaRPr lang="en-US" altLang="ko-KR" sz="1100" b="1" smtClean="0">
              <a:solidFill>
                <a:srgbClr val="5138EA"/>
              </a:solidFill>
              <a:ea typeface="Gulim" pitchFamily="34" charset="-127"/>
              <a:cs typeface="Arial" pitchFamily="34" charset="0"/>
            </a:endParaRPr>
          </a:p>
        </p:txBody>
      </p:sp>
      <p:sp>
        <p:nvSpPr>
          <p:cNvPr id="6158" name="Rectangle 37"/>
          <p:cNvSpPr>
            <a:spLocks noChangeArrowheads="1"/>
          </p:cNvSpPr>
          <p:nvPr/>
        </p:nvSpPr>
        <p:spPr bwMode="auto">
          <a:xfrm>
            <a:off x="228600" y="4381500"/>
            <a:ext cx="2819400" cy="495300"/>
          </a:xfrm>
          <a:prstGeom prst="rect">
            <a:avLst/>
          </a:prstGeom>
          <a:noFill/>
          <a:ln w="19050" algn="ctr">
            <a:solidFill>
              <a:schemeClr val="tx1"/>
            </a:solidFill>
            <a:miter lim="800000"/>
            <a:headEnd/>
            <a:tailEnd/>
          </a:ln>
        </p:spPr>
        <p:txBody>
          <a:bodyPr wrap="none" anchor="ctr"/>
          <a:lstStyle/>
          <a:p>
            <a:pPr algn="r" fontAlgn="base" latinLnBrk="1">
              <a:spcBef>
                <a:spcPct val="0"/>
              </a:spcBef>
              <a:spcAft>
                <a:spcPct val="0"/>
              </a:spcAft>
            </a:pPr>
            <a:r>
              <a:rPr kumimoji="1" lang="fa-IR" altLang="ko-KR" sz="1200" b="1" smtClean="0">
                <a:solidFill>
                  <a:srgbClr val="000000"/>
                </a:solidFill>
                <a:cs typeface="Arial" pitchFamily="34" charset="0"/>
              </a:rPr>
              <a:t>آب فقط روی سطح تماس ظروف</a:t>
            </a:r>
          </a:p>
          <a:p>
            <a:pPr algn="r" fontAlgn="base" latinLnBrk="1">
              <a:spcBef>
                <a:spcPct val="0"/>
              </a:spcBef>
              <a:spcAft>
                <a:spcPct val="0"/>
              </a:spcAft>
            </a:pPr>
            <a:r>
              <a:rPr kumimoji="1" lang="fa-IR" altLang="ko-KR" sz="1200" b="1" smtClean="0">
                <a:solidFill>
                  <a:srgbClr val="000000"/>
                </a:solidFill>
                <a:cs typeface="Arial" pitchFamily="34" charset="0"/>
              </a:rPr>
              <a:t> روی قفسه یا ظروف گود باقی می ماند؟</a:t>
            </a:r>
            <a:endParaRPr kumimoji="1" lang="en-US" altLang="ko-KR" sz="1200" smtClean="0">
              <a:solidFill>
                <a:srgbClr val="000000"/>
              </a:solidFill>
              <a:ea typeface="Gulim" pitchFamily="34" charset="-127"/>
              <a:cs typeface="Arial" pitchFamily="34" charset="0"/>
            </a:endParaRPr>
          </a:p>
        </p:txBody>
      </p:sp>
      <p:sp>
        <p:nvSpPr>
          <p:cNvPr id="19477" name="AutoShape 21"/>
          <p:cNvSpPr>
            <a:spLocks noChangeArrowheads="1"/>
          </p:cNvSpPr>
          <p:nvPr/>
        </p:nvSpPr>
        <p:spPr bwMode="auto">
          <a:xfrm>
            <a:off x="3124200" y="10668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19478" name="AutoShape 22"/>
          <p:cNvSpPr>
            <a:spLocks noChangeArrowheads="1"/>
          </p:cNvSpPr>
          <p:nvPr/>
        </p:nvSpPr>
        <p:spPr bwMode="auto">
          <a:xfrm>
            <a:off x="3124200" y="26670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19479" name="AutoShape 23"/>
          <p:cNvSpPr>
            <a:spLocks noChangeArrowheads="1"/>
          </p:cNvSpPr>
          <p:nvPr/>
        </p:nvSpPr>
        <p:spPr bwMode="auto">
          <a:xfrm>
            <a:off x="3124200" y="44196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6162" name="Picture 21"/>
          <p:cNvPicPr>
            <a:picLocks noChangeAspect="1" noChangeArrowheads="1"/>
          </p:cNvPicPr>
          <p:nvPr/>
        </p:nvPicPr>
        <p:blipFill>
          <a:blip r:embed="rId3" cstate="print"/>
          <a:srcRect/>
          <a:stretch>
            <a:fillRect/>
          </a:stretch>
        </p:blipFill>
        <p:spPr bwMode="auto">
          <a:xfrm>
            <a:off x="685800" y="3124200"/>
            <a:ext cx="1600200" cy="1189038"/>
          </a:xfrm>
          <a:prstGeom prst="rect">
            <a:avLst/>
          </a:prstGeom>
          <a:noFill/>
          <a:ln w="9525">
            <a:noFill/>
            <a:miter lim="800000"/>
            <a:headEnd/>
            <a:tailEnd/>
          </a:ln>
        </p:spPr>
      </p:pic>
      <p:pic>
        <p:nvPicPr>
          <p:cNvPr id="6163" name="Picture 22"/>
          <p:cNvPicPr>
            <a:picLocks noChangeAspect="1" noChangeArrowheads="1"/>
          </p:cNvPicPr>
          <p:nvPr/>
        </p:nvPicPr>
        <p:blipFill>
          <a:blip r:embed="rId4" cstate="print"/>
          <a:srcRect/>
          <a:stretch>
            <a:fillRect/>
          </a:stretch>
        </p:blipFill>
        <p:spPr bwMode="auto">
          <a:xfrm>
            <a:off x="762000" y="4905375"/>
            <a:ext cx="1447800" cy="1127125"/>
          </a:xfrm>
          <a:prstGeom prst="rect">
            <a:avLst/>
          </a:prstGeom>
          <a:noFill/>
          <a:ln w="9525">
            <a:noFill/>
            <a:miter lim="800000"/>
            <a:headEnd/>
            <a:tailEnd/>
          </a:ln>
        </p:spPr>
      </p:pic>
      <p:sp>
        <p:nvSpPr>
          <p:cNvPr id="6164" name="Oval 23"/>
          <p:cNvSpPr>
            <a:spLocks noChangeArrowheads="1"/>
          </p:cNvSpPr>
          <p:nvPr/>
        </p:nvSpPr>
        <p:spPr bwMode="auto">
          <a:xfrm>
            <a:off x="1447800" y="5105400"/>
            <a:ext cx="381000" cy="304800"/>
          </a:xfrm>
          <a:prstGeom prst="ellipse">
            <a:avLst/>
          </a:prstGeom>
          <a:noFill/>
          <a:ln w="15875">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6165" name="Oval 24"/>
          <p:cNvSpPr>
            <a:spLocks noChangeArrowheads="1"/>
          </p:cNvSpPr>
          <p:nvPr/>
        </p:nvSpPr>
        <p:spPr bwMode="auto">
          <a:xfrm>
            <a:off x="1600200" y="3352800"/>
            <a:ext cx="381000" cy="304800"/>
          </a:xfrm>
          <a:prstGeom prst="ellipse">
            <a:avLst/>
          </a:prstGeom>
          <a:noFill/>
          <a:ln w="15875">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6166" name="Picture 25"/>
          <p:cNvPicPr>
            <a:picLocks noChangeAspect="1" noChangeArrowheads="1"/>
          </p:cNvPicPr>
          <p:nvPr/>
        </p:nvPicPr>
        <p:blipFill>
          <a:blip r:embed="rId5" cstate="print"/>
          <a:srcRect/>
          <a:stretch>
            <a:fillRect/>
          </a:stretch>
        </p:blipFill>
        <p:spPr bwMode="auto">
          <a:xfrm>
            <a:off x="733425" y="1485900"/>
            <a:ext cx="1524000" cy="1087438"/>
          </a:xfrm>
          <a:prstGeom prst="rect">
            <a:avLst/>
          </a:prstGeom>
          <a:noFill/>
          <a:ln w="9525">
            <a:noFill/>
            <a:miter lim="800000"/>
            <a:headEnd/>
            <a:tailEnd/>
          </a:ln>
        </p:spPr>
      </p:pic>
      <p:sp>
        <p:nvSpPr>
          <p:cNvPr id="6167" name="Oval 23"/>
          <p:cNvSpPr>
            <a:spLocks noChangeArrowheads="1"/>
          </p:cNvSpPr>
          <p:nvPr/>
        </p:nvSpPr>
        <p:spPr bwMode="auto">
          <a:xfrm>
            <a:off x="1066800" y="2209800"/>
            <a:ext cx="304800" cy="228600"/>
          </a:xfrm>
          <a:prstGeom prst="ellipse">
            <a:avLst/>
          </a:prstGeom>
          <a:noFill/>
          <a:ln w="19050">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6168" name="Picture 24"/>
          <p:cNvPicPr>
            <a:picLocks noChangeAspect="1" noChangeArrowheads="1"/>
          </p:cNvPicPr>
          <p:nvPr/>
        </p:nvPicPr>
        <p:blipFill>
          <a:blip r:embed="rId6" cstate="print"/>
          <a:srcRect/>
          <a:stretch>
            <a:fillRect/>
          </a:stretch>
        </p:blipFill>
        <p:spPr bwMode="auto">
          <a:xfrm>
            <a:off x="7543800" y="1143000"/>
            <a:ext cx="1179513" cy="2362200"/>
          </a:xfrm>
          <a:prstGeom prst="rect">
            <a:avLst/>
          </a:prstGeom>
          <a:noFill/>
          <a:ln w="9525">
            <a:noFill/>
            <a:miter lim="800000"/>
            <a:headEnd/>
            <a:tailEnd/>
          </a:ln>
        </p:spPr>
      </p:pic>
      <p:sp>
        <p:nvSpPr>
          <p:cNvPr id="6169" name="Rectangle 25"/>
          <p:cNvSpPr>
            <a:spLocks noChangeArrowheads="1"/>
          </p:cNvSpPr>
          <p:nvPr/>
        </p:nvSpPr>
        <p:spPr bwMode="auto">
          <a:xfrm>
            <a:off x="7772400" y="1219200"/>
            <a:ext cx="533400" cy="2438400"/>
          </a:xfrm>
          <a:prstGeom prst="rect">
            <a:avLst/>
          </a:prstGeom>
          <a:noFill/>
          <a:ln w="19050">
            <a:solidFill>
              <a:srgbClr val="FF0000"/>
            </a:solidFill>
            <a:miter lim="800000"/>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6170" name="Line 26"/>
          <p:cNvSpPr>
            <a:spLocks noChangeShapeType="1"/>
          </p:cNvSpPr>
          <p:nvPr/>
        </p:nvSpPr>
        <p:spPr bwMode="auto">
          <a:xfrm>
            <a:off x="8001000" y="3657600"/>
            <a:ext cx="0" cy="228600"/>
          </a:xfrm>
          <a:prstGeom prst="line">
            <a:avLst/>
          </a:prstGeom>
          <a:noFill/>
          <a:ln w="9525">
            <a:solidFill>
              <a:schemeClr val="tx1"/>
            </a:solidFill>
            <a:round/>
            <a:headEnd/>
            <a:tailEnd type="triangle" w="med" len="med"/>
          </a:ln>
        </p:spPr>
        <p:txBody>
          <a:bodyPr/>
          <a:lstStyle/>
          <a:p>
            <a:pPr algn="r" rtl="1" fontAlgn="base">
              <a:spcBef>
                <a:spcPct val="0"/>
              </a:spcBef>
              <a:spcAft>
                <a:spcPct val="0"/>
              </a:spcAft>
            </a:pPr>
            <a:endParaRPr kumimoji="1" lang="en-US" sz="900" smtClean="0">
              <a:solidFill>
                <a:srgbClr val="000000"/>
              </a:solidFill>
              <a:cs typeface="Arial" pitchFamily="34" charset="0"/>
            </a:endParaRPr>
          </a:p>
        </p:txBody>
      </p:sp>
      <p:sp>
        <p:nvSpPr>
          <p:cNvPr id="6171" name="Text Box 34"/>
          <p:cNvSpPr txBox="1">
            <a:spLocks noChangeArrowheads="1"/>
          </p:cNvSpPr>
          <p:nvPr/>
        </p:nvSpPr>
        <p:spPr bwMode="auto">
          <a:xfrm>
            <a:off x="7239000" y="3962400"/>
            <a:ext cx="1185863" cy="276225"/>
          </a:xfrm>
          <a:prstGeom prst="rect">
            <a:avLst/>
          </a:prstGeom>
          <a:solidFill>
            <a:srgbClr val="CCFFFF"/>
          </a:solidFill>
          <a:ln w="19050" algn="ctr">
            <a:noFill/>
            <a:miter lim="800000"/>
            <a:headEnd/>
            <a:tailEnd/>
          </a:ln>
        </p:spPr>
        <p:txBody>
          <a:bodyPr wrap="none">
            <a:spAutoFit/>
          </a:bodyPr>
          <a:lstStyle/>
          <a:p>
            <a:pPr fontAlgn="base">
              <a:spcBef>
                <a:spcPct val="0"/>
              </a:spcBef>
              <a:spcAft>
                <a:spcPct val="0"/>
              </a:spcAft>
            </a:pPr>
            <a:r>
              <a:rPr lang="fa-IR" altLang="ko-KR" sz="1200" b="1" smtClean="0">
                <a:solidFill>
                  <a:srgbClr val="000000"/>
                </a:solidFill>
                <a:cs typeface="Arial" pitchFamily="34" charset="0"/>
              </a:rPr>
              <a:t>اندکی در را باز کنید</a:t>
            </a:r>
            <a:endParaRPr lang="en-US" altLang="ko-KR" sz="1200" b="1" smtClean="0">
              <a:solidFill>
                <a:srgbClr val="000000"/>
              </a:solidFill>
              <a:ea typeface="Gulim" pitchFamily="34" charset="-127"/>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5"/>
          <p:cNvSpPr txBox="1">
            <a:spLocks noChangeArrowheads="1"/>
          </p:cNvSpPr>
          <p:nvPr/>
        </p:nvSpPr>
        <p:spPr bwMode="auto">
          <a:xfrm>
            <a:off x="6172200" y="533400"/>
            <a:ext cx="1495425" cy="307975"/>
          </a:xfrm>
          <a:prstGeom prst="rect">
            <a:avLst/>
          </a:prstGeom>
          <a:noFill/>
          <a:ln w="9525" algn="ctr">
            <a:noFill/>
            <a:miter lim="800000"/>
            <a:headEnd/>
            <a:tailEnd/>
          </a:ln>
        </p:spPr>
        <p:txBody>
          <a:bodyPr wrap="none">
            <a:spAutoFit/>
          </a:bodyPr>
          <a:lstStyle/>
          <a:p>
            <a:pPr fontAlgn="base">
              <a:spcBef>
                <a:spcPct val="0"/>
              </a:spcBef>
              <a:spcAft>
                <a:spcPct val="0"/>
              </a:spcAft>
            </a:pPr>
            <a:r>
              <a:rPr lang="fa-IR" altLang="ko-KR" sz="1400" b="1" dirty="0" smtClean="0">
                <a:solidFill>
                  <a:srgbClr val="000000"/>
                </a:solidFill>
                <a:cs typeface="Arial" pitchFamily="34" charset="0"/>
              </a:rPr>
              <a:t>. خشک نکردن(3/3)</a:t>
            </a:r>
            <a:r>
              <a:rPr lang="en-US" altLang="ko-KR" sz="1400" b="1" dirty="0" smtClean="0">
                <a:solidFill>
                  <a:srgbClr val="000000"/>
                </a:solidFill>
                <a:ea typeface="Gulim" pitchFamily="34" charset="-127"/>
                <a:cs typeface="Arial" pitchFamily="34" charset="0"/>
              </a:rPr>
              <a:t>I</a:t>
            </a:r>
          </a:p>
        </p:txBody>
      </p:sp>
      <p:sp>
        <p:nvSpPr>
          <p:cNvPr id="7173" name="Rectangle 5"/>
          <p:cNvSpPr>
            <a:spLocks noChangeArrowheads="1"/>
          </p:cNvSpPr>
          <p:nvPr/>
        </p:nvSpPr>
        <p:spPr bwMode="auto">
          <a:xfrm>
            <a:off x="3822700" y="990600"/>
            <a:ext cx="5092700" cy="685800"/>
          </a:xfrm>
          <a:prstGeom prst="rect">
            <a:avLst/>
          </a:prstGeom>
          <a:noFill/>
          <a:ln w="19050" algn="ctr">
            <a:solidFill>
              <a:schemeClr val="tx1"/>
            </a:solidFill>
            <a:miter lim="800000"/>
            <a:headEnd/>
            <a:tailEnd/>
          </a:ln>
        </p:spPr>
        <p:txBody>
          <a:bodyPr/>
          <a:lstStyle/>
          <a:p>
            <a:pPr algn="r" rtl="1" fontAlgn="base">
              <a:spcBef>
                <a:spcPct val="0"/>
              </a:spcBef>
              <a:spcAft>
                <a:spcPct val="0"/>
              </a:spcAft>
            </a:pPr>
            <a:r>
              <a:rPr kumimoji="1" lang="fa-IR" altLang="ko-KR" sz="1000" b="1" smtClean="0">
                <a:solidFill>
                  <a:srgbClr val="000000"/>
                </a:solidFill>
                <a:cs typeface="Arial" pitchFamily="34" charset="0"/>
              </a:rPr>
              <a:t>در صورت استفاده از این قرص، </a:t>
            </a:r>
            <a:r>
              <a:rPr kumimoji="1" lang="fa-IR" altLang="ko-KR" sz="1000" b="1" smtClean="0">
                <a:solidFill>
                  <a:srgbClr val="5138EA"/>
                </a:solidFill>
                <a:cs typeface="Arial" pitchFamily="34" charset="0"/>
              </a:rPr>
              <a:t>می بایست از کمک آبکشی بیشتری برای افزایش تأثیر خشک کردن استفاده می کردید</a:t>
            </a:r>
            <a:r>
              <a:rPr kumimoji="1" lang="fa-IR" altLang="ko-KR" sz="1000" b="1" smtClean="0">
                <a:solidFill>
                  <a:srgbClr val="000000"/>
                </a:solidFill>
                <a:cs typeface="Arial" pitchFamily="34" charset="0"/>
              </a:rPr>
              <a:t>. دلیل این مشکل این است که کمک آبکشی موجود در قرص ممکن است کافی نبوده یا خیلی زود توزیع شود. اما سطح آبکشی 1→3 را کاهش دهید، چون آبکشی خیلی زیاد ممکن است باعث ایجاد </a:t>
            </a:r>
            <a:r>
              <a:rPr kumimoji="1" lang="fa-IR" altLang="ko-KR" sz="1000" smtClean="0">
                <a:solidFill>
                  <a:srgbClr val="000000"/>
                </a:solidFill>
                <a:cs typeface="Arial" pitchFamily="34" charset="0"/>
              </a:rPr>
              <a:t>تیرگی ظروف شیشه ای شود</a:t>
            </a:r>
            <a:endParaRPr lang="en-US" altLang="ko-KR" sz="1000" b="1" smtClean="0">
              <a:solidFill>
                <a:srgbClr val="000000"/>
              </a:solidFill>
              <a:ea typeface="Gulim" pitchFamily="34" charset="-127"/>
              <a:cs typeface="Arial" pitchFamily="34" charset="0"/>
            </a:endParaRPr>
          </a:p>
        </p:txBody>
      </p:sp>
      <p:sp>
        <p:nvSpPr>
          <p:cNvPr id="7174" name="Rectangle 34"/>
          <p:cNvSpPr>
            <a:spLocks noChangeArrowheads="1"/>
          </p:cNvSpPr>
          <p:nvPr/>
        </p:nvSpPr>
        <p:spPr bwMode="auto">
          <a:xfrm>
            <a:off x="228600" y="990600"/>
            <a:ext cx="2819400" cy="533400"/>
          </a:xfrm>
          <a:prstGeom prst="rect">
            <a:avLst/>
          </a:prstGeom>
          <a:noFill/>
          <a:ln w="19050" algn="ctr">
            <a:solidFill>
              <a:schemeClr val="tx1"/>
            </a:solidFill>
            <a:miter lim="800000"/>
            <a:headEnd/>
            <a:tailEnd/>
          </a:ln>
        </p:spPr>
        <p:txBody>
          <a:bodyPr anchor="ctr"/>
          <a:lstStyle/>
          <a:p>
            <a:pPr algn="r" rtl="1" fontAlgn="base" latinLnBrk="1">
              <a:spcBef>
                <a:spcPct val="0"/>
              </a:spcBef>
              <a:spcAft>
                <a:spcPct val="0"/>
              </a:spcAft>
            </a:pPr>
            <a:endParaRPr kumimoji="1" lang="fa-IR" altLang="ko-KR" sz="1200" b="1" smtClean="0">
              <a:solidFill>
                <a:srgbClr val="000000"/>
              </a:solidFill>
              <a:cs typeface="Arial" pitchFamily="34" charset="0"/>
            </a:endParaRPr>
          </a:p>
          <a:p>
            <a:pPr algn="r" rtl="1" fontAlgn="base" latinLnBrk="1">
              <a:spcBef>
                <a:spcPct val="0"/>
              </a:spcBef>
              <a:spcAft>
                <a:spcPct val="0"/>
              </a:spcAft>
            </a:pPr>
            <a:r>
              <a:rPr kumimoji="1" lang="fa-IR" altLang="ko-KR" sz="1200" b="1" smtClean="0">
                <a:solidFill>
                  <a:srgbClr val="000000"/>
                </a:solidFill>
                <a:cs typeface="Arial" pitchFamily="34" charset="0"/>
              </a:rPr>
              <a:t>آیا فقط از قرصی استفاده کرده اید که ترکیبی از ماده</a:t>
            </a:r>
            <a:endParaRPr kumimoji="1" lang="en-US" altLang="ko-KR" sz="12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200" b="1" smtClean="0">
                <a:solidFill>
                  <a:srgbClr val="000000"/>
                </a:solidFill>
                <a:cs typeface="Arial" pitchFamily="34" charset="0"/>
              </a:rPr>
              <a:t> شوینده و کمک آبکشی است؟</a:t>
            </a:r>
            <a:endParaRPr kumimoji="1" lang="en-US" altLang="ko-KR" sz="1200" smtClean="0">
              <a:solidFill>
                <a:srgbClr val="000000"/>
              </a:solidFill>
              <a:ea typeface="Gulim" pitchFamily="34" charset="-127"/>
              <a:cs typeface="Arial" pitchFamily="34" charset="0"/>
            </a:endParaRPr>
          </a:p>
          <a:p>
            <a:pPr algn="r" fontAlgn="base">
              <a:spcBef>
                <a:spcPct val="0"/>
              </a:spcBef>
              <a:spcAft>
                <a:spcPct val="0"/>
              </a:spcAft>
            </a:pPr>
            <a:endParaRPr lang="en-US" altLang="ko-KR" sz="1200" b="1" smtClean="0">
              <a:solidFill>
                <a:srgbClr val="000000"/>
              </a:solidFill>
              <a:ea typeface="Gulim" pitchFamily="34" charset="-127"/>
              <a:cs typeface="Arial" pitchFamily="34" charset="0"/>
            </a:endParaRPr>
          </a:p>
        </p:txBody>
      </p:sp>
      <p:sp>
        <p:nvSpPr>
          <p:cNvPr id="7175" name="Rectangle 16"/>
          <p:cNvSpPr>
            <a:spLocks noChangeArrowheads="1"/>
          </p:cNvSpPr>
          <p:nvPr/>
        </p:nvSpPr>
        <p:spPr bwMode="auto">
          <a:xfrm>
            <a:off x="3822700" y="2819400"/>
            <a:ext cx="5092700" cy="685800"/>
          </a:xfrm>
          <a:prstGeom prst="rect">
            <a:avLst/>
          </a:prstGeom>
          <a:noFill/>
          <a:ln w="19050" algn="ctr">
            <a:solidFill>
              <a:schemeClr val="tx1"/>
            </a:solidFill>
            <a:miter lim="800000"/>
            <a:headEnd/>
            <a:tailEnd/>
          </a:ln>
        </p:spPr>
        <p:txBody>
          <a:bodyPr wrap="none"/>
          <a:lstStyle/>
          <a:p>
            <a:pPr algn="r" rtl="1" fontAlgn="base" latinLnBrk="1">
              <a:spcBef>
                <a:spcPct val="0"/>
              </a:spcBef>
              <a:spcAft>
                <a:spcPct val="0"/>
              </a:spcAft>
            </a:pPr>
            <a:r>
              <a:rPr kumimoji="1" lang="fa-IR" altLang="ko-KR" sz="1000" smtClean="0">
                <a:solidFill>
                  <a:srgbClr val="000000"/>
                </a:solidFill>
                <a:cs typeface="Arial" pitchFamily="34" charset="0"/>
              </a:rPr>
              <a:t>در</a:t>
            </a:r>
            <a:r>
              <a:rPr kumimoji="1" lang="fa-IR" altLang="ko-KR" sz="1000" smtClean="0">
                <a:solidFill>
                  <a:srgbClr val="5138EA"/>
                </a:solidFill>
                <a:cs typeface="Arial" pitchFamily="34" charset="0"/>
              </a:rPr>
              <a:t> صورتی که دور</a:t>
            </a:r>
            <a:r>
              <a:rPr lang="en-US" altLang="ko-KR" sz="1000" b="1" smtClean="0">
                <a:solidFill>
                  <a:srgbClr val="FF0000"/>
                </a:solidFill>
                <a:ea typeface="Gulim" pitchFamily="34" charset="-127"/>
                <a:cs typeface="Arial" pitchFamily="34" charset="0"/>
              </a:rPr>
              <a:t>Pre-Wash </a:t>
            </a:r>
            <a:r>
              <a:rPr kumimoji="1" lang="fa-IR" altLang="ko-KR" sz="1000" smtClean="0">
                <a:solidFill>
                  <a:srgbClr val="000000"/>
                </a:solidFill>
                <a:cs typeface="Arial" pitchFamily="34" charset="0"/>
              </a:rPr>
              <a:t>"</a:t>
            </a:r>
            <a:r>
              <a:rPr kumimoji="1" lang="fa-IR" altLang="ko-KR" sz="1000" smtClean="0">
                <a:solidFill>
                  <a:srgbClr val="FF0000"/>
                </a:solidFill>
                <a:cs typeface="Arial" pitchFamily="34" charset="0"/>
              </a:rPr>
              <a:t>شستشوی اولیه</a:t>
            </a:r>
            <a:r>
              <a:rPr kumimoji="1" lang="fa-IR" altLang="ko-KR" sz="1000" smtClean="0">
                <a:solidFill>
                  <a:srgbClr val="000000"/>
                </a:solidFill>
                <a:cs typeface="Arial" pitchFamily="34" charset="0"/>
              </a:rPr>
              <a:t>" </a:t>
            </a:r>
            <a:r>
              <a:rPr kumimoji="1" lang="fa-IR" altLang="ko-KR" sz="1000" smtClean="0">
                <a:solidFill>
                  <a:srgbClr val="5138EA"/>
                </a:solidFill>
                <a:cs typeface="Arial" pitchFamily="34" charset="0"/>
              </a:rPr>
              <a:t>را انتخاب کردید، ظروف بعد از انجام این دور</a:t>
            </a:r>
            <a:endParaRPr kumimoji="1" lang="en-US" altLang="ko-KR" sz="1000" smtClean="0">
              <a:solidFill>
                <a:srgbClr val="5138EA"/>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5138EA"/>
                </a:solidFill>
                <a:cs typeface="Arial" pitchFamily="34" charset="0"/>
              </a:rPr>
              <a:t>خشک نمی شوند</a:t>
            </a:r>
            <a:r>
              <a:rPr kumimoji="1" lang="fa-IR" altLang="ko-KR" sz="1000" smtClean="0">
                <a:solidFill>
                  <a:srgbClr val="000000"/>
                </a:solidFill>
                <a:cs typeface="Arial" pitchFamily="34" charset="0"/>
              </a:rPr>
              <a:t>. چون دور"</a:t>
            </a:r>
            <a:r>
              <a:rPr kumimoji="1" lang="fa-IR" altLang="ko-KR" sz="1000" smtClean="0">
                <a:solidFill>
                  <a:srgbClr val="FF0000"/>
                </a:solidFill>
                <a:cs typeface="Arial" pitchFamily="34" charset="0"/>
              </a:rPr>
              <a:t>شستشوی اولیه</a:t>
            </a:r>
            <a:r>
              <a:rPr kumimoji="1" lang="fa-IR" altLang="ko-KR" sz="1000" smtClean="0">
                <a:solidFill>
                  <a:srgbClr val="000000"/>
                </a:solidFill>
                <a:cs typeface="Arial" pitchFamily="34" charset="0"/>
              </a:rPr>
              <a:t>"، دور خشک کردن ندارد، فقط یک</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000000"/>
                </a:solidFill>
                <a:cs typeface="Arial" pitchFamily="34" charset="0"/>
              </a:rPr>
              <a:t>آبکشی </a:t>
            </a:r>
            <a:r>
              <a:rPr kumimoji="1" lang="fa-IR" altLang="ko-KR" sz="1000" smtClean="0">
                <a:solidFill>
                  <a:srgbClr val="FF0000"/>
                </a:solidFill>
                <a:cs typeface="Arial" pitchFamily="34" charset="0"/>
              </a:rPr>
              <a:t>15</a:t>
            </a:r>
            <a:r>
              <a:rPr kumimoji="1" lang="fa-IR" altLang="ko-KR" sz="1000" smtClean="0">
                <a:solidFill>
                  <a:srgbClr val="000000"/>
                </a:solidFill>
                <a:cs typeface="Arial" pitchFamily="34" charset="0"/>
              </a:rPr>
              <a:t> دقیقه ای برای ظروف با آلودگی بسیار کمتر است. ظروف جدید، نمونه ای</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000000"/>
                </a:solidFill>
                <a:cs typeface="Arial" pitchFamily="34" charset="0"/>
              </a:rPr>
              <a:t>از ظروفی هستند که برای آنها باید از این دور استفاده کرد.</a:t>
            </a:r>
            <a:endParaRPr kumimoji="1" lang="en-US" altLang="ko-KR" sz="1000" smtClean="0">
              <a:solidFill>
                <a:srgbClr val="000000"/>
              </a:solidFill>
              <a:ea typeface="Gulim" pitchFamily="34" charset="-127"/>
              <a:cs typeface="Arial" pitchFamily="34" charset="0"/>
            </a:endParaRPr>
          </a:p>
          <a:p>
            <a:pPr algn="r" fontAlgn="base">
              <a:spcBef>
                <a:spcPct val="0"/>
              </a:spcBef>
              <a:spcAft>
                <a:spcPct val="0"/>
              </a:spcAft>
            </a:pPr>
            <a:endParaRPr lang="en-US" altLang="ko-KR" sz="1000" b="1" smtClean="0">
              <a:solidFill>
                <a:srgbClr val="000000"/>
              </a:solidFill>
              <a:ea typeface="Gulim" pitchFamily="34" charset="-127"/>
              <a:cs typeface="Arial" pitchFamily="34" charset="0"/>
            </a:endParaRPr>
          </a:p>
        </p:txBody>
      </p:sp>
      <p:sp>
        <p:nvSpPr>
          <p:cNvPr id="7176" name="Rectangle 30"/>
          <p:cNvSpPr>
            <a:spLocks noChangeArrowheads="1"/>
          </p:cNvSpPr>
          <p:nvPr/>
        </p:nvSpPr>
        <p:spPr bwMode="auto">
          <a:xfrm>
            <a:off x="228600" y="2819400"/>
            <a:ext cx="2819400" cy="457200"/>
          </a:xfrm>
          <a:prstGeom prst="rect">
            <a:avLst/>
          </a:prstGeom>
          <a:noFill/>
          <a:ln w="19050" algn="ctr">
            <a:solidFill>
              <a:schemeClr val="tx1"/>
            </a:solidFill>
            <a:miter lim="800000"/>
            <a:headEnd/>
            <a:tailEnd/>
          </a:ln>
        </p:spPr>
        <p:txBody>
          <a:bodyPr wrap="none" anchor="ctr"/>
          <a:lstStyle/>
          <a:p>
            <a:pPr algn="r" rtl="1" fontAlgn="base" latinLnBrk="1">
              <a:spcBef>
                <a:spcPct val="0"/>
              </a:spcBef>
              <a:spcAft>
                <a:spcPct val="0"/>
              </a:spcAft>
            </a:pPr>
            <a:endParaRPr kumimoji="1" lang="fa-IR" altLang="ko-KR" sz="1200" smtClean="0">
              <a:solidFill>
                <a:srgbClr val="000000"/>
              </a:solidFill>
              <a:cs typeface="Arial" pitchFamily="34" charset="0"/>
            </a:endParaRPr>
          </a:p>
          <a:p>
            <a:pPr algn="r" rtl="1" fontAlgn="base" latinLnBrk="1">
              <a:spcBef>
                <a:spcPct val="0"/>
              </a:spcBef>
              <a:spcAft>
                <a:spcPct val="0"/>
              </a:spcAft>
            </a:pPr>
            <a:r>
              <a:rPr kumimoji="1" lang="fa-IR" altLang="ko-KR" sz="1200" smtClean="0">
                <a:solidFill>
                  <a:srgbClr val="000000"/>
                </a:solidFill>
                <a:cs typeface="Arial" pitchFamily="34" charset="0"/>
              </a:rPr>
              <a:t>آیا دور</a:t>
            </a:r>
            <a:r>
              <a:rPr lang="en-US" altLang="ko-KR" sz="1200" b="1" smtClean="0">
                <a:solidFill>
                  <a:srgbClr val="FF0000"/>
                </a:solidFill>
                <a:ea typeface="Gulim" pitchFamily="34" charset="-127"/>
                <a:cs typeface="Arial" pitchFamily="34" charset="0"/>
              </a:rPr>
              <a:t>Pre-Wash </a:t>
            </a:r>
            <a:r>
              <a:rPr lang="fa-IR" altLang="ko-KR" sz="1200" b="1" smtClean="0">
                <a:solidFill>
                  <a:srgbClr val="FF0000"/>
                </a:solidFill>
                <a:cs typeface="Arial" pitchFamily="34" charset="0"/>
              </a:rPr>
              <a:t> </a:t>
            </a:r>
            <a:r>
              <a:rPr kumimoji="1" lang="fa-IR" altLang="ko-KR" sz="1200" smtClean="0">
                <a:solidFill>
                  <a:srgbClr val="000000"/>
                </a:solidFill>
                <a:cs typeface="Arial" pitchFamily="34" charset="0"/>
              </a:rPr>
              <a:t>"</a:t>
            </a:r>
            <a:r>
              <a:rPr kumimoji="1" lang="fa-IR" altLang="ko-KR" sz="1200" smtClean="0">
                <a:solidFill>
                  <a:srgbClr val="FF0000"/>
                </a:solidFill>
                <a:cs typeface="Arial" pitchFamily="34" charset="0"/>
              </a:rPr>
              <a:t>شستشوی اولیه</a:t>
            </a:r>
            <a:r>
              <a:rPr kumimoji="1" lang="fa-IR" altLang="ko-KR" sz="1200" smtClean="0">
                <a:solidFill>
                  <a:srgbClr val="000000"/>
                </a:solidFill>
                <a:cs typeface="Arial" pitchFamily="34" charset="0"/>
              </a:rPr>
              <a:t>"</a:t>
            </a:r>
            <a:endParaRPr kumimoji="1" lang="en-US" altLang="ko-KR" sz="12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200" smtClean="0">
                <a:solidFill>
                  <a:srgbClr val="000000"/>
                </a:solidFill>
                <a:cs typeface="Arial" pitchFamily="34" charset="0"/>
              </a:rPr>
              <a:t> انتخاب شده بود؟</a:t>
            </a:r>
            <a:endParaRPr kumimoji="1" lang="en-US" altLang="ko-KR" sz="1200" smtClean="0">
              <a:solidFill>
                <a:srgbClr val="000000"/>
              </a:solidFill>
              <a:ea typeface="Gulim" pitchFamily="34" charset="-127"/>
              <a:cs typeface="Arial" pitchFamily="34" charset="0"/>
            </a:endParaRPr>
          </a:p>
          <a:p>
            <a:pPr algn="r" fontAlgn="base">
              <a:spcBef>
                <a:spcPct val="0"/>
              </a:spcBef>
              <a:spcAft>
                <a:spcPct val="0"/>
              </a:spcAft>
            </a:pPr>
            <a:endParaRPr lang="en-US" altLang="ko-KR" sz="1200" b="1" smtClean="0">
              <a:solidFill>
                <a:srgbClr val="000000"/>
              </a:solidFill>
              <a:ea typeface="Gulim" pitchFamily="34" charset="-127"/>
              <a:cs typeface="Arial" pitchFamily="34" charset="0"/>
            </a:endParaRPr>
          </a:p>
        </p:txBody>
      </p:sp>
      <p:sp>
        <p:nvSpPr>
          <p:cNvPr id="7177" name="Rectangle 16"/>
          <p:cNvSpPr>
            <a:spLocks noChangeArrowheads="1"/>
          </p:cNvSpPr>
          <p:nvPr/>
        </p:nvSpPr>
        <p:spPr bwMode="auto">
          <a:xfrm>
            <a:off x="3810000" y="4648200"/>
            <a:ext cx="5105400" cy="990600"/>
          </a:xfrm>
          <a:prstGeom prst="rect">
            <a:avLst/>
          </a:prstGeom>
          <a:noFill/>
          <a:ln w="19050" algn="ctr">
            <a:solidFill>
              <a:schemeClr val="tx1"/>
            </a:solidFill>
            <a:miter lim="800000"/>
            <a:headEnd/>
            <a:tailEnd/>
          </a:ln>
        </p:spPr>
        <p:txBody>
          <a:bodyPr wrap="none"/>
          <a:lstStyle/>
          <a:p>
            <a:pPr algn="r" rtl="1" fontAlgn="base" latinLnBrk="1">
              <a:spcBef>
                <a:spcPct val="0"/>
              </a:spcBef>
              <a:spcAft>
                <a:spcPct val="0"/>
              </a:spcAft>
            </a:pPr>
            <a:r>
              <a:rPr kumimoji="1" lang="fa-IR" altLang="ko-KR" sz="1000" smtClean="0">
                <a:solidFill>
                  <a:srgbClr val="000000"/>
                </a:solidFill>
                <a:cs typeface="Arial" pitchFamily="34" charset="0"/>
              </a:rPr>
              <a:t>این مشکل ممکن است به دلیل توزیع کمک آبکشی بسیار کم رخ داده باشد. صفحه مدرج  کمک آبکشی را بررسی کنید.</a:t>
            </a:r>
          </a:p>
          <a:p>
            <a:pPr algn="r" rtl="1" fontAlgn="base" latinLnBrk="1">
              <a:spcBef>
                <a:spcPct val="0"/>
              </a:spcBef>
              <a:spcAft>
                <a:spcPct val="0"/>
              </a:spcAft>
            </a:pPr>
            <a:r>
              <a:rPr kumimoji="1" lang="fa-IR" altLang="ko-KR" sz="1000" smtClean="0">
                <a:solidFill>
                  <a:srgbClr val="000000"/>
                </a:solidFill>
                <a:cs typeface="Arial" pitchFamily="34" charset="0"/>
              </a:rPr>
              <a:t> 1 کمترین میزان ماده آبکشی توزیع شده است، در حالیکه 4 بیشترین میزان ماده کمک آبکشی توزیع شده است. اگر صفحه</a:t>
            </a:r>
          </a:p>
          <a:p>
            <a:pPr algn="r" rtl="1" fontAlgn="base" latinLnBrk="1">
              <a:spcBef>
                <a:spcPct val="0"/>
              </a:spcBef>
              <a:spcAft>
                <a:spcPct val="0"/>
              </a:spcAft>
            </a:pPr>
            <a:r>
              <a:rPr kumimoji="1" lang="fa-IR" altLang="ko-KR" sz="1000" smtClean="0">
                <a:solidFill>
                  <a:srgbClr val="000000"/>
                </a:solidFill>
                <a:cs typeface="Arial" pitchFamily="34" charset="0"/>
              </a:rPr>
              <a:t> روی 3 یا کمتر تنظیم شده است، آنرا روی درجه بیشتری تنظیم کنید. و وقتی چراغ به صورت زیر روشن می شود،</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000000"/>
                </a:solidFill>
                <a:cs typeface="Arial" pitchFamily="34" charset="0"/>
              </a:rPr>
              <a:t> دوباره ماده کمک آبکشی را اضافه کنید</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FF0000"/>
                </a:solidFill>
                <a:cs typeface="Arial" pitchFamily="34" charset="0"/>
              </a:rPr>
              <a:t>لطفاً چراغ آبکشی روی نمایشگر را بررسی کنید، آیا کمک آبکشی وجود دارد</a:t>
            </a:r>
            <a:endParaRPr kumimoji="1" lang="en-US" altLang="ko-KR" sz="1000" smtClean="0">
              <a:solidFill>
                <a:srgbClr val="FF0000"/>
              </a:solidFill>
              <a:ea typeface="Gulim" pitchFamily="34" charset="-127"/>
              <a:cs typeface="Arial" pitchFamily="34" charset="0"/>
            </a:endParaRPr>
          </a:p>
          <a:p>
            <a:pPr algn="r" rtl="1" fontAlgn="base" latinLnBrk="1">
              <a:spcBef>
                <a:spcPct val="0"/>
              </a:spcBef>
              <a:spcAft>
                <a:spcPct val="0"/>
              </a:spcAft>
            </a:pPr>
            <a:r>
              <a:rPr kumimoji="1" lang="en-US" altLang="ko-KR" sz="1000" b="1" smtClean="0">
                <a:solidFill>
                  <a:srgbClr val="FF0000"/>
                </a:solidFill>
                <a:ea typeface="Gulim" pitchFamily="34" charset="-127"/>
                <a:cs typeface="Arial" pitchFamily="34" charset="0"/>
              </a:rPr>
              <a:t>※</a:t>
            </a:r>
            <a:r>
              <a:rPr kumimoji="1" lang="fa-IR" altLang="ko-KR" sz="1000" smtClean="0">
                <a:solidFill>
                  <a:srgbClr val="FF0000"/>
                </a:solidFill>
                <a:cs typeface="Arial" pitchFamily="34" charset="0"/>
              </a:rPr>
              <a:t>وقتی کمک آبکشی را در توزیع کننده می ریزید، می توانید 30-20 بار از آن  استفاده کنید</a:t>
            </a:r>
            <a:r>
              <a:rPr kumimoji="1" lang="fa-IR" altLang="ko-KR" sz="1000" smtClean="0">
                <a:solidFill>
                  <a:srgbClr val="000000"/>
                </a:solidFill>
                <a:cs typeface="Arial" pitchFamily="34" charset="0"/>
              </a:rPr>
              <a:t>.</a:t>
            </a:r>
            <a:endParaRPr kumimoji="1" lang="en-US" altLang="ko-KR" sz="1000" smtClean="0">
              <a:solidFill>
                <a:srgbClr val="000000"/>
              </a:solidFill>
              <a:ea typeface="Gulim" pitchFamily="34" charset="-127"/>
              <a:cs typeface="Arial" pitchFamily="34" charset="0"/>
            </a:endParaRPr>
          </a:p>
        </p:txBody>
      </p:sp>
      <p:sp>
        <p:nvSpPr>
          <p:cNvPr id="7178" name="Rectangle 32"/>
          <p:cNvSpPr>
            <a:spLocks noChangeArrowheads="1"/>
          </p:cNvSpPr>
          <p:nvPr/>
        </p:nvSpPr>
        <p:spPr bwMode="auto">
          <a:xfrm>
            <a:off x="228600" y="4648200"/>
            <a:ext cx="2819400" cy="457200"/>
          </a:xfrm>
          <a:prstGeom prst="rect">
            <a:avLst/>
          </a:prstGeom>
          <a:noFill/>
          <a:ln w="19050" algn="ctr">
            <a:solidFill>
              <a:schemeClr val="tx1"/>
            </a:solidFill>
            <a:miter lim="800000"/>
            <a:headEnd/>
            <a:tailEnd/>
          </a:ln>
        </p:spPr>
        <p:txBody>
          <a:bodyPr wrap="none" anchor="ctr"/>
          <a:lstStyle/>
          <a:p>
            <a:pPr algn="r" rtl="1" fontAlgn="base" latinLnBrk="1">
              <a:spcBef>
                <a:spcPct val="0"/>
              </a:spcBef>
              <a:spcAft>
                <a:spcPct val="0"/>
              </a:spcAft>
            </a:pPr>
            <a:endParaRPr kumimoji="1" lang="fa-IR" altLang="ko-KR" sz="1200" smtClean="0">
              <a:solidFill>
                <a:srgbClr val="000000"/>
              </a:solidFill>
              <a:cs typeface="Arial" pitchFamily="34" charset="0"/>
            </a:endParaRPr>
          </a:p>
          <a:p>
            <a:pPr algn="r" rtl="1" fontAlgn="base" latinLnBrk="1">
              <a:spcBef>
                <a:spcPct val="0"/>
              </a:spcBef>
              <a:spcAft>
                <a:spcPct val="0"/>
              </a:spcAft>
            </a:pPr>
            <a:r>
              <a:rPr kumimoji="1" lang="fa-IR" altLang="ko-KR" sz="1200" smtClean="0">
                <a:solidFill>
                  <a:srgbClr val="000000"/>
                </a:solidFill>
                <a:cs typeface="Arial" pitchFamily="34" charset="0"/>
              </a:rPr>
              <a:t>با وجود استفاده از ماده کمک آبکشی باز هم قطرات</a:t>
            </a:r>
            <a:endParaRPr kumimoji="1" lang="en-US" altLang="ko-KR" sz="12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200" smtClean="0">
                <a:solidFill>
                  <a:srgbClr val="000000"/>
                </a:solidFill>
                <a:cs typeface="Arial" pitchFamily="34" charset="0"/>
              </a:rPr>
              <a:t>آب روی ظروف وجود دارند؟</a:t>
            </a:r>
            <a:endParaRPr kumimoji="1" lang="en-US" altLang="ko-KR" sz="1200" smtClean="0">
              <a:solidFill>
                <a:srgbClr val="000000"/>
              </a:solidFill>
              <a:ea typeface="Gulim" pitchFamily="34" charset="-127"/>
              <a:cs typeface="Arial" pitchFamily="34" charset="0"/>
            </a:endParaRPr>
          </a:p>
          <a:p>
            <a:pPr algn="r" fontAlgn="base">
              <a:spcBef>
                <a:spcPct val="0"/>
              </a:spcBef>
              <a:spcAft>
                <a:spcPct val="0"/>
              </a:spcAft>
            </a:pPr>
            <a:endParaRPr lang="en-US" altLang="ko-KR" sz="1200" b="1" smtClean="0">
              <a:solidFill>
                <a:srgbClr val="000000"/>
              </a:solidFill>
              <a:ea typeface="Gulim" pitchFamily="34" charset="-127"/>
              <a:cs typeface="Arial" pitchFamily="34" charset="0"/>
            </a:endParaRPr>
          </a:p>
        </p:txBody>
      </p:sp>
      <p:sp>
        <p:nvSpPr>
          <p:cNvPr id="7180" name="Text Box 3"/>
          <p:cNvSpPr txBox="1">
            <a:spLocks noChangeArrowheads="1"/>
          </p:cNvSpPr>
          <p:nvPr/>
        </p:nvSpPr>
        <p:spPr bwMode="auto">
          <a:xfrm>
            <a:off x="6858000" y="228600"/>
            <a:ext cx="895350" cy="369888"/>
          </a:xfrm>
          <a:prstGeom prst="rect">
            <a:avLst/>
          </a:prstGeom>
          <a:noFill/>
          <a:ln w="9525">
            <a:noFill/>
            <a:miter lim="800000"/>
            <a:headEnd/>
            <a:tailEnd/>
          </a:ln>
        </p:spPr>
        <p:txBody>
          <a:bodyPr wrap="none">
            <a:spAutoFit/>
          </a:bodyPr>
          <a:lstStyle/>
          <a:p>
            <a:pPr fontAlgn="base">
              <a:spcBef>
                <a:spcPct val="0"/>
              </a:spcBef>
              <a:spcAft>
                <a:spcPct val="0"/>
              </a:spcAft>
            </a:pPr>
            <a:r>
              <a:rPr lang="fa-IR" altLang="ko-KR" b="1" dirty="0" smtClean="0">
                <a:solidFill>
                  <a:srgbClr val="000000"/>
                </a:solidFill>
                <a:cs typeface="Arial" pitchFamily="34" charset="0"/>
              </a:rPr>
              <a:t>عیب یابی</a:t>
            </a:r>
            <a:endParaRPr lang="en-US" altLang="ko-KR" b="1" dirty="0" smtClean="0">
              <a:solidFill>
                <a:srgbClr val="000000"/>
              </a:solidFill>
              <a:ea typeface="Gulim" pitchFamily="34" charset="-127"/>
              <a:cs typeface="Arial" pitchFamily="34" charset="0"/>
            </a:endParaRPr>
          </a:p>
        </p:txBody>
      </p:sp>
      <p:sp>
        <p:nvSpPr>
          <p:cNvPr id="20497" name="AutoShape 17"/>
          <p:cNvSpPr>
            <a:spLocks noChangeArrowheads="1"/>
          </p:cNvSpPr>
          <p:nvPr/>
        </p:nvSpPr>
        <p:spPr bwMode="auto">
          <a:xfrm>
            <a:off x="3124200" y="10668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20498" name="AutoShape 18"/>
          <p:cNvSpPr>
            <a:spLocks noChangeArrowheads="1"/>
          </p:cNvSpPr>
          <p:nvPr/>
        </p:nvSpPr>
        <p:spPr bwMode="auto">
          <a:xfrm>
            <a:off x="3124200" y="27432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20499" name="AutoShape 19"/>
          <p:cNvSpPr>
            <a:spLocks noChangeArrowheads="1"/>
          </p:cNvSpPr>
          <p:nvPr/>
        </p:nvSpPr>
        <p:spPr bwMode="auto">
          <a:xfrm>
            <a:off x="3124200" y="46482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7184" name="Picture 20"/>
          <p:cNvPicPr>
            <a:picLocks noChangeAspect="1" noChangeArrowheads="1"/>
          </p:cNvPicPr>
          <p:nvPr/>
        </p:nvPicPr>
        <p:blipFill>
          <a:blip r:embed="rId2" cstate="print"/>
          <a:srcRect/>
          <a:stretch>
            <a:fillRect/>
          </a:stretch>
        </p:blipFill>
        <p:spPr bwMode="auto">
          <a:xfrm>
            <a:off x="685800" y="3352800"/>
            <a:ext cx="1828800" cy="1104900"/>
          </a:xfrm>
          <a:prstGeom prst="rect">
            <a:avLst/>
          </a:prstGeom>
          <a:noFill/>
          <a:ln w="9525">
            <a:noFill/>
            <a:miter lim="800000"/>
            <a:headEnd/>
            <a:tailEnd/>
          </a:ln>
        </p:spPr>
      </p:pic>
      <p:sp>
        <p:nvSpPr>
          <p:cNvPr id="7185" name="Oval 21"/>
          <p:cNvSpPr>
            <a:spLocks noChangeArrowheads="1"/>
          </p:cNvSpPr>
          <p:nvPr/>
        </p:nvSpPr>
        <p:spPr bwMode="auto">
          <a:xfrm>
            <a:off x="1295400" y="3733800"/>
            <a:ext cx="381000" cy="304800"/>
          </a:xfrm>
          <a:prstGeom prst="ellipse">
            <a:avLst/>
          </a:prstGeom>
          <a:noFill/>
          <a:ln w="15875">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7186" name="Picture 22"/>
          <p:cNvPicPr>
            <a:picLocks noChangeAspect="1" noChangeArrowheads="1"/>
          </p:cNvPicPr>
          <p:nvPr/>
        </p:nvPicPr>
        <p:blipFill>
          <a:blip r:embed="rId3" cstate="print"/>
          <a:srcRect/>
          <a:stretch>
            <a:fillRect/>
          </a:stretch>
        </p:blipFill>
        <p:spPr bwMode="auto">
          <a:xfrm>
            <a:off x="304800" y="5129213"/>
            <a:ext cx="1292225" cy="762000"/>
          </a:xfrm>
          <a:prstGeom prst="rect">
            <a:avLst/>
          </a:prstGeom>
          <a:noFill/>
          <a:ln w="9525">
            <a:noFill/>
            <a:miter lim="800000"/>
            <a:headEnd/>
            <a:tailEnd/>
          </a:ln>
        </p:spPr>
      </p:pic>
      <p:sp>
        <p:nvSpPr>
          <p:cNvPr id="7187" name="Oval 23"/>
          <p:cNvSpPr>
            <a:spLocks noChangeArrowheads="1"/>
          </p:cNvSpPr>
          <p:nvPr/>
        </p:nvSpPr>
        <p:spPr bwMode="auto">
          <a:xfrm>
            <a:off x="538163" y="5395913"/>
            <a:ext cx="153987" cy="152400"/>
          </a:xfrm>
          <a:prstGeom prst="ellipse">
            <a:avLst/>
          </a:prstGeom>
          <a:noFill/>
          <a:ln w="38100">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7188" name="Picture 25"/>
          <p:cNvPicPr>
            <a:picLocks noChangeAspect="1" noChangeArrowheads="1"/>
          </p:cNvPicPr>
          <p:nvPr/>
        </p:nvPicPr>
        <p:blipFill>
          <a:blip r:embed="rId4" cstate="print"/>
          <a:srcRect/>
          <a:stretch>
            <a:fillRect/>
          </a:stretch>
        </p:blipFill>
        <p:spPr bwMode="auto">
          <a:xfrm>
            <a:off x="381000" y="1730375"/>
            <a:ext cx="1219200" cy="847725"/>
          </a:xfrm>
          <a:prstGeom prst="rect">
            <a:avLst/>
          </a:prstGeom>
          <a:noFill/>
          <a:ln w="9525">
            <a:noFill/>
            <a:miter lim="800000"/>
            <a:headEnd/>
            <a:tailEnd/>
          </a:ln>
        </p:spPr>
      </p:pic>
      <p:pic>
        <p:nvPicPr>
          <p:cNvPr id="7189" name="Picture 26"/>
          <p:cNvPicPr>
            <a:picLocks noChangeAspect="1" noChangeArrowheads="1"/>
          </p:cNvPicPr>
          <p:nvPr/>
        </p:nvPicPr>
        <p:blipFill>
          <a:blip r:embed="rId5" cstate="print"/>
          <a:srcRect/>
          <a:stretch>
            <a:fillRect/>
          </a:stretch>
        </p:blipFill>
        <p:spPr bwMode="auto">
          <a:xfrm>
            <a:off x="1676400" y="1730375"/>
            <a:ext cx="1066800" cy="849313"/>
          </a:xfrm>
          <a:prstGeom prst="rect">
            <a:avLst/>
          </a:prstGeom>
          <a:noFill/>
          <a:ln w="9525">
            <a:noFill/>
            <a:miter lim="800000"/>
            <a:headEnd/>
            <a:tailEnd/>
          </a:ln>
        </p:spPr>
      </p:pic>
      <p:pic>
        <p:nvPicPr>
          <p:cNvPr id="7190" name="Picture 25"/>
          <p:cNvPicPr>
            <a:picLocks noChangeAspect="1" noChangeArrowheads="1"/>
          </p:cNvPicPr>
          <p:nvPr/>
        </p:nvPicPr>
        <p:blipFill>
          <a:blip r:embed="rId6" cstate="print"/>
          <a:srcRect/>
          <a:stretch>
            <a:fillRect/>
          </a:stretch>
        </p:blipFill>
        <p:spPr bwMode="auto">
          <a:xfrm>
            <a:off x="1828800" y="5181600"/>
            <a:ext cx="1219200" cy="792163"/>
          </a:xfrm>
          <a:prstGeom prst="rect">
            <a:avLst/>
          </a:prstGeom>
          <a:noFill/>
          <a:ln w="9525">
            <a:noFill/>
            <a:miter lim="800000"/>
            <a:headEnd/>
            <a:tailEnd/>
          </a:ln>
        </p:spPr>
      </p:pic>
      <p:sp>
        <p:nvSpPr>
          <p:cNvPr id="7191" name="Text Box 28"/>
          <p:cNvSpPr txBox="1">
            <a:spLocks noChangeArrowheads="1"/>
          </p:cNvSpPr>
          <p:nvPr/>
        </p:nvSpPr>
        <p:spPr bwMode="auto">
          <a:xfrm>
            <a:off x="228600" y="5943600"/>
            <a:ext cx="1524000" cy="438150"/>
          </a:xfrm>
          <a:prstGeom prst="rect">
            <a:avLst/>
          </a:prstGeom>
          <a:noFill/>
          <a:ln w="9525">
            <a:noFill/>
            <a:miter lim="800000"/>
            <a:headEnd/>
            <a:tailEnd/>
          </a:ln>
        </p:spPr>
        <p:txBody>
          <a:bodyPr>
            <a:spAutoFit/>
          </a:bodyPr>
          <a:lstStyle/>
          <a:p>
            <a:pPr algn="r" fontAlgn="base" latinLnBrk="1">
              <a:spcBef>
                <a:spcPct val="50000"/>
              </a:spcBef>
              <a:spcAft>
                <a:spcPct val="0"/>
              </a:spcAft>
            </a:pPr>
            <a:r>
              <a:rPr kumimoji="1" lang="fa-IR" altLang="ko-KR" sz="900" smtClean="0">
                <a:solidFill>
                  <a:srgbClr val="000000"/>
                </a:solidFill>
                <a:cs typeface="Arial" pitchFamily="34" charset="0"/>
              </a:rPr>
              <a:t>چراغ آبکشی روشن است</a:t>
            </a:r>
          </a:p>
          <a:p>
            <a:pPr algn="r" fontAlgn="base" latinLnBrk="1">
              <a:spcBef>
                <a:spcPct val="50000"/>
              </a:spcBef>
              <a:spcAft>
                <a:spcPct val="0"/>
              </a:spcAft>
            </a:pPr>
            <a:r>
              <a:rPr kumimoji="1" lang="fa-IR" altLang="ko-KR" sz="900" smtClean="0">
                <a:solidFill>
                  <a:srgbClr val="000000"/>
                </a:solidFill>
                <a:cs typeface="Arial" pitchFamily="34" charset="0"/>
              </a:rPr>
              <a:t>←باید ماده کمک آبکشی پر شود</a:t>
            </a:r>
            <a:endParaRPr kumimoji="1" lang="en-US" altLang="ko-KR" sz="900" smtClean="0">
              <a:solidFill>
                <a:srgbClr val="000000"/>
              </a:solidFill>
              <a:ea typeface="Gulim" pitchFamily="34" charset="-127"/>
              <a:cs typeface="Arial" pitchFamily="34" charset="0"/>
            </a:endParaRPr>
          </a:p>
        </p:txBody>
      </p:sp>
      <p:sp>
        <p:nvSpPr>
          <p:cNvPr id="7192" name="Oval 23"/>
          <p:cNvSpPr>
            <a:spLocks noChangeArrowheads="1"/>
          </p:cNvSpPr>
          <p:nvPr/>
        </p:nvSpPr>
        <p:spPr bwMode="auto">
          <a:xfrm>
            <a:off x="2706688" y="5402263"/>
            <a:ext cx="153987" cy="152400"/>
          </a:xfrm>
          <a:prstGeom prst="ellipse">
            <a:avLst/>
          </a:prstGeom>
          <a:noFill/>
          <a:ln w="38100">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7193" name="Line 30"/>
          <p:cNvSpPr>
            <a:spLocks noChangeShapeType="1"/>
          </p:cNvSpPr>
          <p:nvPr/>
        </p:nvSpPr>
        <p:spPr bwMode="auto">
          <a:xfrm>
            <a:off x="2795588" y="5562600"/>
            <a:ext cx="0" cy="533400"/>
          </a:xfrm>
          <a:prstGeom prst="line">
            <a:avLst/>
          </a:prstGeom>
          <a:noFill/>
          <a:ln w="9525">
            <a:solidFill>
              <a:srgbClr val="0000FF"/>
            </a:solidFill>
            <a:round/>
            <a:headEnd/>
            <a:tailEnd type="triangle" w="med" len="med"/>
          </a:ln>
        </p:spPr>
        <p:txBody>
          <a:bodyPr/>
          <a:lstStyle/>
          <a:p>
            <a:pPr algn="r" rtl="1" fontAlgn="base">
              <a:spcBef>
                <a:spcPct val="0"/>
              </a:spcBef>
              <a:spcAft>
                <a:spcPct val="0"/>
              </a:spcAft>
            </a:pPr>
            <a:endParaRPr kumimoji="1" lang="en-US" sz="900" smtClean="0">
              <a:solidFill>
                <a:srgbClr val="000000"/>
              </a:solidFill>
              <a:cs typeface="Arial" pitchFamily="34" charset="0"/>
            </a:endParaRPr>
          </a:p>
        </p:txBody>
      </p:sp>
      <p:sp>
        <p:nvSpPr>
          <p:cNvPr id="7194" name="Line 31"/>
          <p:cNvSpPr>
            <a:spLocks noChangeShapeType="1"/>
          </p:cNvSpPr>
          <p:nvPr/>
        </p:nvSpPr>
        <p:spPr bwMode="auto">
          <a:xfrm>
            <a:off x="609600" y="5562600"/>
            <a:ext cx="0" cy="381000"/>
          </a:xfrm>
          <a:prstGeom prst="line">
            <a:avLst/>
          </a:prstGeom>
          <a:noFill/>
          <a:ln w="9525">
            <a:solidFill>
              <a:srgbClr val="0000FF"/>
            </a:solidFill>
            <a:round/>
            <a:headEnd/>
            <a:tailEnd type="triangle" w="med" len="med"/>
          </a:ln>
        </p:spPr>
        <p:txBody>
          <a:bodyPr/>
          <a:lstStyle/>
          <a:p>
            <a:pPr algn="r" rtl="1" fontAlgn="base">
              <a:spcBef>
                <a:spcPct val="0"/>
              </a:spcBef>
              <a:spcAft>
                <a:spcPct val="0"/>
              </a:spcAft>
            </a:pPr>
            <a:endParaRPr kumimoji="1" lang="en-US" sz="900" smtClean="0">
              <a:solidFill>
                <a:srgbClr val="000000"/>
              </a:solidFill>
              <a:cs typeface="Arial" pitchFamily="34" charset="0"/>
            </a:endParaRPr>
          </a:p>
        </p:txBody>
      </p:sp>
      <p:sp>
        <p:nvSpPr>
          <p:cNvPr id="7195" name="Text Box 32"/>
          <p:cNvSpPr txBox="1">
            <a:spLocks noChangeArrowheads="1"/>
          </p:cNvSpPr>
          <p:nvPr/>
        </p:nvSpPr>
        <p:spPr bwMode="auto">
          <a:xfrm>
            <a:off x="1981200" y="6086475"/>
            <a:ext cx="1524000" cy="228600"/>
          </a:xfrm>
          <a:prstGeom prst="rect">
            <a:avLst/>
          </a:prstGeom>
          <a:noFill/>
          <a:ln w="9525">
            <a:noFill/>
            <a:miter lim="800000"/>
            <a:headEnd/>
            <a:tailEnd/>
          </a:ln>
        </p:spPr>
        <p:txBody>
          <a:bodyPr>
            <a:spAutoFit/>
          </a:bodyPr>
          <a:lstStyle/>
          <a:p>
            <a:pPr algn="r" fontAlgn="base" latinLnBrk="1">
              <a:spcBef>
                <a:spcPct val="50000"/>
              </a:spcBef>
              <a:spcAft>
                <a:spcPct val="0"/>
              </a:spcAft>
            </a:pPr>
            <a:r>
              <a:rPr kumimoji="1" lang="fa-IR" altLang="ko-KR" sz="900" smtClean="0">
                <a:solidFill>
                  <a:srgbClr val="000000"/>
                </a:solidFill>
                <a:cs typeface="Arial" pitchFamily="34" charset="0"/>
              </a:rPr>
              <a:t>چراغ سیگنال را بررسی کنید</a:t>
            </a:r>
            <a:endParaRPr kumimoji="1" lang="en-US" altLang="ko-KR" sz="900" smtClean="0">
              <a:solidFill>
                <a:srgbClr val="000000"/>
              </a:solidFill>
              <a:ea typeface="Gulim" pitchFamily="34" charset="-127"/>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7"/>
          <p:cNvSpPr txBox="1">
            <a:spLocks noChangeArrowheads="1"/>
          </p:cNvSpPr>
          <p:nvPr/>
        </p:nvSpPr>
        <p:spPr bwMode="auto">
          <a:xfrm>
            <a:off x="5257800" y="533400"/>
            <a:ext cx="2511425" cy="738187"/>
          </a:xfrm>
          <a:prstGeom prst="rect">
            <a:avLst/>
          </a:prstGeom>
          <a:noFill/>
          <a:ln w="9525" algn="ctr">
            <a:noFill/>
            <a:miter lim="800000"/>
            <a:headEnd/>
            <a:tailEnd/>
          </a:ln>
        </p:spPr>
        <p:txBody>
          <a:bodyPr wrap="none">
            <a:spAutoFit/>
          </a:bodyPr>
          <a:lstStyle/>
          <a:p>
            <a:pPr algn="r" fontAlgn="base">
              <a:spcBef>
                <a:spcPct val="0"/>
              </a:spcBef>
              <a:spcAft>
                <a:spcPct val="0"/>
              </a:spcAft>
            </a:pPr>
            <a:r>
              <a:rPr lang="fa-IR" altLang="ko-KR" sz="1400" b="1" dirty="0" smtClean="0">
                <a:solidFill>
                  <a:srgbClr val="000000"/>
                </a:solidFill>
                <a:cs typeface="Arial" pitchFamily="34" charset="0"/>
              </a:rPr>
              <a:t>. تمیز نکردن (1/7)</a:t>
            </a:r>
            <a:r>
              <a:rPr lang="en-US" altLang="ko-KR" sz="1400" b="1" dirty="0" smtClean="0">
                <a:solidFill>
                  <a:srgbClr val="000000"/>
                </a:solidFill>
                <a:ea typeface="Gulim" pitchFamily="34" charset="-127"/>
                <a:cs typeface="Arial" pitchFamily="34" charset="0"/>
              </a:rPr>
              <a:t>II</a:t>
            </a:r>
          </a:p>
          <a:p>
            <a:pPr algn="r" fontAlgn="base">
              <a:spcBef>
                <a:spcPct val="0"/>
              </a:spcBef>
              <a:spcAft>
                <a:spcPct val="0"/>
              </a:spcAft>
            </a:pPr>
            <a:r>
              <a:rPr lang="en-US" altLang="ko-KR" sz="1400" b="1" dirty="0" smtClean="0">
                <a:solidFill>
                  <a:srgbClr val="000000"/>
                </a:solidFill>
                <a:ea typeface="Gulim" pitchFamily="34" charset="-127"/>
                <a:cs typeface="Arial" pitchFamily="34" charset="0"/>
              </a:rPr>
              <a:t> </a:t>
            </a:r>
            <a:r>
              <a:rPr kumimoji="1" lang="fa-IR" altLang="ko-KR" sz="1400" dirty="0" smtClean="0">
                <a:solidFill>
                  <a:srgbClr val="000000"/>
                </a:solidFill>
                <a:cs typeface="Arial" pitchFamily="34" charset="0"/>
              </a:rPr>
              <a:t>الف. لکه ها/لایه های سفید، تیره، آهکی</a:t>
            </a:r>
            <a:endParaRPr kumimoji="1" lang="en-US" altLang="ko-KR" sz="1400" dirty="0" smtClean="0">
              <a:solidFill>
                <a:srgbClr val="000000"/>
              </a:solidFill>
              <a:ea typeface="Gulim" pitchFamily="34" charset="-127"/>
              <a:cs typeface="Arial" pitchFamily="34" charset="0"/>
            </a:endParaRPr>
          </a:p>
          <a:p>
            <a:pPr algn="r" fontAlgn="base">
              <a:spcBef>
                <a:spcPct val="0"/>
              </a:spcBef>
              <a:spcAft>
                <a:spcPct val="0"/>
              </a:spcAft>
            </a:pPr>
            <a:endParaRPr lang="ko-KR" altLang="en-US" sz="1400" b="1" dirty="0" smtClean="0">
              <a:solidFill>
                <a:srgbClr val="000000"/>
              </a:solidFill>
              <a:ea typeface="Gulim" pitchFamily="34" charset="-127"/>
              <a:cs typeface="Arial" pitchFamily="34" charset="0"/>
            </a:endParaRPr>
          </a:p>
        </p:txBody>
      </p:sp>
      <p:sp>
        <p:nvSpPr>
          <p:cNvPr id="8195" name="Rectangle 28"/>
          <p:cNvSpPr>
            <a:spLocks noChangeArrowheads="1"/>
          </p:cNvSpPr>
          <p:nvPr/>
        </p:nvSpPr>
        <p:spPr bwMode="auto">
          <a:xfrm>
            <a:off x="228600" y="1384300"/>
            <a:ext cx="2819400" cy="457200"/>
          </a:xfrm>
          <a:prstGeom prst="rect">
            <a:avLst/>
          </a:prstGeom>
          <a:noFill/>
          <a:ln w="19050" algn="ctr">
            <a:solidFill>
              <a:schemeClr val="tx1"/>
            </a:solidFill>
            <a:miter lim="800000"/>
            <a:headEnd/>
            <a:tailEnd/>
          </a:ln>
        </p:spPr>
        <p:txBody>
          <a:bodyPr wrap="none" anchor="ctr"/>
          <a:lstStyle/>
          <a:p>
            <a:pPr algn="r" rtl="1" fontAlgn="base" latinLnBrk="1">
              <a:spcBef>
                <a:spcPct val="0"/>
              </a:spcBef>
              <a:spcAft>
                <a:spcPct val="0"/>
              </a:spcAft>
            </a:pPr>
            <a:endParaRPr kumimoji="1" lang="fa-IR" altLang="ko-KR" sz="1200" smtClean="0">
              <a:solidFill>
                <a:srgbClr val="000000"/>
              </a:solidFill>
              <a:cs typeface="Arial" pitchFamily="34" charset="0"/>
            </a:endParaRPr>
          </a:p>
          <a:p>
            <a:pPr algn="r" rtl="1" fontAlgn="base" latinLnBrk="1">
              <a:spcBef>
                <a:spcPct val="0"/>
              </a:spcBef>
              <a:spcAft>
                <a:spcPct val="0"/>
              </a:spcAft>
            </a:pPr>
            <a:r>
              <a:rPr kumimoji="1" lang="fa-IR" altLang="ko-KR" sz="1200" smtClean="0">
                <a:solidFill>
                  <a:srgbClr val="000000"/>
                </a:solidFill>
                <a:cs typeface="Arial" pitchFamily="34" charset="0"/>
              </a:rPr>
              <a:t>آیا در مخزن نرم کننده، نمک</a:t>
            </a:r>
            <a:endParaRPr kumimoji="1" lang="en-US" altLang="ko-KR" sz="12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200" smtClean="0">
                <a:solidFill>
                  <a:srgbClr val="000000"/>
                </a:solidFill>
                <a:cs typeface="Arial" pitchFamily="34" charset="0"/>
              </a:rPr>
              <a:t> ریخته اید؟</a:t>
            </a:r>
            <a:endParaRPr kumimoji="1" lang="en-US" altLang="ko-KR" sz="1200" smtClean="0">
              <a:solidFill>
                <a:srgbClr val="000000"/>
              </a:solidFill>
              <a:ea typeface="Gulim" pitchFamily="34" charset="-127"/>
              <a:cs typeface="Arial" pitchFamily="34" charset="0"/>
            </a:endParaRPr>
          </a:p>
          <a:p>
            <a:pPr algn="r" fontAlgn="base">
              <a:spcBef>
                <a:spcPct val="0"/>
              </a:spcBef>
              <a:spcAft>
                <a:spcPct val="0"/>
              </a:spcAft>
            </a:pPr>
            <a:endParaRPr lang="ko-KR" altLang="en-US" sz="1200" b="1" smtClean="0">
              <a:solidFill>
                <a:srgbClr val="000000"/>
              </a:solidFill>
              <a:ea typeface="Gulim" pitchFamily="34" charset="-127"/>
              <a:cs typeface="Arial" pitchFamily="34" charset="0"/>
            </a:endParaRPr>
          </a:p>
        </p:txBody>
      </p:sp>
      <p:sp>
        <p:nvSpPr>
          <p:cNvPr id="8196" name="Rectangle 38"/>
          <p:cNvSpPr>
            <a:spLocks noChangeArrowheads="1"/>
          </p:cNvSpPr>
          <p:nvPr/>
        </p:nvSpPr>
        <p:spPr bwMode="auto">
          <a:xfrm>
            <a:off x="3810000" y="1371600"/>
            <a:ext cx="5105400" cy="1752600"/>
          </a:xfrm>
          <a:prstGeom prst="rect">
            <a:avLst/>
          </a:prstGeom>
          <a:noFill/>
          <a:ln w="19050" algn="ctr">
            <a:solidFill>
              <a:schemeClr val="tx1"/>
            </a:solidFill>
            <a:miter lim="800000"/>
            <a:headEnd/>
            <a:tailEnd/>
          </a:ln>
        </p:spPr>
        <p:txBody>
          <a:bodyPr wrap="none"/>
          <a:lstStyle/>
          <a:p>
            <a:pPr algn="r" rtl="1" fontAlgn="base" latinLnBrk="1">
              <a:spcBef>
                <a:spcPct val="0"/>
              </a:spcBef>
              <a:spcAft>
                <a:spcPct val="0"/>
              </a:spcAft>
            </a:pPr>
            <a:r>
              <a:rPr kumimoji="1" lang="fa-IR" altLang="ko-KR" sz="1000" smtClean="0">
                <a:solidFill>
                  <a:srgbClr val="000000"/>
                </a:solidFill>
                <a:cs typeface="Arial" pitchFamily="34" charset="0"/>
              </a:rPr>
              <a:t>اگر سختی آب در محل سکونت شما خیلی زیاد است، باید به نرم کننده آب، نمک اضافه کنید تا عملکرد نرم کنندگی خود </a:t>
            </a:r>
          </a:p>
          <a:p>
            <a:pPr algn="r" rtl="1" fontAlgn="base" latinLnBrk="1">
              <a:spcBef>
                <a:spcPct val="0"/>
              </a:spcBef>
              <a:spcAft>
                <a:spcPct val="0"/>
              </a:spcAft>
            </a:pPr>
            <a:r>
              <a:rPr kumimoji="1" lang="fa-IR" altLang="ko-KR" sz="1000" smtClean="0">
                <a:solidFill>
                  <a:srgbClr val="000000"/>
                </a:solidFill>
                <a:cs typeface="Arial" pitchFamily="34" charset="0"/>
              </a:rPr>
              <a:t>را انجام دهد. باید برای اولین بار 1.5 کیلوگرم نمک و 1 کیلوگرم آب را در مخزن پر از نمک اضافه کنید.</a:t>
            </a:r>
          </a:p>
          <a:p>
            <a:pPr algn="r" rtl="1" fontAlgn="base" latinLnBrk="1">
              <a:spcBef>
                <a:spcPct val="0"/>
              </a:spcBef>
              <a:spcAft>
                <a:spcPct val="0"/>
              </a:spcAft>
            </a:pPr>
            <a:r>
              <a:rPr kumimoji="1" lang="fa-IR" altLang="ko-KR" sz="1000" smtClean="0">
                <a:solidFill>
                  <a:srgbClr val="000000"/>
                </a:solidFill>
                <a:cs typeface="Arial" pitchFamily="34" charset="0"/>
              </a:rPr>
              <a:t> و سپس 20-10 دقیقه هم بزنید.</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000000"/>
                </a:solidFill>
                <a:cs typeface="Arial" pitchFamily="34" charset="0"/>
              </a:rPr>
              <a:t>بعد از آن فقط نمک اضافه کنید در غیر این صورت چراغ پر کردن مجدد نمک همیشه در طول عملکرد روشن خواهد ماند</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en-US" altLang="ko-KR" sz="1000" b="1" smtClean="0">
                <a:solidFill>
                  <a:srgbClr val="000000"/>
                </a:solidFill>
                <a:ea typeface="Gulim" pitchFamily="34" charset="-127"/>
                <a:cs typeface="Arial" pitchFamily="34" charset="0"/>
              </a:rPr>
              <a:t>※</a:t>
            </a:r>
            <a:r>
              <a:rPr kumimoji="1" lang="fa-IR" altLang="ko-KR" sz="1000" smtClean="0">
                <a:solidFill>
                  <a:srgbClr val="000000"/>
                </a:solidFill>
                <a:cs typeface="Arial" pitchFamily="34" charset="0"/>
              </a:rPr>
              <a:t> چراغ پر کردن مجدد نمک پس از 2-1 روز خاموش می شود زیرا حل شدن نمک طول می کشد</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en-US" altLang="ko-KR" sz="1000" b="1" smtClean="0">
                <a:solidFill>
                  <a:srgbClr val="000000"/>
                </a:solidFill>
                <a:ea typeface="Gulim" pitchFamily="34" charset="-127"/>
                <a:cs typeface="Arial" pitchFamily="34" charset="0"/>
              </a:rPr>
              <a:t>※</a:t>
            </a:r>
            <a:r>
              <a:rPr kumimoji="1" lang="en-US" altLang="ko-KR" sz="1000" smtClean="0">
                <a:solidFill>
                  <a:srgbClr val="000000"/>
                </a:solidFill>
                <a:ea typeface="Gulim" pitchFamily="34" charset="-127"/>
                <a:cs typeface="Arial" pitchFamily="34" charset="0"/>
              </a:rPr>
              <a:t> </a:t>
            </a:r>
            <a:r>
              <a:rPr kumimoji="1" lang="fa-IR" altLang="ko-KR" sz="1000" smtClean="0">
                <a:solidFill>
                  <a:srgbClr val="000000"/>
                </a:solidFill>
                <a:cs typeface="Arial" pitchFamily="34" charset="0"/>
              </a:rPr>
              <a:t>مدت زمان شارژ نمک:</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000000"/>
                </a:solidFill>
                <a:cs typeface="Arial" pitchFamily="34" charset="0"/>
              </a:rPr>
              <a:t>می توانید پس از شارژ کردن، از تنظیم 100 بار </a:t>
            </a:r>
            <a:r>
              <a:rPr kumimoji="1" lang="en-US" altLang="ko-KR" sz="1000" smtClean="0">
                <a:solidFill>
                  <a:srgbClr val="000000"/>
                </a:solidFill>
                <a:ea typeface="Gulim" pitchFamily="34" charset="-127"/>
                <a:cs typeface="Arial" pitchFamily="34" charset="0"/>
              </a:rPr>
              <a:t>H4</a:t>
            </a:r>
            <a:r>
              <a:rPr kumimoji="1" lang="fa-IR" altLang="ko-KR" sz="1000" smtClean="0">
                <a:solidFill>
                  <a:srgbClr val="000000"/>
                </a:solidFill>
                <a:cs typeface="Arial" pitchFamily="34" charset="0"/>
              </a:rPr>
              <a:t> (تنظیم پیش فرض) استفاده کنید، اما همچنین</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000000"/>
                </a:solidFill>
                <a:cs typeface="Arial" pitchFamily="34" charset="0"/>
              </a:rPr>
              <a:t> می توانید از تنظیم </a:t>
            </a:r>
            <a:r>
              <a:rPr kumimoji="1" lang="en-US" altLang="ko-KR" sz="1000" smtClean="0">
                <a:solidFill>
                  <a:srgbClr val="000000"/>
                </a:solidFill>
                <a:ea typeface="Gulim" pitchFamily="34" charset="-127"/>
                <a:cs typeface="Arial" pitchFamily="34" charset="0"/>
              </a:rPr>
              <a:t>H5</a:t>
            </a:r>
            <a:r>
              <a:rPr kumimoji="1" lang="fa-IR" altLang="ko-KR" sz="1000" smtClean="0">
                <a:solidFill>
                  <a:srgbClr val="000000"/>
                </a:solidFill>
                <a:cs typeface="Arial" pitchFamily="34" charset="0"/>
              </a:rPr>
              <a:t> حدود 40-30 بار نیز استفاده کنید</a:t>
            </a:r>
            <a:endParaRPr kumimoji="1" lang="en-US" altLang="ko-KR" sz="1000" smtClean="0">
              <a:solidFill>
                <a:srgbClr val="000000"/>
              </a:solidFill>
              <a:ea typeface="Gulim" pitchFamily="34" charset="-127"/>
              <a:cs typeface="Arial" pitchFamily="34" charset="0"/>
            </a:endParaRPr>
          </a:p>
          <a:p>
            <a:pPr algn="r" fontAlgn="base">
              <a:lnSpc>
                <a:spcPct val="110000"/>
              </a:lnSpc>
              <a:spcBef>
                <a:spcPct val="0"/>
              </a:spcBef>
              <a:spcAft>
                <a:spcPct val="0"/>
              </a:spcAft>
            </a:pPr>
            <a:endParaRPr lang="ko-KR" altLang="en-US" sz="1000" b="1" smtClean="0">
              <a:solidFill>
                <a:srgbClr val="000000"/>
              </a:solidFill>
              <a:ea typeface="Gulim" pitchFamily="34" charset="-127"/>
              <a:cs typeface="Arial" pitchFamily="34" charset="0"/>
            </a:endParaRPr>
          </a:p>
        </p:txBody>
      </p:sp>
      <p:sp>
        <p:nvSpPr>
          <p:cNvPr id="8197" name="Text Box 25"/>
          <p:cNvSpPr txBox="1">
            <a:spLocks noChangeArrowheads="1"/>
          </p:cNvSpPr>
          <p:nvPr/>
        </p:nvSpPr>
        <p:spPr bwMode="auto">
          <a:xfrm>
            <a:off x="3810000" y="960437"/>
            <a:ext cx="5105400" cy="639763"/>
          </a:xfrm>
          <a:prstGeom prst="rect">
            <a:avLst/>
          </a:prstGeom>
          <a:noFill/>
          <a:ln w="19050" algn="ctr">
            <a:noFill/>
            <a:miter lim="800000"/>
            <a:headEnd/>
            <a:tailEnd/>
          </a:ln>
        </p:spPr>
        <p:txBody>
          <a:bodyPr>
            <a:spAutoFit/>
          </a:bodyPr>
          <a:lstStyle/>
          <a:p>
            <a:pPr algn="r" fontAlgn="base">
              <a:spcBef>
                <a:spcPct val="0"/>
              </a:spcBef>
              <a:spcAft>
                <a:spcPct val="0"/>
              </a:spcAft>
            </a:pPr>
            <a:r>
              <a:rPr kumimoji="1" lang="fa-IR" altLang="ko-KR" sz="1200" dirty="0" smtClean="0">
                <a:solidFill>
                  <a:srgbClr val="5138EA"/>
                </a:solidFill>
                <a:cs typeface="Arial" pitchFamily="34" charset="0"/>
              </a:rPr>
              <a:t>در صورتی که روی ظرفها یا لیوانها لکه سفید یا لایه محافظ سفید وجود دارد و تیره هستند، دلیل اصلی آب سخت موجود در منبع آب است</a:t>
            </a:r>
            <a:endParaRPr kumimoji="1" lang="en-US" altLang="ko-KR" sz="1200" dirty="0" smtClean="0">
              <a:solidFill>
                <a:srgbClr val="5138EA"/>
              </a:solidFill>
              <a:ea typeface="Gulim" pitchFamily="34" charset="-127"/>
              <a:cs typeface="Arial" pitchFamily="34" charset="0"/>
            </a:endParaRPr>
          </a:p>
          <a:p>
            <a:pPr algn="r" fontAlgn="base">
              <a:spcBef>
                <a:spcPct val="0"/>
              </a:spcBef>
              <a:spcAft>
                <a:spcPct val="0"/>
              </a:spcAft>
            </a:pPr>
            <a:endParaRPr lang="ko-KR" altLang="en-US" sz="1200" b="1" dirty="0" smtClean="0">
              <a:solidFill>
                <a:srgbClr val="5138EA"/>
              </a:solidFill>
              <a:ea typeface="Gulim" pitchFamily="34" charset="-127"/>
              <a:cs typeface="Arial" pitchFamily="34" charset="0"/>
            </a:endParaRPr>
          </a:p>
        </p:txBody>
      </p:sp>
      <p:sp>
        <p:nvSpPr>
          <p:cNvPr id="8201" name="Text Box 3"/>
          <p:cNvSpPr txBox="1">
            <a:spLocks noChangeArrowheads="1"/>
          </p:cNvSpPr>
          <p:nvPr/>
        </p:nvSpPr>
        <p:spPr bwMode="auto">
          <a:xfrm>
            <a:off x="6629400" y="228600"/>
            <a:ext cx="895350" cy="369888"/>
          </a:xfrm>
          <a:prstGeom prst="rect">
            <a:avLst/>
          </a:prstGeom>
          <a:noFill/>
          <a:ln w="9525">
            <a:noFill/>
            <a:miter lim="800000"/>
            <a:headEnd/>
            <a:tailEnd/>
          </a:ln>
        </p:spPr>
        <p:txBody>
          <a:bodyPr wrap="none">
            <a:spAutoFit/>
          </a:bodyPr>
          <a:lstStyle/>
          <a:p>
            <a:pPr algn="r" fontAlgn="base">
              <a:spcBef>
                <a:spcPct val="0"/>
              </a:spcBef>
              <a:spcAft>
                <a:spcPct val="0"/>
              </a:spcAft>
            </a:pPr>
            <a:r>
              <a:rPr lang="fa-IR" altLang="ko-KR" b="1" dirty="0" smtClean="0">
                <a:solidFill>
                  <a:srgbClr val="000000"/>
                </a:solidFill>
                <a:cs typeface="Arial" pitchFamily="34" charset="0"/>
              </a:rPr>
              <a:t>عیب یابی</a:t>
            </a:r>
            <a:endParaRPr lang="en-US" altLang="ko-KR" b="1" dirty="0" smtClean="0">
              <a:solidFill>
                <a:srgbClr val="000000"/>
              </a:solidFill>
              <a:ea typeface="Gulim" pitchFamily="34" charset="-127"/>
              <a:cs typeface="Arial" pitchFamily="34" charset="0"/>
            </a:endParaRPr>
          </a:p>
        </p:txBody>
      </p:sp>
      <p:sp>
        <p:nvSpPr>
          <p:cNvPr id="8202" name="Rectangle 28"/>
          <p:cNvSpPr>
            <a:spLocks noChangeArrowheads="1"/>
          </p:cNvSpPr>
          <p:nvPr/>
        </p:nvSpPr>
        <p:spPr bwMode="auto">
          <a:xfrm>
            <a:off x="228600" y="3962400"/>
            <a:ext cx="2819400" cy="533400"/>
          </a:xfrm>
          <a:prstGeom prst="rect">
            <a:avLst/>
          </a:prstGeom>
          <a:noFill/>
          <a:ln w="19050" algn="ctr">
            <a:solidFill>
              <a:schemeClr val="tx1"/>
            </a:solidFill>
            <a:miter lim="800000"/>
            <a:headEnd/>
            <a:tailEnd/>
          </a:ln>
        </p:spPr>
        <p:txBody>
          <a:bodyPr wrap="none" anchor="ctr"/>
          <a:lstStyle/>
          <a:p>
            <a:pPr algn="r" rtl="1" fontAlgn="base" latinLnBrk="1">
              <a:spcBef>
                <a:spcPct val="0"/>
              </a:spcBef>
              <a:spcAft>
                <a:spcPct val="0"/>
              </a:spcAft>
            </a:pPr>
            <a:endParaRPr kumimoji="1" lang="fa-IR" altLang="ko-KR" sz="1200" b="1" smtClean="0">
              <a:solidFill>
                <a:srgbClr val="000000"/>
              </a:solidFill>
              <a:cs typeface="Arial" pitchFamily="34" charset="0"/>
            </a:endParaRPr>
          </a:p>
          <a:p>
            <a:pPr algn="r" rtl="1" fontAlgn="base" latinLnBrk="1">
              <a:spcBef>
                <a:spcPct val="0"/>
              </a:spcBef>
              <a:spcAft>
                <a:spcPct val="0"/>
              </a:spcAft>
            </a:pPr>
            <a:r>
              <a:rPr kumimoji="1" lang="fa-IR" altLang="ko-KR" sz="1200" b="1" smtClean="0">
                <a:solidFill>
                  <a:srgbClr val="000000"/>
                </a:solidFill>
                <a:cs typeface="Arial" pitchFamily="34" charset="0"/>
              </a:rPr>
              <a:t>آیا </a:t>
            </a:r>
            <a:r>
              <a:rPr kumimoji="1" lang="fa-IR" altLang="ko-KR" sz="1200" smtClean="0">
                <a:solidFill>
                  <a:srgbClr val="000000"/>
                </a:solidFill>
                <a:cs typeface="Arial" pitchFamily="34" charset="0"/>
              </a:rPr>
              <a:t>روی محفظه فولادی ضدزنگ از لایه سفید</a:t>
            </a:r>
          </a:p>
          <a:p>
            <a:pPr algn="r" rtl="1" fontAlgn="base" latinLnBrk="1">
              <a:spcBef>
                <a:spcPct val="0"/>
              </a:spcBef>
              <a:spcAft>
                <a:spcPct val="0"/>
              </a:spcAft>
            </a:pPr>
            <a:r>
              <a:rPr kumimoji="1" lang="fa-IR" altLang="ko-KR" sz="1200" smtClean="0">
                <a:solidFill>
                  <a:srgbClr val="000000"/>
                </a:solidFill>
                <a:cs typeface="Arial" pitchFamily="34" charset="0"/>
              </a:rPr>
              <a:t> رنگی پوشیده شده است؟</a:t>
            </a:r>
            <a:endParaRPr kumimoji="1" lang="en-US" altLang="ko-KR" sz="1200" smtClean="0">
              <a:solidFill>
                <a:srgbClr val="000000"/>
              </a:solidFill>
              <a:ea typeface="Gulim" pitchFamily="34" charset="-127"/>
              <a:cs typeface="Arial" pitchFamily="34" charset="0"/>
            </a:endParaRPr>
          </a:p>
          <a:p>
            <a:pPr algn="r" fontAlgn="base">
              <a:spcBef>
                <a:spcPct val="0"/>
              </a:spcBef>
              <a:spcAft>
                <a:spcPct val="0"/>
              </a:spcAft>
            </a:pPr>
            <a:endParaRPr lang="en-US" altLang="ko-KR" sz="1200" b="1" smtClean="0">
              <a:solidFill>
                <a:srgbClr val="000000"/>
              </a:solidFill>
              <a:ea typeface="Gulim" pitchFamily="34" charset="-127"/>
              <a:cs typeface="Arial" pitchFamily="34" charset="0"/>
            </a:endParaRPr>
          </a:p>
        </p:txBody>
      </p:sp>
      <p:sp>
        <p:nvSpPr>
          <p:cNvPr id="8203" name="Rectangle 38"/>
          <p:cNvSpPr>
            <a:spLocks noChangeArrowheads="1"/>
          </p:cNvSpPr>
          <p:nvPr/>
        </p:nvSpPr>
        <p:spPr bwMode="auto">
          <a:xfrm>
            <a:off x="3810000" y="3962400"/>
            <a:ext cx="5105400" cy="1295400"/>
          </a:xfrm>
          <a:prstGeom prst="rect">
            <a:avLst/>
          </a:prstGeom>
          <a:noFill/>
          <a:ln w="19050" algn="ctr">
            <a:solidFill>
              <a:schemeClr val="tx1"/>
            </a:solidFill>
            <a:miter lim="800000"/>
            <a:headEnd/>
            <a:tailEnd/>
          </a:ln>
        </p:spPr>
        <p:txBody>
          <a:bodyPr wrap="none"/>
          <a:lstStyle/>
          <a:p>
            <a:pPr algn="r" rtl="1" fontAlgn="base" latinLnBrk="1">
              <a:spcBef>
                <a:spcPct val="0"/>
              </a:spcBef>
              <a:spcAft>
                <a:spcPct val="0"/>
              </a:spcAft>
            </a:pPr>
            <a:r>
              <a:rPr kumimoji="1" lang="fa-IR" altLang="ko-KR" sz="1000" smtClean="0">
                <a:solidFill>
                  <a:srgbClr val="FF0000"/>
                </a:solidFill>
                <a:ea typeface="Gulim" pitchFamily="34" charset="-127"/>
                <a:cs typeface="Arial" pitchFamily="34" charset="0"/>
              </a:rPr>
              <a:t>برای پاک کردن لایه سفید روی محفظه، از سرکه سفید استفاده کنید.</a:t>
            </a:r>
            <a:endParaRPr kumimoji="1" lang="en-US" altLang="ko-KR" sz="1000" smtClean="0">
              <a:solidFill>
                <a:srgbClr val="FF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000000"/>
                </a:solidFill>
                <a:ea typeface="Gulim" pitchFamily="34" charset="-127"/>
                <a:cs typeface="Arial" pitchFamily="34" charset="0"/>
              </a:rPr>
              <a:t>1) همه ظروف و ظروف نقره را از ماشین ظرفشویی خارج کنید.</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000000"/>
                </a:solidFill>
                <a:ea typeface="Gulim" pitchFamily="34" charset="-127"/>
                <a:cs typeface="Arial" pitchFamily="34" charset="0"/>
              </a:rPr>
              <a:t>2) فقط قفسه ها باید در  محفظه باقی بمانند.</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000000"/>
                </a:solidFill>
                <a:ea typeface="Gulim" pitchFamily="34" charset="-127"/>
                <a:cs typeface="Arial" pitchFamily="34" charset="0"/>
              </a:rPr>
              <a:t>3) </a:t>
            </a:r>
            <a:r>
              <a:rPr kumimoji="1" lang="fa-IR" altLang="ko-KR" sz="1000" smtClean="0">
                <a:solidFill>
                  <a:srgbClr val="5138EA"/>
                </a:solidFill>
                <a:ea typeface="Gulim" pitchFamily="34" charset="-127"/>
                <a:cs typeface="Arial" pitchFamily="34" charset="0"/>
              </a:rPr>
              <a:t>لطفاً حدود یک فنجان (400-3میلی گرم) سرکه سفید را روی قفسه فوقانی بریزید</a:t>
            </a:r>
            <a:endParaRPr kumimoji="1" lang="en-US" altLang="ko-KR" sz="1000" smtClean="0">
              <a:solidFill>
                <a:srgbClr val="5138EA"/>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000000"/>
                </a:solidFill>
                <a:ea typeface="Gulim" pitchFamily="34" charset="-127"/>
                <a:cs typeface="Arial" pitchFamily="34" charset="0"/>
              </a:rPr>
              <a:t>    (سرکه را روی قسمت پایین نریزید)</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000000"/>
                </a:solidFill>
                <a:ea typeface="Gulim" pitchFamily="34" charset="-127"/>
                <a:cs typeface="Arial" pitchFamily="34" charset="0"/>
              </a:rPr>
              <a:t>یک دور "قوی یا خودکار" را اجرا کرده و "آبکشی اضافی" را انتخاب کنید و سپس در را ببندید.</a:t>
            </a:r>
            <a:endParaRPr kumimoji="1" lang="en-US" altLang="ko-KR" sz="1000" smtClean="0">
              <a:solidFill>
                <a:srgbClr val="000000"/>
              </a:solidFill>
              <a:ea typeface="Gulim" pitchFamily="34" charset="-127"/>
              <a:cs typeface="Arial" pitchFamily="34" charset="0"/>
            </a:endParaRPr>
          </a:p>
          <a:p>
            <a:pPr algn="r" rtl="1" fontAlgn="base" latinLnBrk="1">
              <a:spcBef>
                <a:spcPct val="0"/>
              </a:spcBef>
              <a:spcAft>
                <a:spcPct val="0"/>
              </a:spcAft>
            </a:pPr>
            <a:r>
              <a:rPr kumimoji="1" lang="fa-IR" altLang="ko-KR" sz="1000" smtClean="0">
                <a:solidFill>
                  <a:srgbClr val="FF0000"/>
                </a:solidFill>
                <a:ea typeface="Gulim" pitchFamily="34" charset="-127"/>
                <a:cs typeface="Arial" pitchFamily="34" charset="0"/>
              </a:rPr>
              <a:t>از هیچگونه شوینده دیگری استفاده نکنید</a:t>
            </a:r>
            <a:r>
              <a:rPr kumimoji="1" lang="fa-IR" altLang="ko-KR" sz="1000" smtClean="0">
                <a:solidFill>
                  <a:srgbClr val="000000"/>
                </a:solidFill>
                <a:ea typeface="Gulim" pitchFamily="34" charset="-127"/>
                <a:cs typeface="Arial" pitchFamily="34" charset="0"/>
              </a:rPr>
              <a:t>، دستگاه را 2 یا 3 بار راه اندازی کنید...</a:t>
            </a:r>
            <a:endParaRPr kumimoji="1" lang="en-US" altLang="ko-KR" sz="1000" smtClean="0">
              <a:solidFill>
                <a:srgbClr val="000000"/>
              </a:solidFill>
              <a:ea typeface="Gulim" pitchFamily="34" charset="-127"/>
              <a:cs typeface="Arial" pitchFamily="34" charset="0"/>
            </a:endParaRPr>
          </a:p>
          <a:p>
            <a:pPr algn="r" fontAlgn="base">
              <a:lnSpc>
                <a:spcPct val="110000"/>
              </a:lnSpc>
              <a:spcBef>
                <a:spcPct val="0"/>
              </a:spcBef>
              <a:spcAft>
                <a:spcPct val="0"/>
              </a:spcAft>
            </a:pPr>
            <a:endParaRPr lang="en-US" altLang="ko-KR" sz="1000" b="1" smtClean="0">
              <a:solidFill>
                <a:srgbClr val="000000"/>
              </a:solidFill>
              <a:ea typeface="Gulim" pitchFamily="34" charset="-127"/>
              <a:cs typeface="Arial" pitchFamily="34" charset="0"/>
            </a:endParaRPr>
          </a:p>
        </p:txBody>
      </p:sp>
      <p:pic>
        <p:nvPicPr>
          <p:cNvPr id="8204" name="Picture 15"/>
          <p:cNvPicPr>
            <a:picLocks noChangeAspect="1" noChangeArrowheads="1"/>
          </p:cNvPicPr>
          <p:nvPr/>
        </p:nvPicPr>
        <p:blipFill>
          <a:blip r:embed="rId2" cstate="print"/>
          <a:srcRect/>
          <a:stretch>
            <a:fillRect/>
          </a:stretch>
        </p:blipFill>
        <p:spPr bwMode="auto">
          <a:xfrm>
            <a:off x="228600" y="4572000"/>
            <a:ext cx="1524000" cy="1120775"/>
          </a:xfrm>
          <a:prstGeom prst="rect">
            <a:avLst/>
          </a:prstGeom>
          <a:noFill/>
          <a:ln w="9525">
            <a:noFill/>
            <a:miter lim="800000"/>
            <a:headEnd/>
            <a:tailEnd/>
          </a:ln>
        </p:spPr>
      </p:pic>
      <p:sp>
        <p:nvSpPr>
          <p:cNvPr id="21520" name="AutoShape 16"/>
          <p:cNvSpPr>
            <a:spLocks noChangeArrowheads="1"/>
          </p:cNvSpPr>
          <p:nvPr/>
        </p:nvSpPr>
        <p:spPr bwMode="auto">
          <a:xfrm>
            <a:off x="3124200" y="14478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algn="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21521" name="AutoShape 17"/>
          <p:cNvSpPr>
            <a:spLocks noChangeArrowheads="1"/>
          </p:cNvSpPr>
          <p:nvPr/>
        </p:nvSpPr>
        <p:spPr bwMode="auto">
          <a:xfrm>
            <a:off x="3124200" y="40386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algn="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8207" name="Picture 18"/>
          <p:cNvPicPr>
            <a:picLocks noChangeAspect="1" noChangeArrowheads="1"/>
          </p:cNvPicPr>
          <p:nvPr/>
        </p:nvPicPr>
        <p:blipFill>
          <a:blip r:embed="rId3" cstate="print"/>
          <a:srcRect/>
          <a:stretch>
            <a:fillRect/>
          </a:stretch>
        </p:blipFill>
        <p:spPr bwMode="auto">
          <a:xfrm>
            <a:off x="228600" y="1905000"/>
            <a:ext cx="1752600" cy="377825"/>
          </a:xfrm>
          <a:prstGeom prst="rect">
            <a:avLst/>
          </a:prstGeom>
          <a:noFill/>
          <a:ln w="9525" algn="ctr">
            <a:noFill/>
            <a:miter lim="800000"/>
            <a:headEnd/>
            <a:tailEnd/>
          </a:ln>
        </p:spPr>
      </p:pic>
      <p:pic>
        <p:nvPicPr>
          <p:cNvPr id="8208" name="Picture 19"/>
          <p:cNvPicPr>
            <a:picLocks noChangeAspect="1" noChangeArrowheads="1"/>
          </p:cNvPicPr>
          <p:nvPr/>
        </p:nvPicPr>
        <p:blipFill>
          <a:blip r:embed="rId4" cstate="print"/>
          <a:srcRect/>
          <a:stretch>
            <a:fillRect/>
          </a:stretch>
        </p:blipFill>
        <p:spPr bwMode="auto">
          <a:xfrm>
            <a:off x="228600" y="2438400"/>
            <a:ext cx="1143000" cy="1138238"/>
          </a:xfrm>
          <a:prstGeom prst="rect">
            <a:avLst/>
          </a:prstGeom>
          <a:noFill/>
          <a:ln w="9525">
            <a:noFill/>
            <a:miter lim="800000"/>
            <a:headEnd/>
            <a:tailEnd/>
          </a:ln>
        </p:spPr>
      </p:pic>
      <p:pic>
        <p:nvPicPr>
          <p:cNvPr id="8209" name="Picture 20"/>
          <p:cNvPicPr>
            <a:picLocks noChangeAspect="1" noChangeArrowheads="1"/>
          </p:cNvPicPr>
          <p:nvPr/>
        </p:nvPicPr>
        <p:blipFill>
          <a:blip r:embed="rId5" cstate="print"/>
          <a:srcRect/>
          <a:stretch>
            <a:fillRect/>
          </a:stretch>
        </p:blipFill>
        <p:spPr bwMode="auto">
          <a:xfrm>
            <a:off x="2667000" y="5410200"/>
            <a:ext cx="1219200" cy="830263"/>
          </a:xfrm>
          <a:prstGeom prst="rect">
            <a:avLst/>
          </a:prstGeom>
          <a:noFill/>
          <a:ln w="9525">
            <a:noFill/>
            <a:miter lim="800000"/>
            <a:headEnd/>
            <a:tailEnd/>
          </a:ln>
        </p:spPr>
      </p:pic>
      <p:pic>
        <p:nvPicPr>
          <p:cNvPr id="8210" name="Picture 21"/>
          <p:cNvPicPr>
            <a:picLocks noChangeAspect="1" noChangeArrowheads="1"/>
          </p:cNvPicPr>
          <p:nvPr/>
        </p:nvPicPr>
        <p:blipFill>
          <a:blip r:embed="rId6" cstate="print"/>
          <a:srcRect/>
          <a:stretch>
            <a:fillRect/>
          </a:stretch>
        </p:blipFill>
        <p:spPr bwMode="auto">
          <a:xfrm>
            <a:off x="4038600" y="5410200"/>
            <a:ext cx="1295400" cy="881063"/>
          </a:xfrm>
          <a:prstGeom prst="rect">
            <a:avLst/>
          </a:prstGeom>
          <a:noFill/>
          <a:ln w="9525">
            <a:noFill/>
            <a:miter lim="800000"/>
            <a:headEnd/>
            <a:tailEnd/>
          </a:ln>
        </p:spPr>
      </p:pic>
      <p:pic>
        <p:nvPicPr>
          <p:cNvPr id="8211" name="Picture 20"/>
          <p:cNvPicPr>
            <a:picLocks noChangeAspect="1" noChangeArrowheads="1"/>
          </p:cNvPicPr>
          <p:nvPr/>
        </p:nvPicPr>
        <p:blipFill>
          <a:blip r:embed="rId7" cstate="print"/>
          <a:srcRect/>
          <a:stretch>
            <a:fillRect/>
          </a:stretch>
        </p:blipFill>
        <p:spPr bwMode="auto">
          <a:xfrm>
            <a:off x="5486400" y="5410200"/>
            <a:ext cx="1447800" cy="874713"/>
          </a:xfrm>
          <a:prstGeom prst="rect">
            <a:avLst/>
          </a:prstGeom>
          <a:noFill/>
          <a:ln w="9525">
            <a:noFill/>
            <a:miter lim="800000"/>
            <a:headEnd/>
            <a:tailEnd/>
          </a:ln>
        </p:spPr>
      </p:pic>
      <p:pic>
        <p:nvPicPr>
          <p:cNvPr id="8214" name="Picture 20"/>
          <p:cNvPicPr>
            <a:picLocks noChangeAspect="1" noChangeArrowheads="1"/>
          </p:cNvPicPr>
          <p:nvPr/>
        </p:nvPicPr>
        <p:blipFill>
          <a:blip r:embed="rId8" cstate="print"/>
          <a:srcRect l="19792" t="22137" r="28125" b="33586"/>
          <a:stretch>
            <a:fillRect/>
          </a:stretch>
        </p:blipFill>
        <p:spPr bwMode="auto">
          <a:xfrm>
            <a:off x="1762125" y="2403475"/>
            <a:ext cx="1752600" cy="119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6858000" y="228600"/>
            <a:ext cx="895350" cy="369888"/>
          </a:xfrm>
          <a:prstGeom prst="rect">
            <a:avLst/>
          </a:prstGeom>
          <a:noFill/>
          <a:ln w="9525">
            <a:noFill/>
            <a:miter lim="800000"/>
            <a:headEnd/>
            <a:tailEnd/>
          </a:ln>
        </p:spPr>
        <p:txBody>
          <a:bodyPr wrap="none">
            <a:spAutoFit/>
          </a:bodyPr>
          <a:lstStyle/>
          <a:p>
            <a:pPr fontAlgn="base">
              <a:spcBef>
                <a:spcPct val="0"/>
              </a:spcBef>
              <a:spcAft>
                <a:spcPct val="0"/>
              </a:spcAft>
            </a:pPr>
            <a:r>
              <a:rPr lang="fa-IR" altLang="ko-KR" b="1" dirty="0" smtClean="0">
                <a:solidFill>
                  <a:srgbClr val="000000"/>
                </a:solidFill>
                <a:cs typeface="Arial" pitchFamily="34" charset="0"/>
              </a:rPr>
              <a:t>عیب یابی</a:t>
            </a:r>
            <a:endParaRPr lang="en-US" altLang="ko-KR" b="1" dirty="0" smtClean="0">
              <a:solidFill>
                <a:srgbClr val="000000"/>
              </a:solidFill>
              <a:ea typeface="Gulim" pitchFamily="34" charset="-127"/>
              <a:cs typeface="Arial" pitchFamily="34" charset="0"/>
            </a:endParaRPr>
          </a:p>
        </p:txBody>
      </p:sp>
      <p:sp>
        <p:nvSpPr>
          <p:cNvPr id="9220" name="Rectangle 10"/>
          <p:cNvSpPr>
            <a:spLocks noChangeArrowheads="1"/>
          </p:cNvSpPr>
          <p:nvPr/>
        </p:nvSpPr>
        <p:spPr bwMode="auto">
          <a:xfrm>
            <a:off x="3810000" y="3219450"/>
            <a:ext cx="5105400" cy="533400"/>
          </a:xfrm>
          <a:prstGeom prst="rect">
            <a:avLst/>
          </a:prstGeom>
          <a:noFill/>
          <a:ln w="19050" algn="ctr">
            <a:solidFill>
              <a:schemeClr val="tx1"/>
            </a:solidFill>
            <a:miter lim="800000"/>
            <a:headEnd/>
            <a:tailEnd/>
          </a:ln>
        </p:spPr>
        <p:txBody>
          <a:bodyPr wrap="none"/>
          <a:lstStyle/>
          <a:p>
            <a:pPr algn="r" rtl="1" fontAlgn="base">
              <a:spcBef>
                <a:spcPct val="0"/>
              </a:spcBef>
              <a:spcAft>
                <a:spcPct val="0"/>
              </a:spcAft>
            </a:pPr>
            <a:r>
              <a:rPr lang="fa-IR" altLang="ko-KR" sz="1000" b="1" smtClean="0">
                <a:solidFill>
                  <a:srgbClr val="000000"/>
                </a:solidFill>
                <a:cs typeface="Arial" pitchFamily="34" charset="0"/>
              </a:rPr>
              <a:t>در صورتی که فیلترها به درستی در جای خود قرار نداشته باشند، باقیمانده های غذا ممکن است از فیلتر مسدود کننده </a:t>
            </a:r>
          </a:p>
          <a:p>
            <a:pPr algn="r" rtl="1" fontAlgn="base">
              <a:spcBef>
                <a:spcPct val="0"/>
              </a:spcBef>
              <a:spcAft>
                <a:spcPct val="0"/>
              </a:spcAft>
            </a:pPr>
            <a:r>
              <a:rPr lang="fa-IR" altLang="ko-KR" sz="1000" b="1" smtClean="0">
                <a:solidFill>
                  <a:srgbClr val="000000"/>
                </a:solidFill>
                <a:cs typeface="Arial" pitchFamily="34" charset="0"/>
              </a:rPr>
              <a:t>بازوهای شستشو رد شده و عملکرد فیلتر کردن را با مشکل روبرو کنند.</a:t>
            </a:r>
          </a:p>
          <a:p>
            <a:pPr algn="r" rtl="1" fontAlgn="base">
              <a:spcBef>
                <a:spcPct val="0"/>
              </a:spcBef>
              <a:spcAft>
                <a:spcPct val="0"/>
              </a:spcAft>
            </a:pPr>
            <a:r>
              <a:rPr lang="fa-IR" altLang="ko-KR" sz="1000" b="1" smtClean="0">
                <a:solidFill>
                  <a:srgbClr val="000000"/>
                </a:solidFill>
                <a:cs typeface="Arial" pitchFamily="34" charset="0"/>
              </a:rPr>
              <a:t>مطمئن شوید که فیلترها به درستی مونتاژ/نصب شده اند.</a:t>
            </a:r>
            <a:endParaRPr lang="en-US" altLang="ko-KR" sz="1000" b="1" smtClean="0">
              <a:solidFill>
                <a:srgbClr val="000000"/>
              </a:solidFill>
              <a:ea typeface="Gulim" pitchFamily="34" charset="-127"/>
              <a:cs typeface="Arial" pitchFamily="34" charset="0"/>
            </a:endParaRPr>
          </a:p>
        </p:txBody>
      </p:sp>
      <p:sp>
        <p:nvSpPr>
          <p:cNvPr id="9221" name="Rectangle 24"/>
          <p:cNvSpPr>
            <a:spLocks noChangeArrowheads="1"/>
          </p:cNvSpPr>
          <p:nvPr/>
        </p:nvSpPr>
        <p:spPr bwMode="auto">
          <a:xfrm>
            <a:off x="228600" y="3219450"/>
            <a:ext cx="2819400" cy="457200"/>
          </a:xfrm>
          <a:prstGeom prst="rect">
            <a:avLst/>
          </a:prstGeom>
          <a:noFill/>
          <a:ln w="19050" algn="ctr">
            <a:solidFill>
              <a:schemeClr val="tx1"/>
            </a:solidFill>
            <a:miter lim="800000"/>
            <a:headEnd/>
            <a:tailEnd/>
          </a:ln>
        </p:spPr>
        <p:txBody>
          <a:bodyPr wrap="none" anchor="ctr"/>
          <a:lstStyle/>
          <a:p>
            <a:pPr algn="r" fontAlgn="base">
              <a:spcBef>
                <a:spcPct val="0"/>
              </a:spcBef>
              <a:spcAft>
                <a:spcPct val="0"/>
              </a:spcAft>
            </a:pPr>
            <a:r>
              <a:rPr lang="fa-IR" altLang="ko-KR" sz="1200" b="1" smtClean="0">
                <a:solidFill>
                  <a:srgbClr val="000000"/>
                </a:solidFill>
                <a:cs typeface="Arial" pitchFamily="34" charset="0"/>
              </a:rPr>
              <a:t>آیا فیلترها به نحوه صحیح در جای خود قرار گرفتند؟</a:t>
            </a:r>
            <a:endParaRPr lang="en-US" altLang="ko-KR" sz="1200" b="1" smtClean="0">
              <a:solidFill>
                <a:srgbClr val="000000"/>
              </a:solidFill>
              <a:ea typeface="Gulim" pitchFamily="34" charset="-127"/>
              <a:cs typeface="Arial" pitchFamily="34" charset="0"/>
            </a:endParaRPr>
          </a:p>
        </p:txBody>
      </p:sp>
      <p:sp>
        <p:nvSpPr>
          <p:cNvPr id="9222" name="Rectangle 14"/>
          <p:cNvSpPr>
            <a:spLocks noChangeArrowheads="1"/>
          </p:cNvSpPr>
          <p:nvPr/>
        </p:nvSpPr>
        <p:spPr bwMode="auto">
          <a:xfrm>
            <a:off x="228600" y="4876800"/>
            <a:ext cx="2819400" cy="457200"/>
          </a:xfrm>
          <a:prstGeom prst="rect">
            <a:avLst/>
          </a:prstGeom>
          <a:noFill/>
          <a:ln w="19050" algn="ctr">
            <a:solidFill>
              <a:schemeClr val="tx1"/>
            </a:solidFill>
            <a:miter lim="800000"/>
            <a:headEnd/>
            <a:tailEnd/>
          </a:ln>
        </p:spPr>
        <p:txBody>
          <a:bodyPr wrap="none" anchor="ctr"/>
          <a:lstStyle/>
          <a:p>
            <a:pPr algn="r" fontAlgn="base">
              <a:spcBef>
                <a:spcPct val="0"/>
              </a:spcBef>
              <a:spcAft>
                <a:spcPct val="0"/>
              </a:spcAft>
            </a:pPr>
            <a:r>
              <a:rPr lang="fa-IR" altLang="ko-KR" sz="1200" b="1" smtClean="0">
                <a:solidFill>
                  <a:srgbClr val="000000"/>
                </a:solidFill>
                <a:cs typeface="Arial" pitchFamily="34" charset="0"/>
              </a:rPr>
              <a:t>آیا هیچ ته مانده غذایی در کف دستگاه</a:t>
            </a:r>
          </a:p>
          <a:p>
            <a:pPr algn="r" fontAlgn="base">
              <a:spcBef>
                <a:spcPct val="0"/>
              </a:spcBef>
              <a:spcAft>
                <a:spcPct val="0"/>
              </a:spcAft>
            </a:pPr>
            <a:r>
              <a:rPr lang="fa-IR" altLang="ko-KR" sz="1200" b="1" smtClean="0">
                <a:solidFill>
                  <a:srgbClr val="000000"/>
                </a:solidFill>
                <a:cs typeface="Arial" pitchFamily="34" charset="0"/>
              </a:rPr>
              <a:t> جمع شده است؟</a:t>
            </a:r>
            <a:endParaRPr lang="en-US" altLang="ko-KR" sz="1200" b="1" smtClean="0">
              <a:solidFill>
                <a:srgbClr val="000000"/>
              </a:solidFill>
              <a:ea typeface="Gulim" pitchFamily="34" charset="-127"/>
              <a:cs typeface="Arial" pitchFamily="34" charset="0"/>
            </a:endParaRPr>
          </a:p>
        </p:txBody>
      </p:sp>
      <p:sp>
        <p:nvSpPr>
          <p:cNvPr id="9223" name="Rectangle 15"/>
          <p:cNvSpPr>
            <a:spLocks noChangeArrowheads="1"/>
          </p:cNvSpPr>
          <p:nvPr/>
        </p:nvSpPr>
        <p:spPr bwMode="auto">
          <a:xfrm>
            <a:off x="3810000" y="4876800"/>
            <a:ext cx="5105400" cy="685800"/>
          </a:xfrm>
          <a:prstGeom prst="rect">
            <a:avLst/>
          </a:prstGeom>
          <a:noFill/>
          <a:ln w="19050" algn="ctr">
            <a:solidFill>
              <a:schemeClr val="tx1"/>
            </a:solidFill>
            <a:miter lim="800000"/>
            <a:headEnd/>
            <a:tailEnd/>
          </a:ln>
        </p:spPr>
        <p:txBody>
          <a:bodyPr wrap="none"/>
          <a:lstStyle/>
          <a:p>
            <a:pPr algn="r" fontAlgn="base">
              <a:spcBef>
                <a:spcPct val="0"/>
              </a:spcBef>
              <a:spcAft>
                <a:spcPct val="0"/>
              </a:spcAft>
            </a:pPr>
            <a:r>
              <a:rPr lang="fa-IR" altLang="ko-KR" sz="1000" b="1" smtClean="0">
                <a:solidFill>
                  <a:srgbClr val="000000"/>
                </a:solidFill>
                <a:cs typeface="Arial" pitchFamily="34" charset="0"/>
              </a:rPr>
              <a:t>ذرات یا باقیمانده غذا می تواند مانع تخلیه صحیح دستگاه شود. قفسه تحتانی را خارج کرده و کف دستگاه را بررسی</a:t>
            </a:r>
          </a:p>
          <a:p>
            <a:pPr algn="r" fontAlgn="base">
              <a:spcBef>
                <a:spcPct val="0"/>
              </a:spcBef>
              <a:spcAft>
                <a:spcPct val="0"/>
              </a:spcAft>
            </a:pPr>
            <a:r>
              <a:rPr lang="fa-IR" altLang="ko-KR" sz="1000" b="1" smtClean="0">
                <a:solidFill>
                  <a:srgbClr val="000000"/>
                </a:solidFill>
                <a:cs typeface="Arial" pitchFamily="34" charset="0"/>
              </a:rPr>
              <a:t>کنید، ممکن است خرده غذا یا چیز دیگری از قفسه به کف دستگاه ریخته باشد. هر گونه باقیمانده غذا</a:t>
            </a:r>
          </a:p>
          <a:p>
            <a:pPr algn="r" fontAlgn="base">
              <a:spcBef>
                <a:spcPct val="0"/>
              </a:spcBef>
              <a:spcAft>
                <a:spcPct val="0"/>
              </a:spcAft>
            </a:pPr>
            <a:r>
              <a:rPr lang="fa-IR" altLang="ko-KR" sz="1000" b="1" smtClean="0">
                <a:solidFill>
                  <a:srgbClr val="000000"/>
                </a:solidFill>
                <a:cs typeface="Arial" pitchFamily="34" charset="0"/>
              </a:rPr>
              <a:t>یا مورد دیگری را که ممکن است از تخلیه صحیح دستگاه جلوگیری کند، خارج کنید.</a:t>
            </a:r>
            <a:endParaRPr lang="en-US" altLang="ko-KR" sz="1000" b="1" smtClean="0">
              <a:solidFill>
                <a:srgbClr val="000000"/>
              </a:solidFill>
              <a:ea typeface="Gulim" pitchFamily="34" charset="-127"/>
              <a:cs typeface="Arial" pitchFamily="34" charset="0"/>
            </a:endParaRPr>
          </a:p>
        </p:txBody>
      </p:sp>
      <p:sp>
        <p:nvSpPr>
          <p:cNvPr id="9224" name="Text Box 21"/>
          <p:cNvSpPr txBox="1">
            <a:spLocks noChangeArrowheads="1"/>
          </p:cNvSpPr>
          <p:nvPr/>
        </p:nvSpPr>
        <p:spPr bwMode="auto">
          <a:xfrm>
            <a:off x="5181600" y="228600"/>
            <a:ext cx="1600200" cy="522287"/>
          </a:xfrm>
          <a:prstGeom prst="rect">
            <a:avLst/>
          </a:prstGeom>
          <a:noFill/>
          <a:ln w="9525" algn="ctr">
            <a:noFill/>
            <a:miter lim="800000"/>
            <a:headEnd/>
            <a:tailEnd/>
          </a:ln>
        </p:spPr>
        <p:txBody>
          <a:bodyPr>
            <a:spAutoFit/>
          </a:bodyPr>
          <a:lstStyle/>
          <a:p>
            <a:pPr algn="r" rtl="1" fontAlgn="base">
              <a:spcBef>
                <a:spcPct val="0"/>
              </a:spcBef>
              <a:spcAft>
                <a:spcPct val="0"/>
              </a:spcAft>
            </a:pPr>
            <a:r>
              <a:rPr lang="en-US" altLang="ko-KR" sz="1400" b="1" dirty="0" smtClean="0">
                <a:solidFill>
                  <a:srgbClr val="000000"/>
                </a:solidFill>
                <a:ea typeface="Gulim" pitchFamily="34" charset="-127"/>
                <a:cs typeface="Arial" pitchFamily="34" charset="0"/>
              </a:rPr>
              <a:t>II</a:t>
            </a:r>
            <a:r>
              <a:rPr lang="fa-IR" altLang="ko-KR" sz="1400" b="1" dirty="0" smtClean="0">
                <a:solidFill>
                  <a:srgbClr val="000000"/>
                </a:solidFill>
                <a:cs typeface="Arial" pitchFamily="34" charset="0"/>
              </a:rPr>
              <a:t>. تمیز نکردن (2/7)</a:t>
            </a:r>
          </a:p>
          <a:p>
            <a:pPr algn="r" fontAlgn="base">
              <a:spcBef>
                <a:spcPct val="0"/>
              </a:spcBef>
              <a:spcAft>
                <a:spcPct val="0"/>
              </a:spcAft>
            </a:pPr>
            <a:r>
              <a:rPr lang="fa-IR" altLang="ko-KR" sz="1400" b="1" dirty="0" smtClean="0">
                <a:solidFill>
                  <a:srgbClr val="000000"/>
                </a:solidFill>
                <a:cs typeface="Arial" pitchFamily="34" charset="0"/>
              </a:rPr>
              <a:t>ب. لکه های کثیف</a:t>
            </a:r>
            <a:endParaRPr lang="ko-KR" altLang="en-US" sz="1400" b="1" dirty="0" smtClean="0">
              <a:solidFill>
                <a:srgbClr val="000000"/>
              </a:solidFill>
              <a:ea typeface="Gulim" pitchFamily="34" charset="-127"/>
              <a:cs typeface="Arial" pitchFamily="34" charset="0"/>
            </a:endParaRPr>
          </a:p>
        </p:txBody>
      </p:sp>
      <p:sp>
        <p:nvSpPr>
          <p:cNvPr id="25618" name="AutoShape 18"/>
          <p:cNvSpPr>
            <a:spLocks noChangeArrowheads="1"/>
          </p:cNvSpPr>
          <p:nvPr/>
        </p:nvSpPr>
        <p:spPr bwMode="auto">
          <a:xfrm>
            <a:off x="3124200" y="329565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25619" name="AutoShape 19"/>
          <p:cNvSpPr>
            <a:spLocks noChangeArrowheads="1"/>
          </p:cNvSpPr>
          <p:nvPr/>
        </p:nvSpPr>
        <p:spPr bwMode="auto">
          <a:xfrm>
            <a:off x="3124200" y="49530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9227" name="Rectangle 10"/>
          <p:cNvSpPr>
            <a:spLocks noChangeArrowheads="1"/>
          </p:cNvSpPr>
          <p:nvPr/>
        </p:nvSpPr>
        <p:spPr bwMode="auto">
          <a:xfrm>
            <a:off x="3810000" y="1143000"/>
            <a:ext cx="5105400" cy="441325"/>
          </a:xfrm>
          <a:prstGeom prst="rect">
            <a:avLst/>
          </a:prstGeom>
          <a:noFill/>
          <a:ln w="19050" algn="ctr">
            <a:solidFill>
              <a:schemeClr val="tx1"/>
            </a:solidFill>
            <a:miter lim="800000"/>
            <a:headEnd/>
            <a:tailEnd/>
          </a:ln>
        </p:spPr>
        <p:txBody>
          <a:bodyPr wrap="none"/>
          <a:lstStyle/>
          <a:p>
            <a:pPr algn="r" rtl="1" fontAlgn="base">
              <a:spcBef>
                <a:spcPct val="0"/>
              </a:spcBef>
              <a:spcAft>
                <a:spcPct val="0"/>
              </a:spcAft>
            </a:pPr>
            <a:r>
              <a:rPr lang="fa-IR" altLang="ko-KR" sz="1000" b="1" smtClean="0">
                <a:solidFill>
                  <a:srgbClr val="000000"/>
                </a:solidFill>
                <a:cs typeface="Arial" pitchFamily="34" charset="0"/>
              </a:rPr>
              <a:t>در صورتی که فیلتر مشبک با غذا باقیمانده خوراکی ها پر شده باشد، قابلیت فیلتر کردن خود را از دست می دهد.</a:t>
            </a:r>
          </a:p>
          <a:p>
            <a:pPr algn="r" rtl="1" fontAlgn="base">
              <a:spcBef>
                <a:spcPct val="0"/>
              </a:spcBef>
              <a:spcAft>
                <a:spcPct val="0"/>
              </a:spcAft>
            </a:pPr>
            <a:r>
              <a:rPr lang="fa-IR" altLang="ko-KR" sz="1000" b="1" smtClean="0">
                <a:solidFill>
                  <a:srgbClr val="000000"/>
                </a:solidFill>
                <a:cs typeface="Arial" pitchFamily="34" charset="0"/>
              </a:rPr>
              <a:t>این فیلتر را 2-1 بار در هفته به طور مرتب تمیز کنید.</a:t>
            </a:r>
            <a:endParaRPr lang="en-US" altLang="ko-KR" sz="1000" b="1" smtClean="0">
              <a:solidFill>
                <a:srgbClr val="000000"/>
              </a:solidFill>
              <a:ea typeface="Gulim" pitchFamily="34" charset="-127"/>
              <a:cs typeface="Arial" pitchFamily="34" charset="0"/>
            </a:endParaRPr>
          </a:p>
        </p:txBody>
      </p:sp>
      <p:sp>
        <p:nvSpPr>
          <p:cNvPr id="9228" name="Rectangle 24"/>
          <p:cNvSpPr>
            <a:spLocks noChangeArrowheads="1"/>
          </p:cNvSpPr>
          <p:nvPr/>
        </p:nvSpPr>
        <p:spPr bwMode="auto">
          <a:xfrm>
            <a:off x="228600" y="1143000"/>
            <a:ext cx="2819400" cy="457200"/>
          </a:xfrm>
          <a:prstGeom prst="rect">
            <a:avLst/>
          </a:prstGeom>
          <a:noFill/>
          <a:ln w="19050" algn="ctr">
            <a:solidFill>
              <a:schemeClr val="tx1"/>
            </a:solidFill>
            <a:miter lim="800000"/>
            <a:headEnd/>
            <a:tailEnd/>
          </a:ln>
        </p:spPr>
        <p:txBody>
          <a:bodyPr wrap="none" anchor="ctr"/>
          <a:lstStyle/>
          <a:p>
            <a:pPr algn="r" rtl="1" fontAlgn="base">
              <a:spcBef>
                <a:spcPct val="0"/>
              </a:spcBef>
              <a:spcAft>
                <a:spcPct val="0"/>
              </a:spcAft>
            </a:pPr>
            <a:r>
              <a:rPr lang="fa-IR" altLang="ko-KR" sz="1200" b="1" smtClean="0">
                <a:solidFill>
                  <a:srgbClr val="000000"/>
                </a:solidFill>
                <a:cs typeface="Arial" pitchFamily="34" charset="0"/>
              </a:rPr>
              <a:t>آیا فیلتر مشبک به خوبی تمیز شده است؟</a:t>
            </a:r>
            <a:endParaRPr lang="en-US" altLang="ko-KR" sz="1200" b="1" smtClean="0">
              <a:solidFill>
                <a:srgbClr val="000000"/>
              </a:solidFill>
              <a:ea typeface="Gulim" pitchFamily="34" charset="-127"/>
              <a:cs typeface="Arial" pitchFamily="34" charset="0"/>
            </a:endParaRPr>
          </a:p>
        </p:txBody>
      </p:sp>
      <p:pic>
        <p:nvPicPr>
          <p:cNvPr id="9229" name="Picture 2"/>
          <p:cNvPicPr>
            <a:picLocks noChangeAspect="1" noChangeArrowheads="1"/>
          </p:cNvPicPr>
          <p:nvPr/>
        </p:nvPicPr>
        <p:blipFill>
          <a:blip r:embed="rId2" cstate="print"/>
          <a:srcRect/>
          <a:stretch>
            <a:fillRect/>
          </a:stretch>
        </p:blipFill>
        <p:spPr bwMode="auto">
          <a:xfrm>
            <a:off x="1905000" y="2514600"/>
            <a:ext cx="838200" cy="609600"/>
          </a:xfrm>
          <a:prstGeom prst="rect">
            <a:avLst/>
          </a:prstGeom>
          <a:noFill/>
          <a:ln w="9525" algn="ctr">
            <a:noFill/>
            <a:miter lim="800000"/>
            <a:headEnd/>
            <a:tailEnd/>
          </a:ln>
        </p:spPr>
      </p:pic>
      <p:pic>
        <p:nvPicPr>
          <p:cNvPr id="9230" name="Picture 16"/>
          <p:cNvPicPr>
            <a:picLocks noChangeAspect="1" noChangeArrowheads="1"/>
          </p:cNvPicPr>
          <p:nvPr/>
        </p:nvPicPr>
        <p:blipFill>
          <a:blip r:embed="rId3" cstate="print"/>
          <a:srcRect/>
          <a:stretch>
            <a:fillRect/>
          </a:stretch>
        </p:blipFill>
        <p:spPr bwMode="auto">
          <a:xfrm>
            <a:off x="1981200" y="1676400"/>
            <a:ext cx="582613" cy="762000"/>
          </a:xfrm>
          <a:prstGeom prst="rect">
            <a:avLst/>
          </a:prstGeom>
          <a:noFill/>
          <a:ln w="9525">
            <a:noFill/>
            <a:miter lim="800000"/>
            <a:headEnd/>
            <a:tailEnd/>
          </a:ln>
        </p:spPr>
      </p:pic>
      <p:sp>
        <p:nvSpPr>
          <p:cNvPr id="22546" name="AutoShape 18"/>
          <p:cNvSpPr>
            <a:spLocks noChangeArrowheads="1"/>
          </p:cNvSpPr>
          <p:nvPr/>
        </p:nvSpPr>
        <p:spPr bwMode="auto">
          <a:xfrm>
            <a:off x="3124200" y="12192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9236" name="Picture 22"/>
          <p:cNvPicPr>
            <a:picLocks noChangeAspect="1" noChangeArrowheads="1"/>
          </p:cNvPicPr>
          <p:nvPr/>
        </p:nvPicPr>
        <p:blipFill>
          <a:blip r:embed="rId4" cstate="print"/>
          <a:srcRect/>
          <a:stretch>
            <a:fillRect/>
          </a:stretch>
        </p:blipFill>
        <p:spPr bwMode="auto">
          <a:xfrm>
            <a:off x="838200" y="3752850"/>
            <a:ext cx="1371600" cy="1047750"/>
          </a:xfrm>
          <a:prstGeom prst="rect">
            <a:avLst/>
          </a:prstGeom>
          <a:noFill/>
          <a:ln w="9525">
            <a:noFill/>
            <a:miter lim="800000"/>
            <a:headEnd/>
            <a:tailEnd/>
          </a:ln>
        </p:spPr>
      </p:pic>
      <p:sp>
        <p:nvSpPr>
          <p:cNvPr id="9237" name="Oval 23"/>
          <p:cNvSpPr>
            <a:spLocks noChangeArrowheads="1"/>
          </p:cNvSpPr>
          <p:nvPr/>
        </p:nvSpPr>
        <p:spPr bwMode="auto">
          <a:xfrm>
            <a:off x="1066800" y="4133850"/>
            <a:ext cx="914400" cy="304800"/>
          </a:xfrm>
          <a:prstGeom prst="ellipse">
            <a:avLst/>
          </a:prstGeom>
          <a:noFill/>
          <a:ln w="19050">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9238" name="Picture 24"/>
          <p:cNvPicPr>
            <a:picLocks noChangeAspect="1" noChangeArrowheads="1"/>
          </p:cNvPicPr>
          <p:nvPr/>
        </p:nvPicPr>
        <p:blipFill>
          <a:blip r:embed="rId5" cstate="print"/>
          <a:srcRect/>
          <a:stretch>
            <a:fillRect/>
          </a:stretch>
        </p:blipFill>
        <p:spPr bwMode="auto">
          <a:xfrm>
            <a:off x="3200400" y="2057400"/>
            <a:ext cx="990600" cy="841375"/>
          </a:xfrm>
          <a:prstGeom prst="rect">
            <a:avLst/>
          </a:prstGeom>
          <a:noFill/>
          <a:ln w="9525">
            <a:noFill/>
            <a:miter lim="800000"/>
            <a:headEnd/>
            <a:tailEnd/>
          </a:ln>
        </p:spPr>
      </p:pic>
      <p:pic>
        <p:nvPicPr>
          <p:cNvPr id="9239" name="Picture 25"/>
          <p:cNvPicPr>
            <a:picLocks noChangeAspect="1" noChangeArrowheads="1"/>
          </p:cNvPicPr>
          <p:nvPr/>
        </p:nvPicPr>
        <p:blipFill>
          <a:blip r:embed="rId6" cstate="print"/>
          <a:srcRect/>
          <a:stretch>
            <a:fillRect/>
          </a:stretch>
        </p:blipFill>
        <p:spPr bwMode="auto">
          <a:xfrm>
            <a:off x="4419600" y="2057400"/>
            <a:ext cx="838200" cy="817563"/>
          </a:xfrm>
          <a:prstGeom prst="rect">
            <a:avLst/>
          </a:prstGeom>
          <a:noFill/>
          <a:ln w="9525">
            <a:noFill/>
            <a:miter lim="800000"/>
            <a:headEnd/>
            <a:tailEnd/>
          </a:ln>
        </p:spPr>
      </p:pic>
      <p:pic>
        <p:nvPicPr>
          <p:cNvPr id="9240" name="Picture 26"/>
          <p:cNvPicPr>
            <a:picLocks noChangeAspect="1" noChangeArrowheads="1"/>
          </p:cNvPicPr>
          <p:nvPr/>
        </p:nvPicPr>
        <p:blipFill>
          <a:blip r:embed="rId7" cstate="print"/>
          <a:srcRect/>
          <a:stretch>
            <a:fillRect/>
          </a:stretch>
        </p:blipFill>
        <p:spPr bwMode="auto">
          <a:xfrm>
            <a:off x="5334000" y="2057400"/>
            <a:ext cx="838200" cy="817563"/>
          </a:xfrm>
          <a:prstGeom prst="rect">
            <a:avLst/>
          </a:prstGeom>
          <a:noFill/>
          <a:ln w="9525">
            <a:noFill/>
            <a:miter lim="800000"/>
            <a:headEnd/>
            <a:tailEnd/>
          </a:ln>
        </p:spPr>
      </p:pic>
      <p:pic>
        <p:nvPicPr>
          <p:cNvPr id="9241" name="Picture 27"/>
          <p:cNvPicPr>
            <a:picLocks noChangeAspect="1" noChangeArrowheads="1"/>
          </p:cNvPicPr>
          <p:nvPr/>
        </p:nvPicPr>
        <p:blipFill>
          <a:blip r:embed="rId8" cstate="print"/>
          <a:srcRect/>
          <a:stretch>
            <a:fillRect/>
          </a:stretch>
        </p:blipFill>
        <p:spPr bwMode="auto">
          <a:xfrm>
            <a:off x="6400800" y="2057400"/>
            <a:ext cx="838200" cy="817563"/>
          </a:xfrm>
          <a:prstGeom prst="rect">
            <a:avLst/>
          </a:prstGeom>
          <a:noFill/>
          <a:ln w="9525">
            <a:noFill/>
            <a:miter lim="800000"/>
            <a:headEnd/>
            <a:tailEnd/>
          </a:ln>
        </p:spPr>
      </p:pic>
      <p:pic>
        <p:nvPicPr>
          <p:cNvPr id="9242" name="Picture 28"/>
          <p:cNvPicPr>
            <a:picLocks noChangeAspect="1" noChangeArrowheads="1"/>
          </p:cNvPicPr>
          <p:nvPr/>
        </p:nvPicPr>
        <p:blipFill>
          <a:blip r:embed="rId9" cstate="print"/>
          <a:srcRect/>
          <a:stretch>
            <a:fillRect/>
          </a:stretch>
        </p:blipFill>
        <p:spPr bwMode="auto">
          <a:xfrm>
            <a:off x="7315200" y="2057400"/>
            <a:ext cx="838200" cy="817563"/>
          </a:xfrm>
          <a:prstGeom prst="rect">
            <a:avLst/>
          </a:prstGeom>
          <a:noFill/>
          <a:ln w="9525">
            <a:noFill/>
            <a:miter lim="800000"/>
            <a:headEnd/>
            <a:tailEnd/>
          </a:ln>
        </p:spPr>
      </p:pic>
      <p:pic>
        <p:nvPicPr>
          <p:cNvPr id="9243" name="Picture 25"/>
          <p:cNvPicPr>
            <a:picLocks noChangeAspect="1" noChangeArrowheads="1"/>
          </p:cNvPicPr>
          <p:nvPr/>
        </p:nvPicPr>
        <p:blipFill>
          <a:blip r:embed="rId10" cstate="print"/>
          <a:srcRect/>
          <a:stretch>
            <a:fillRect/>
          </a:stretch>
        </p:blipFill>
        <p:spPr bwMode="auto">
          <a:xfrm>
            <a:off x="228600" y="1752600"/>
            <a:ext cx="1219200" cy="1189038"/>
          </a:xfrm>
          <a:prstGeom prst="rect">
            <a:avLst/>
          </a:prstGeom>
          <a:noFill/>
          <a:ln w="9525">
            <a:noFill/>
            <a:miter lim="800000"/>
            <a:headEnd/>
            <a:tailEnd/>
          </a:ln>
        </p:spPr>
      </p:pic>
      <p:sp>
        <p:nvSpPr>
          <p:cNvPr id="9244" name="Line 28"/>
          <p:cNvSpPr>
            <a:spLocks noChangeShapeType="1"/>
          </p:cNvSpPr>
          <p:nvPr/>
        </p:nvSpPr>
        <p:spPr bwMode="auto">
          <a:xfrm flipV="1">
            <a:off x="1066800" y="2057400"/>
            <a:ext cx="990600" cy="381000"/>
          </a:xfrm>
          <a:prstGeom prst="line">
            <a:avLst/>
          </a:prstGeom>
          <a:noFill/>
          <a:ln w="9525">
            <a:solidFill>
              <a:srgbClr val="0000FF"/>
            </a:solidFill>
            <a:round/>
            <a:headEnd/>
            <a:tailEnd type="triangle" w="med" len="med"/>
          </a:ln>
        </p:spPr>
        <p:txBody>
          <a:bodyPr/>
          <a:lstStyle/>
          <a:p>
            <a:pPr algn="r" rtl="1" fontAlgn="base">
              <a:spcBef>
                <a:spcPct val="0"/>
              </a:spcBef>
              <a:spcAft>
                <a:spcPct val="0"/>
              </a:spcAft>
            </a:pPr>
            <a:endParaRPr kumimoji="1" lang="en-US" sz="900" smtClean="0">
              <a:solidFill>
                <a:srgbClr val="000000"/>
              </a:solidFill>
              <a:cs typeface="Arial" pitchFamily="34" charset="0"/>
            </a:endParaRPr>
          </a:p>
        </p:txBody>
      </p:sp>
      <p:sp>
        <p:nvSpPr>
          <p:cNvPr id="9245" name="Line 29"/>
          <p:cNvSpPr>
            <a:spLocks noChangeShapeType="1"/>
          </p:cNvSpPr>
          <p:nvPr/>
        </p:nvSpPr>
        <p:spPr bwMode="auto">
          <a:xfrm>
            <a:off x="914400" y="2667000"/>
            <a:ext cx="838200" cy="228600"/>
          </a:xfrm>
          <a:prstGeom prst="line">
            <a:avLst/>
          </a:prstGeom>
          <a:noFill/>
          <a:ln w="9525">
            <a:solidFill>
              <a:srgbClr val="0000FF"/>
            </a:solidFill>
            <a:round/>
            <a:headEnd/>
            <a:tailEnd type="triangle" w="med" len="med"/>
          </a:ln>
        </p:spPr>
        <p:txBody>
          <a:bodyPr/>
          <a:lstStyle/>
          <a:p>
            <a:pPr algn="r" rtl="1" fontAlgn="base">
              <a:spcBef>
                <a:spcPct val="0"/>
              </a:spcBef>
              <a:spcAft>
                <a:spcPct val="0"/>
              </a:spcAft>
            </a:pPr>
            <a:endParaRPr kumimoji="1" lang="en-US" sz="900" smtClean="0">
              <a:solidFill>
                <a:srgbClr val="000000"/>
              </a:solidFill>
              <a:cs typeface="Arial" pitchFamily="34" charset="0"/>
            </a:endParaRPr>
          </a:p>
        </p:txBody>
      </p:sp>
      <p:sp>
        <p:nvSpPr>
          <p:cNvPr id="9246" name="Text Box 25"/>
          <p:cNvSpPr txBox="1">
            <a:spLocks noChangeArrowheads="1"/>
          </p:cNvSpPr>
          <p:nvPr/>
        </p:nvSpPr>
        <p:spPr bwMode="auto">
          <a:xfrm>
            <a:off x="3810000" y="685800"/>
            <a:ext cx="5105400" cy="461963"/>
          </a:xfrm>
          <a:prstGeom prst="rect">
            <a:avLst/>
          </a:prstGeom>
          <a:noFill/>
          <a:ln w="19050" algn="ctr">
            <a:noFill/>
            <a:miter lim="800000"/>
            <a:headEnd/>
            <a:tailEnd/>
          </a:ln>
        </p:spPr>
        <p:txBody>
          <a:bodyPr>
            <a:spAutoFit/>
          </a:bodyPr>
          <a:lstStyle/>
          <a:p>
            <a:pPr algn="r" rtl="1" fontAlgn="base">
              <a:spcBef>
                <a:spcPct val="0"/>
              </a:spcBef>
              <a:spcAft>
                <a:spcPct val="0"/>
              </a:spcAft>
            </a:pPr>
            <a:r>
              <a:rPr lang="fa-IR" altLang="ko-KR" sz="1200" b="1" smtClean="0">
                <a:solidFill>
                  <a:srgbClr val="5138EA"/>
                </a:solidFill>
                <a:cs typeface="Arial" pitchFamily="34" charset="0"/>
              </a:rPr>
              <a:t>در صورتی که فیلترها تمیز نباشند، عملکرد شستشو ممکن است ضعیف باشد.</a:t>
            </a:r>
          </a:p>
          <a:p>
            <a:pPr algn="r" rtl="1" fontAlgn="base">
              <a:spcBef>
                <a:spcPct val="0"/>
              </a:spcBef>
              <a:spcAft>
                <a:spcPct val="0"/>
              </a:spcAft>
            </a:pPr>
            <a:r>
              <a:rPr lang="fa-IR" altLang="ko-KR" sz="1200" b="1" smtClean="0">
                <a:solidFill>
                  <a:srgbClr val="5138EA"/>
                </a:solidFill>
                <a:cs typeface="Arial" pitchFamily="34" charset="0"/>
              </a:rPr>
              <a:t>بنابراین باید به طور مرتب فیلتر را تمیز کنید</a:t>
            </a:r>
            <a:endParaRPr lang="ko-KR" altLang="en-US" sz="1200" b="1" smtClean="0">
              <a:solidFill>
                <a:srgbClr val="5138EA"/>
              </a:solidFill>
              <a:ea typeface="Gulim" pitchFamily="34" charset="-127"/>
              <a:cs typeface="Arial" pitchFamily="34" charset="0"/>
            </a:endParaRPr>
          </a:p>
        </p:txBody>
      </p:sp>
      <p:pic>
        <p:nvPicPr>
          <p:cNvPr id="9247" name="Picture 31"/>
          <p:cNvPicPr>
            <a:picLocks noChangeAspect="1" noChangeArrowheads="1"/>
          </p:cNvPicPr>
          <p:nvPr/>
        </p:nvPicPr>
        <p:blipFill>
          <a:blip r:embed="rId11" cstate="print"/>
          <a:srcRect/>
          <a:stretch>
            <a:fillRect/>
          </a:stretch>
        </p:blipFill>
        <p:spPr bwMode="auto">
          <a:xfrm>
            <a:off x="990600" y="5394325"/>
            <a:ext cx="1066800" cy="715963"/>
          </a:xfrm>
          <a:prstGeom prst="rect">
            <a:avLst/>
          </a:prstGeom>
          <a:noFill/>
          <a:ln w="9525">
            <a:noFill/>
            <a:miter lim="800000"/>
            <a:headEnd/>
            <a:tailEnd/>
          </a:ln>
        </p:spPr>
      </p:pic>
      <p:pic>
        <p:nvPicPr>
          <p:cNvPr id="9248" name="Picture 32"/>
          <p:cNvPicPr>
            <a:picLocks noChangeAspect="1" noChangeArrowheads="1"/>
          </p:cNvPicPr>
          <p:nvPr/>
        </p:nvPicPr>
        <p:blipFill>
          <a:blip r:embed="rId12" cstate="print"/>
          <a:srcRect/>
          <a:stretch>
            <a:fillRect/>
          </a:stretch>
        </p:blipFill>
        <p:spPr bwMode="auto">
          <a:xfrm>
            <a:off x="4800600" y="3886200"/>
            <a:ext cx="1447800" cy="879475"/>
          </a:xfrm>
          <a:prstGeom prst="rect">
            <a:avLst/>
          </a:prstGeom>
          <a:noFill/>
          <a:ln w="9525">
            <a:noFill/>
            <a:miter lim="800000"/>
            <a:headEnd/>
            <a:tailEnd/>
          </a:ln>
        </p:spPr>
      </p:pic>
      <p:sp>
        <p:nvSpPr>
          <p:cNvPr id="9249" name="Line 33"/>
          <p:cNvSpPr>
            <a:spLocks noChangeShapeType="1"/>
          </p:cNvSpPr>
          <p:nvPr/>
        </p:nvSpPr>
        <p:spPr bwMode="auto">
          <a:xfrm>
            <a:off x="5715000" y="4479925"/>
            <a:ext cx="762000" cy="0"/>
          </a:xfrm>
          <a:prstGeom prst="line">
            <a:avLst/>
          </a:prstGeom>
          <a:noFill/>
          <a:ln w="9525">
            <a:solidFill>
              <a:srgbClr val="5138EA"/>
            </a:solidFill>
            <a:round/>
            <a:headEnd/>
            <a:tailEnd type="triangle" w="med" len="med"/>
          </a:ln>
        </p:spPr>
        <p:txBody>
          <a:bodyPr/>
          <a:lstStyle/>
          <a:p>
            <a:pPr algn="r" rtl="1" fontAlgn="base">
              <a:spcBef>
                <a:spcPct val="0"/>
              </a:spcBef>
              <a:spcAft>
                <a:spcPct val="0"/>
              </a:spcAft>
            </a:pPr>
            <a:endParaRPr kumimoji="1" lang="en-US" sz="900" smtClean="0">
              <a:solidFill>
                <a:srgbClr val="000000"/>
              </a:solidFill>
              <a:cs typeface="Arial" pitchFamily="34" charset="0"/>
            </a:endParaRPr>
          </a:p>
        </p:txBody>
      </p:sp>
      <p:sp>
        <p:nvSpPr>
          <p:cNvPr id="9250" name="Text Box 35"/>
          <p:cNvSpPr txBox="1">
            <a:spLocks noChangeArrowheads="1"/>
          </p:cNvSpPr>
          <p:nvPr/>
        </p:nvSpPr>
        <p:spPr bwMode="auto">
          <a:xfrm>
            <a:off x="6400800" y="4343400"/>
            <a:ext cx="814388" cy="276225"/>
          </a:xfrm>
          <a:prstGeom prst="rect">
            <a:avLst/>
          </a:prstGeom>
          <a:noFill/>
          <a:ln w="19050" algn="ctr">
            <a:noFill/>
            <a:miter lim="800000"/>
            <a:headEnd/>
            <a:tailEnd/>
          </a:ln>
        </p:spPr>
        <p:txBody>
          <a:bodyPr wrap="none">
            <a:spAutoFit/>
          </a:bodyPr>
          <a:lstStyle/>
          <a:p>
            <a:pPr fontAlgn="base">
              <a:spcBef>
                <a:spcPct val="0"/>
              </a:spcBef>
              <a:spcAft>
                <a:spcPct val="0"/>
              </a:spcAft>
            </a:pPr>
            <a:r>
              <a:rPr lang="fa-IR" altLang="ko-KR" sz="1200" b="1" smtClean="0">
                <a:solidFill>
                  <a:srgbClr val="000000"/>
                </a:solidFill>
                <a:cs typeface="Arial" pitchFamily="34" charset="0"/>
              </a:rPr>
              <a:t>نصب صحیح</a:t>
            </a:r>
            <a:endParaRPr lang="en-US" altLang="ko-KR" sz="1200" b="1" smtClean="0">
              <a:solidFill>
                <a:srgbClr val="000000"/>
              </a:solidFill>
              <a:ea typeface="Gulim" pitchFamily="34" charset="-127"/>
              <a:cs typeface="Arial" pitchFamily="34" charset="0"/>
            </a:endParaRPr>
          </a:p>
        </p:txBody>
      </p:sp>
      <p:sp>
        <p:nvSpPr>
          <p:cNvPr id="9251" name="Text Box 35"/>
          <p:cNvSpPr txBox="1">
            <a:spLocks noChangeArrowheads="1"/>
          </p:cNvSpPr>
          <p:nvPr/>
        </p:nvSpPr>
        <p:spPr bwMode="auto">
          <a:xfrm>
            <a:off x="5562600" y="1676400"/>
            <a:ext cx="1371600" cy="304800"/>
          </a:xfrm>
          <a:prstGeom prst="rect">
            <a:avLst/>
          </a:prstGeom>
          <a:noFill/>
          <a:ln w="9525">
            <a:noFill/>
            <a:miter lim="800000"/>
            <a:headEnd/>
            <a:tailEnd/>
          </a:ln>
        </p:spPr>
        <p:txBody>
          <a:bodyPr>
            <a:spAutoFit/>
          </a:bodyPr>
          <a:lstStyle/>
          <a:p>
            <a:pPr algn="ctr" fontAlgn="base" latinLnBrk="1">
              <a:spcBef>
                <a:spcPct val="50000"/>
              </a:spcBef>
              <a:spcAft>
                <a:spcPct val="0"/>
              </a:spcAft>
            </a:pPr>
            <a:r>
              <a:rPr kumimoji="1" lang="en-US" altLang="ko-KR" sz="1400" b="1" smtClean="0">
                <a:solidFill>
                  <a:srgbClr val="000000"/>
                </a:solidFill>
                <a:ea typeface="Gulim" pitchFamily="34" charset="-127"/>
                <a:cs typeface="Arial" pitchFamily="34" charset="0"/>
              </a:rPr>
              <a:t>&lt;</a:t>
            </a:r>
            <a:r>
              <a:rPr kumimoji="1" lang="fa-IR" altLang="ko-KR" sz="1400" b="1" smtClean="0">
                <a:solidFill>
                  <a:srgbClr val="000000"/>
                </a:solidFill>
                <a:cs typeface="Arial" pitchFamily="34" charset="0"/>
              </a:rPr>
              <a:t>روش انجام کار</a:t>
            </a:r>
            <a:r>
              <a:rPr kumimoji="1" lang="en-US" altLang="ko-KR" sz="1400" b="1" smtClean="0">
                <a:solidFill>
                  <a:srgbClr val="000000"/>
                </a:solidFill>
                <a:ea typeface="Gulim" pitchFamily="34" charset="-127"/>
                <a:cs typeface="Arial" pitchFamily="34" charset="0"/>
              </a:rPr>
              <a:t>&gt;</a:t>
            </a:r>
          </a:p>
        </p:txBody>
      </p:sp>
      <p:sp>
        <p:nvSpPr>
          <p:cNvPr id="9252" name="Text Box 36"/>
          <p:cNvSpPr txBox="1">
            <a:spLocks noChangeArrowheads="1"/>
          </p:cNvSpPr>
          <p:nvPr/>
        </p:nvSpPr>
        <p:spPr bwMode="auto">
          <a:xfrm>
            <a:off x="4191000" y="2819400"/>
            <a:ext cx="1371600" cy="244475"/>
          </a:xfrm>
          <a:prstGeom prst="rect">
            <a:avLst/>
          </a:prstGeom>
          <a:noFill/>
          <a:ln w="9525">
            <a:noFill/>
            <a:miter lim="800000"/>
            <a:headEnd/>
            <a:tailEnd/>
          </a:ln>
        </p:spPr>
        <p:txBody>
          <a:bodyPr>
            <a:spAutoFit/>
          </a:bodyPr>
          <a:lstStyle/>
          <a:p>
            <a:pPr algn="ctr" fontAlgn="base" latinLnBrk="1">
              <a:spcBef>
                <a:spcPct val="50000"/>
              </a:spcBef>
              <a:spcAft>
                <a:spcPct val="0"/>
              </a:spcAft>
            </a:pPr>
            <a:r>
              <a:rPr kumimoji="1" lang="fa-IR" altLang="ko-KR" sz="1000" b="1" smtClean="0">
                <a:solidFill>
                  <a:srgbClr val="000000"/>
                </a:solidFill>
                <a:cs typeface="Arial" pitchFamily="34" charset="0"/>
              </a:rPr>
              <a:t>جدا کردن</a:t>
            </a:r>
            <a:endParaRPr kumimoji="1" lang="en-US" altLang="ko-KR" sz="1000" b="1" smtClean="0">
              <a:solidFill>
                <a:srgbClr val="000000"/>
              </a:solidFill>
              <a:ea typeface="Gulim" pitchFamily="34" charset="-127"/>
              <a:cs typeface="Arial" pitchFamily="34" charset="0"/>
            </a:endParaRPr>
          </a:p>
        </p:txBody>
      </p:sp>
      <p:sp>
        <p:nvSpPr>
          <p:cNvPr id="9253" name="Text Box 37"/>
          <p:cNvSpPr txBox="1">
            <a:spLocks noChangeArrowheads="1"/>
          </p:cNvSpPr>
          <p:nvPr/>
        </p:nvSpPr>
        <p:spPr bwMode="auto">
          <a:xfrm>
            <a:off x="7239000" y="2895600"/>
            <a:ext cx="1371600" cy="244475"/>
          </a:xfrm>
          <a:prstGeom prst="rect">
            <a:avLst/>
          </a:prstGeom>
          <a:noFill/>
          <a:ln w="9525">
            <a:noFill/>
            <a:miter lim="800000"/>
            <a:headEnd/>
            <a:tailEnd/>
          </a:ln>
        </p:spPr>
        <p:txBody>
          <a:bodyPr>
            <a:spAutoFit/>
          </a:bodyPr>
          <a:lstStyle/>
          <a:p>
            <a:pPr algn="ctr" fontAlgn="base" latinLnBrk="1">
              <a:spcBef>
                <a:spcPct val="50000"/>
              </a:spcBef>
              <a:spcAft>
                <a:spcPct val="0"/>
              </a:spcAft>
            </a:pPr>
            <a:r>
              <a:rPr kumimoji="1" lang="fa-IR" altLang="ko-KR" sz="1000" b="1" smtClean="0">
                <a:solidFill>
                  <a:srgbClr val="000000"/>
                </a:solidFill>
                <a:cs typeface="Arial" pitchFamily="34" charset="0"/>
              </a:rPr>
              <a:t>تمیز کردن فیلتر</a:t>
            </a:r>
            <a:endParaRPr kumimoji="1" lang="en-US" altLang="ko-KR" sz="1000" b="1" smtClean="0">
              <a:solidFill>
                <a:srgbClr val="000000"/>
              </a:solidFill>
              <a:ea typeface="Gulim" pitchFamily="34" charset="-127"/>
              <a:cs typeface="Arial" pitchFamily="34" charset="0"/>
            </a:endParaRPr>
          </a:p>
        </p:txBody>
      </p:sp>
      <p:pic>
        <p:nvPicPr>
          <p:cNvPr id="9254" name="Picture 38"/>
          <p:cNvPicPr>
            <a:picLocks noChangeAspect="1" noChangeArrowheads="1"/>
          </p:cNvPicPr>
          <p:nvPr/>
        </p:nvPicPr>
        <p:blipFill>
          <a:blip r:embed="rId13" cstate="print"/>
          <a:srcRect/>
          <a:stretch>
            <a:fillRect/>
          </a:stretch>
        </p:blipFill>
        <p:spPr bwMode="auto">
          <a:xfrm>
            <a:off x="8229600" y="2057400"/>
            <a:ext cx="808038"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2"/>
          <p:cNvSpPr txBox="1">
            <a:spLocks noChangeArrowheads="1"/>
          </p:cNvSpPr>
          <p:nvPr/>
        </p:nvSpPr>
        <p:spPr bwMode="auto">
          <a:xfrm>
            <a:off x="6248400" y="557213"/>
            <a:ext cx="1481137" cy="738187"/>
          </a:xfrm>
          <a:prstGeom prst="rect">
            <a:avLst/>
          </a:prstGeom>
          <a:noFill/>
          <a:ln w="9525" algn="ctr">
            <a:noFill/>
            <a:miter lim="800000"/>
            <a:headEnd/>
            <a:tailEnd/>
          </a:ln>
        </p:spPr>
        <p:txBody>
          <a:bodyPr wrap="none">
            <a:spAutoFit/>
          </a:bodyPr>
          <a:lstStyle/>
          <a:p>
            <a:pPr algn="r" fontAlgn="base">
              <a:spcBef>
                <a:spcPct val="0"/>
              </a:spcBef>
              <a:spcAft>
                <a:spcPct val="0"/>
              </a:spcAft>
            </a:pPr>
            <a:r>
              <a:rPr lang="fa-IR" altLang="ko-KR" sz="1400" b="1" dirty="0" smtClean="0">
                <a:solidFill>
                  <a:srgbClr val="000000"/>
                </a:solidFill>
                <a:cs typeface="Arial" pitchFamily="34" charset="0"/>
              </a:rPr>
              <a:t>تمیز نکردن (3/7)</a:t>
            </a:r>
            <a:r>
              <a:rPr lang="en-US" altLang="ko-KR" sz="1400" b="1" dirty="0" smtClean="0">
                <a:solidFill>
                  <a:srgbClr val="000000"/>
                </a:solidFill>
                <a:ea typeface="Gulim" pitchFamily="34" charset="-127"/>
                <a:cs typeface="Arial" pitchFamily="34" charset="0"/>
              </a:rPr>
              <a:t> .II</a:t>
            </a:r>
            <a:endParaRPr lang="ko-KR" altLang="en-US" sz="1400" b="1" dirty="0" smtClean="0">
              <a:solidFill>
                <a:srgbClr val="000000"/>
              </a:solidFill>
              <a:ea typeface="Gulim" pitchFamily="34" charset="-127"/>
              <a:cs typeface="Arial" pitchFamily="34" charset="0"/>
            </a:endParaRPr>
          </a:p>
          <a:p>
            <a:pPr algn="r" fontAlgn="base">
              <a:spcBef>
                <a:spcPct val="0"/>
              </a:spcBef>
              <a:spcAft>
                <a:spcPct val="0"/>
              </a:spcAft>
            </a:pPr>
            <a:r>
              <a:rPr lang="fa-IR" altLang="ko-KR" sz="1400" b="1" dirty="0" smtClean="0">
                <a:solidFill>
                  <a:srgbClr val="000000"/>
                </a:solidFill>
                <a:cs typeface="Arial" pitchFamily="34" charset="0"/>
              </a:rPr>
              <a:t>ب. لکه‌های کثیف</a:t>
            </a:r>
            <a:endParaRPr lang="en-US" altLang="ko-KR" sz="1400" b="1" dirty="0" smtClean="0">
              <a:solidFill>
                <a:srgbClr val="000000"/>
              </a:solidFill>
              <a:ea typeface="Gulim" pitchFamily="34" charset="-127"/>
              <a:cs typeface="Arial" pitchFamily="34" charset="0"/>
            </a:endParaRPr>
          </a:p>
          <a:p>
            <a:pPr algn="r" fontAlgn="base">
              <a:spcBef>
                <a:spcPct val="0"/>
              </a:spcBef>
              <a:spcAft>
                <a:spcPct val="0"/>
              </a:spcAft>
            </a:pPr>
            <a:endParaRPr lang="fa-IR" altLang="ko-KR" sz="1400" b="1" dirty="0" smtClean="0">
              <a:solidFill>
                <a:srgbClr val="000000"/>
              </a:solidFill>
              <a:cs typeface="Arial" pitchFamily="34" charset="0"/>
            </a:endParaRPr>
          </a:p>
        </p:txBody>
      </p:sp>
      <p:sp>
        <p:nvSpPr>
          <p:cNvPr id="10245" name="Text Box 25"/>
          <p:cNvSpPr txBox="1">
            <a:spLocks noChangeArrowheads="1"/>
          </p:cNvSpPr>
          <p:nvPr/>
        </p:nvSpPr>
        <p:spPr bwMode="auto">
          <a:xfrm>
            <a:off x="3810000" y="1106487"/>
            <a:ext cx="5105400" cy="646113"/>
          </a:xfrm>
          <a:prstGeom prst="rect">
            <a:avLst/>
          </a:prstGeom>
          <a:noFill/>
          <a:ln w="19050" algn="ctr">
            <a:noFill/>
            <a:miter lim="800000"/>
            <a:headEnd/>
            <a:tailEnd/>
          </a:ln>
        </p:spPr>
        <p:txBody>
          <a:bodyPr>
            <a:spAutoFit/>
          </a:bodyPr>
          <a:lstStyle/>
          <a:p>
            <a:pPr algn="r" fontAlgn="base">
              <a:spcBef>
                <a:spcPct val="0"/>
              </a:spcBef>
              <a:spcAft>
                <a:spcPct val="0"/>
              </a:spcAft>
            </a:pPr>
            <a:r>
              <a:rPr lang="fa-IR" altLang="ko-KR" sz="1200" dirty="0" smtClean="0">
                <a:solidFill>
                  <a:srgbClr val="5138EA"/>
                </a:solidFill>
                <a:cs typeface="Arial" pitchFamily="34" charset="0"/>
              </a:rPr>
              <a:t>دما و زمان دورهای مختلف فرق می کند. در نتیجه، دورها در مقابل مواد زائد مختلف رفتار متفاوتی دارند. بنابراین بسته به میزان ظروف قرار داده شده در دستگاه و سطح کثیفی آنها از دور مناسب استفاده کنید. ممکن است لازم باشد از چندگانه یا خودکار استفاده کنید...</a:t>
            </a:r>
          </a:p>
        </p:txBody>
      </p:sp>
      <p:sp>
        <p:nvSpPr>
          <p:cNvPr id="10248" name="Rectangle 26"/>
          <p:cNvSpPr>
            <a:spLocks noChangeArrowheads="1"/>
          </p:cNvSpPr>
          <p:nvPr/>
        </p:nvSpPr>
        <p:spPr bwMode="auto">
          <a:xfrm>
            <a:off x="3810000" y="1752600"/>
            <a:ext cx="5105400" cy="1066800"/>
          </a:xfrm>
          <a:prstGeom prst="rect">
            <a:avLst/>
          </a:prstGeom>
          <a:noFill/>
          <a:ln w="19050" algn="ctr">
            <a:solidFill>
              <a:schemeClr val="tx1"/>
            </a:solidFill>
            <a:miter lim="800000"/>
            <a:headEnd/>
            <a:tailEnd/>
          </a:ln>
        </p:spPr>
        <p:txBody>
          <a:bodyPr/>
          <a:lstStyle/>
          <a:p>
            <a:pPr algn="r" fontAlgn="base">
              <a:spcBef>
                <a:spcPct val="0"/>
              </a:spcBef>
              <a:spcAft>
                <a:spcPct val="0"/>
              </a:spcAft>
            </a:pPr>
            <a:r>
              <a:rPr lang="fa-IR" altLang="ko-KR" sz="1000" b="1" smtClean="0">
                <a:solidFill>
                  <a:srgbClr val="000000"/>
                </a:solidFill>
                <a:cs typeface="Arial" pitchFamily="34" charset="0"/>
              </a:rPr>
              <a:t>عملکردهای دورهای مختلف بسته به دمای شستشو و زمان آنها متفاوت است. مواد غذایی مختلف در دماهای مختلف حل و ذوب می شوند. بنابراین مواد غذایی خشک شده نیز پاک نمی شوند. دورها را باید مطابق با تعداد ظروف و سطح کثیفی آنها انتخاب کرد. ما توصیه می کنیم در صورتی که تعداد ظرفهای کثیف زیاد است از دورهای قوی یا چندگانه برای شستشوی بهتر استفاده کنید. و حتماً از یک ماده کمک آبکشی برای آبکشی و خشک کردن مناسب استفاده کنید. </a:t>
            </a:r>
            <a:endParaRPr lang="en-US" altLang="ko-KR" sz="1000" b="1" smtClean="0">
              <a:solidFill>
                <a:srgbClr val="000000"/>
              </a:solidFill>
              <a:ea typeface="Gulim" pitchFamily="34" charset="-127"/>
              <a:cs typeface="Arial" pitchFamily="34" charset="0"/>
            </a:endParaRPr>
          </a:p>
        </p:txBody>
      </p:sp>
      <p:sp>
        <p:nvSpPr>
          <p:cNvPr id="10249" name="Rectangle 28"/>
          <p:cNvSpPr>
            <a:spLocks noChangeArrowheads="1"/>
          </p:cNvSpPr>
          <p:nvPr/>
        </p:nvSpPr>
        <p:spPr bwMode="auto">
          <a:xfrm>
            <a:off x="228600" y="1524000"/>
            <a:ext cx="2819400" cy="457200"/>
          </a:xfrm>
          <a:prstGeom prst="rect">
            <a:avLst/>
          </a:prstGeom>
          <a:noFill/>
          <a:ln w="19050" algn="ctr">
            <a:solidFill>
              <a:schemeClr val="tx1"/>
            </a:solidFill>
            <a:miter lim="800000"/>
            <a:headEnd/>
            <a:tailEnd/>
          </a:ln>
        </p:spPr>
        <p:txBody>
          <a:bodyPr anchor="ctr"/>
          <a:lstStyle/>
          <a:p>
            <a:pPr fontAlgn="base">
              <a:spcBef>
                <a:spcPct val="0"/>
              </a:spcBef>
              <a:spcAft>
                <a:spcPct val="0"/>
              </a:spcAft>
            </a:pPr>
            <a:r>
              <a:rPr lang="fa-IR" altLang="ko-KR" sz="1200" b="1" smtClean="0">
                <a:solidFill>
                  <a:srgbClr val="000000"/>
                </a:solidFill>
                <a:cs typeface="Arial" pitchFamily="34" charset="0"/>
              </a:rPr>
              <a:t>چه دوری انتخاب شده بود؟</a:t>
            </a:r>
            <a:endParaRPr lang="en-US" altLang="ko-KR" sz="1200" b="1" smtClean="0">
              <a:solidFill>
                <a:srgbClr val="000000"/>
              </a:solidFill>
              <a:ea typeface="Gulim" pitchFamily="34" charset="-127"/>
              <a:cs typeface="Arial" pitchFamily="34" charset="0"/>
            </a:endParaRPr>
          </a:p>
        </p:txBody>
      </p:sp>
      <p:sp>
        <p:nvSpPr>
          <p:cNvPr id="10251" name="Text Box 3"/>
          <p:cNvSpPr txBox="1">
            <a:spLocks noChangeArrowheads="1"/>
          </p:cNvSpPr>
          <p:nvPr/>
        </p:nvSpPr>
        <p:spPr bwMode="auto">
          <a:xfrm>
            <a:off x="6705600" y="228600"/>
            <a:ext cx="895350" cy="369888"/>
          </a:xfrm>
          <a:prstGeom prst="rect">
            <a:avLst/>
          </a:prstGeom>
          <a:noFill/>
          <a:ln w="9525">
            <a:noFill/>
            <a:miter lim="800000"/>
            <a:headEnd/>
            <a:tailEnd/>
          </a:ln>
        </p:spPr>
        <p:txBody>
          <a:bodyPr wrap="none">
            <a:spAutoFit/>
          </a:bodyPr>
          <a:lstStyle/>
          <a:p>
            <a:pPr fontAlgn="base">
              <a:spcBef>
                <a:spcPct val="0"/>
              </a:spcBef>
              <a:spcAft>
                <a:spcPct val="0"/>
              </a:spcAft>
            </a:pPr>
            <a:r>
              <a:rPr lang="fa-IR" altLang="ko-KR" b="1" dirty="0" smtClean="0">
                <a:solidFill>
                  <a:srgbClr val="000000"/>
                </a:solidFill>
                <a:cs typeface="Arial" pitchFamily="34" charset="0"/>
              </a:rPr>
              <a:t>عیب یابی</a:t>
            </a:r>
            <a:endParaRPr lang="en-US" altLang="ko-KR" b="1" dirty="0" smtClean="0">
              <a:solidFill>
                <a:srgbClr val="000000"/>
              </a:solidFill>
              <a:ea typeface="Gulim" pitchFamily="34" charset="-127"/>
              <a:cs typeface="Arial" pitchFamily="34" charset="0"/>
            </a:endParaRPr>
          </a:p>
        </p:txBody>
      </p:sp>
      <p:sp>
        <p:nvSpPr>
          <p:cNvPr id="22545" name="AutoShape 17"/>
          <p:cNvSpPr>
            <a:spLocks noChangeArrowheads="1"/>
          </p:cNvSpPr>
          <p:nvPr/>
        </p:nvSpPr>
        <p:spPr bwMode="auto">
          <a:xfrm>
            <a:off x="3124200" y="16002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10253" name="Picture 20"/>
          <p:cNvPicPr>
            <a:picLocks noChangeAspect="1" noChangeArrowheads="1"/>
          </p:cNvPicPr>
          <p:nvPr/>
        </p:nvPicPr>
        <p:blipFill>
          <a:blip r:embed="rId2" cstate="print"/>
          <a:srcRect l="27103" t="12849" r="19626" b="7715"/>
          <a:stretch>
            <a:fillRect/>
          </a:stretch>
        </p:blipFill>
        <p:spPr bwMode="auto">
          <a:xfrm>
            <a:off x="0" y="2133600"/>
            <a:ext cx="3322638" cy="3962400"/>
          </a:xfrm>
          <a:prstGeom prst="rect">
            <a:avLst/>
          </a:prstGeom>
          <a:noFill/>
          <a:ln w="9525">
            <a:noFill/>
            <a:miter lim="800000"/>
            <a:headEnd/>
            <a:tailEnd/>
          </a:ln>
        </p:spPr>
      </p:pic>
      <p:sp>
        <p:nvSpPr>
          <p:cNvPr id="10254" name="Oval 14"/>
          <p:cNvSpPr>
            <a:spLocks noChangeArrowheads="1"/>
          </p:cNvSpPr>
          <p:nvPr/>
        </p:nvSpPr>
        <p:spPr bwMode="auto">
          <a:xfrm>
            <a:off x="990600" y="3581400"/>
            <a:ext cx="1447800" cy="1295400"/>
          </a:xfrm>
          <a:prstGeom prst="ellipse">
            <a:avLst/>
          </a:prstGeom>
          <a:noFill/>
          <a:ln w="22225">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2"/>
          <p:cNvSpPr txBox="1">
            <a:spLocks noChangeArrowheads="1"/>
          </p:cNvSpPr>
          <p:nvPr/>
        </p:nvSpPr>
        <p:spPr bwMode="auto">
          <a:xfrm>
            <a:off x="5334000" y="152400"/>
            <a:ext cx="1481137" cy="523875"/>
          </a:xfrm>
          <a:prstGeom prst="rect">
            <a:avLst/>
          </a:prstGeom>
          <a:noFill/>
          <a:ln w="9525" algn="ctr">
            <a:noFill/>
            <a:miter lim="800000"/>
            <a:headEnd/>
            <a:tailEnd/>
          </a:ln>
        </p:spPr>
        <p:txBody>
          <a:bodyPr wrap="none">
            <a:spAutoFit/>
          </a:bodyPr>
          <a:lstStyle/>
          <a:p>
            <a:pPr algn="r" fontAlgn="base">
              <a:spcBef>
                <a:spcPct val="0"/>
              </a:spcBef>
              <a:spcAft>
                <a:spcPct val="0"/>
              </a:spcAft>
            </a:pPr>
            <a:r>
              <a:rPr lang="fa-IR" altLang="ko-KR" sz="1400" b="1" dirty="0" smtClean="0">
                <a:solidFill>
                  <a:srgbClr val="000000"/>
                </a:solidFill>
                <a:cs typeface="Arial" pitchFamily="34" charset="0"/>
              </a:rPr>
              <a:t>تمیز نکردن (4/7)</a:t>
            </a:r>
            <a:r>
              <a:rPr lang="en-US" altLang="ko-KR" sz="1400" b="1" dirty="0" smtClean="0">
                <a:solidFill>
                  <a:srgbClr val="000000"/>
                </a:solidFill>
                <a:ea typeface="Gulim" pitchFamily="34" charset="-127"/>
                <a:cs typeface="Arial" pitchFamily="34" charset="0"/>
              </a:rPr>
              <a:t> .II</a:t>
            </a:r>
            <a:endParaRPr lang="fa-IR" altLang="ko-KR" sz="1400" b="1" dirty="0" smtClean="0">
              <a:solidFill>
                <a:srgbClr val="000000"/>
              </a:solidFill>
              <a:cs typeface="Arial" pitchFamily="34" charset="0"/>
            </a:endParaRPr>
          </a:p>
          <a:p>
            <a:pPr algn="r" fontAlgn="base">
              <a:spcBef>
                <a:spcPct val="0"/>
              </a:spcBef>
              <a:spcAft>
                <a:spcPct val="0"/>
              </a:spcAft>
            </a:pPr>
            <a:r>
              <a:rPr lang="fa-IR" altLang="ko-KR" sz="1400" b="1" dirty="0" smtClean="0">
                <a:solidFill>
                  <a:srgbClr val="000000"/>
                </a:solidFill>
                <a:cs typeface="Arial" pitchFamily="34" charset="0"/>
              </a:rPr>
              <a:t>ب. لکه های کثیف</a:t>
            </a:r>
            <a:r>
              <a:rPr lang="en-US" altLang="ko-KR" sz="1400" b="1" dirty="0" smtClean="0">
                <a:solidFill>
                  <a:srgbClr val="000000"/>
                </a:solidFill>
                <a:ea typeface="Gulim" pitchFamily="34" charset="-127"/>
                <a:cs typeface="Arial" pitchFamily="34" charset="0"/>
              </a:rPr>
              <a:t>  </a:t>
            </a:r>
            <a:endParaRPr lang="ko-KR" altLang="en-US" sz="1400" b="1" dirty="0" smtClean="0">
              <a:solidFill>
                <a:srgbClr val="000000"/>
              </a:solidFill>
              <a:ea typeface="Gulim" pitchFamily="34" charset="-127"/>
              <a:cs typeface="Arial" pitchFamily="34" charset="0"/>
            </a:endParaRPr>
          </a:p>
        </p:txBody>
      </p:sp>
      <p:sp>
        <p:nvSpPr>
          <p:cNvPr id="11267" name="Text Box 25"/>
          <p:cNvSpPr txBox="1">
            <a:spLocks noChangeArrowheads="1"/>
          </p:cNvSpPr>
          <p:nvPr/>
        </p:nvSpPr>
        <p:spPr bwMode="auto">
          <a:xfrm>
            <a:off x="3810000" y="985837"/>
            <a:ext cx="5334000" cy="461963"/>
          </a:xfrm>
          <a:prstGeom prst="rect">
            <a:avLst/>
          </a:prstGeom>
          <a:noFill/>
          <a:ln w="19050" algn="ctr">
            <a:noFill/>
            <a:miter lim="800000"/>
            <a:headEnd/>
            <a:tailEnd/>
          </a:ln>
        </p:spPr>
        <p:txBody>
          <a:bodyPr>
            <a:spAutoFit/>
          </a:bodyPr>
          <a:lstStyle/>
          <a:p>
            <a:pPr algn="r" fontAlgn="base">
              <a:spcBef>
                <a:spcPct val="0"/>
              </a:spcBef>
              <a:spcAft>
                <a:spcPct val="0"/>
              </a:spcAft>
            </a:pPr>
            <a:r>
              <a:rPr lang="fa-IR" altLang="ko-KR" sz="1200" b="1" smtClean="0">
                <a:solidFill>
                  <a:srgbClr val="5138EA"/>
                </a:solidFill>
                <a:cs typeface="Arial" pitchFamily="34" charset="0"/>
              </a:rPr>
              <a:t>در صورتی که ظروف (قابلمه و ماهی تابه) در پایان دور در قسمت خاصی دارای لکه باشند، باید از قبل مواد خیلی کثیف را پاک کنید (شستشوی اولیه) یا ظرف را از اول به نحوه صحیح در دستگاه قرار دهید </a:t>
            </a:r>
            <a:endParaRPr lang="en-US" altLang="ko-KR" sz="1200" b="1" smtClean="0">
              <a:solidFill>
                <a:srgbClr val="5138EA"/>
              </a:solidFill>
              <a:ea typeface="Gulim" pitchFamily="34" charset="-127"/>
              <a:cs typeface="Arial" pitchFamily="34" charset="0"/>
            </a:endParaRPr>
          </a:p>
        </p:txBody>
      </p:sp>
      <p:sp>
        <p:nvSpPr>
          <p:cNvPr id="11270" name="Rectangle 26"/>
          <p:cNvSpPr>
            <a:spLocks noChangeArrowheads="1"/>
          </p:cNvSpPr>
          <p:nvPr/>
        </p:nvSpPr>
        <p:spPr bwMode="auto">
          <a:xfrm>
            <a:off x="228600" y="1828800"/>
            <a:ext cx="2819400" cy="508000"/>
          </a:xfrm>
          <a:prstGeom prst="rect">
            <a:avLst/>
          </a:prstGeom>
          <a:noFill/>
          <a:ln w="19050" algn="ctr">
            <a:solidFill>
              <a:schemeClr val="tx1"/>
            </a:solidFill>
            <a:miter lim="800000"/>
            <a:headEnd/>
            <a:tailEnd/>
          </a:ln>
        </p:spPr>
        <p:txBody>
          <a:bodyPr wrap="none" anchor="ctr"/>
          <a:lstStyle/>
          <a:p>
            <a:pPr algn="r" rtl="1" fontAlgn="base">
              <a:spcBef>
                <a:spcPct val="0"/>
              </a:spcBef>
              <a:spcAft>
                <a:spcPct val="0"/>
              </a:spcAft>
            </a:pPr>
            <a:r>
              <a:rPr lang="fa-IR" altLang="ko-KR" sz="1200" b="1" smtClean="0">
                <a:solidFill>
                  <a:srgbClr val="000000"/>
                </a:solidFill>
                <a:cs typeface="Arial" pitchFamily="34" charset="0"/>
              </a:rPr>
              <a:t>آیا قبل از دور شستشو، ظرفها مدت زمان</a:t>
            </a:r>
          </a:p>
          <a:p>
            <a:pPr algn="r" fontAlgn="base">
              <a:spcBef>
                <a:spcPct val="0"/>
              </a:spcBef>
              <a:spcAft>
                <a:spcPct val="0"/>
              </a:spcAft>
            </a:pPr>
            <a:r>
              <a:rPr lang="fa-IR" altLang="ko-KR" sz="1200" b="1" smtClean="0">
                <a:solidFill>
                  <a:srgbClr val="000000"/>
                </a:solidFill>
                <a:cs typeface="Arial" pitchFamily="34" charset="0"/>
              </a:rPr>
              <a:t> طولانی در دستگاه قرار داشتند؟</a:t>
            </a:r>
            <a:endParaRPr lang="en-US" altLang="ko-KR" sz="1200" b="1" smtClean="0">
              <a:solidFill>
                <a:srgbClr val="000000"/>
              </a:solidFill>
              <a:ea typeface="Gulim" pitchFamily="34" charset="-127"/>
              <a:cs typeface="Arial" pitchFamily="34" charset="0"/>
            </a:endParaRPr>
          </a:p>
        </p:txBody>
      </p:sp>
      <p:sp>
        <p:nvSpPr>
          <p:cNvPr id="11271" name="Rectangle 27"/>
          <p:cNvSpPr>
            <a:spLocks noChangeArrowheads="1"/>
          </p:cNvSpPr>
          <p:nvPr/>
        </p:nvSpPr>
        <p:spPr bwMode="auto">
          <a:xfrm>
            <a:off x="3810000" y="1828800"/>
            <a:ext cx="5105400" cy="685800"/>
          </a:xfrm>
          <a:prstGeom prst="rect">
            <a:avLst/>
          </a:prstGeom>
          <a:noFill/>
          <a:ln w="19050" algn="ctr">
            <a:solidFill>
              <a:schemeClr val="tx1"/>
            </a:solidFill>
            <a:miter lim="800000"/>
            <a:headEnd/>
            <a:tailEnd/>
          </a:ln>
        </p:spPr>
        <p:txBody>
          <a:bodyPr wrap="none"/>
          <a:lstStyle/>
          <a:p>
            <a:pPr algn="r" fontAlgn="base">
              <a:spcBef>
                <a:spcPct val="0"/>
              </a:spcBef>
              <a:spcAft>
                <a:spcPct val="0"/>
              </a:spcAft>
            </a:pPr>
            <a:r>
              <a:rPr lang="fa-IR" altLang="ko-KR" sz="1000" b="1" smtClean="0">
                <a:solidFill>
                  <a:srgbClr val="000000"/>
                </a:solidFill>
                <a:cs typeface="Arial" pitchFamily="34" charset="0"/>
              </a:rPr>
              <a:t>باقیمانده مواد غذایی خشک شده نیز ممکن است به خوبی شسته نشوند. قبل از قرار دادن ظروف در دستگاه ظرفها</a:t>
            </a:r>
          </a:p>
          <a:p>
            <a:pPr algn="r" fontAlgn="base">
              <a:spcBef>
                <a:spcPct val="0"/>
              </a:spcBef>
              <a:spcAft>
                <a:spcPct val="0"/>
              </a:spcAft>
            </a:pPr>
            <a:r>
              <a:rPr lang="fa-IR" altLang="ko-KR" sz="1000" b="1" smtClean="0">
                <a:solidFill>
                  <a:srgbClr val="000000"/>
                </a:solidFill>
                <a:cs typeface="Arial" pitchFamily="34" charset="0"/>
              </a:rPr>
              <a:t>را با آپ بشویید، به خصوص اگر قرار نیست دور شستشو بلافاصله اجرا شود. همچنین به خاطر داشته باشید که  </a:t>
            </a:r>
          </a:p>
          <a:p>
            <a:pPr algn="r" fontAlgn="base">
              <a:spcBef>
                <a:spcPct val="0"/>
              </a:spcBef>
              <a:spcAft>
                <a:spcPct val="0"/>
              </a:spcAft>
            </a:pPr>
            <a:r>
              <a:rPr lang="fa-IR" altLang="ko-KR" sz="1000" b="1" smtClean="0">
                <a:solidFill>
                  <a:srgbClr val="000000"/>
                </a:solidFill>
                <a:cs typeface="Arial" pitchFamily="34" charset="0"/>
              </a:rPr>
              <a:t>بیشتر از 1 ساعت قبل از شروع دور، مواد شوینده را در قسمت توزیع کننده نریزید. در صورت چنین کاری</a:t>
            </a:r>
          </a:p>
          <a:p>
            <a:pPr algn="r" fontAlgn="base">
              <a:spcBef>
                <a:spcPct val="0"/>
              </a:spcBef>
              <a:spcAft>
                <a:spcPct val="0"/>
              </a:spcAft>
            </a:pPr>
            <a:r>
              <a:rPr lang="fa-IR" altLang="ko-KR" sz="1000" b="1" smtClean="0">
                <a:solidFill>
                  <a:srgbClr val="000000"/>
                </a:solidFill>
                <a:cs typeface="Arial" pitchFamily="34" charset="0"/>
              </a:rPr>
              <a:t>ممکن است لازم باشد از دور قوی یا چندگانه استفاده کنید.</a:t>
            </a:r>
          </a:p>
          <a:p>
            <a:pPr algn="r" fontAlgn="base">
              <a:spcBef>
                <a:spcPct val="0"/>
              </a:spcBef>
              <a:spcAft>
                <a:spcPct val="0"/>
              </a:spcAft>
            </a:pPr>
            <a:endParaRPr lang="en-US" altLang="ko-KR" sz="1000" b="1" smtClean="0">
              <a:solidFill>
                <a:srgbClr val="000000"/>
              </a:solidFill>
              <a:ea typeface="Gulim" pitchFamily="34" charset="-127"/>
              <a:cs typeface="Arial" pitchFamily="34" charset="0"/>
            </a:endParaRPr>
          </a:p>
        </p:txBody>
      </p:sp>
      <p:sp>
        <p:nvSpPr>
          <p:cNvPr id="11272" name="Rectangle 4"/>
          <p:cNvSpPr>
            <a:spLocks noChangeArrowheads="1"/>
          </p:cNvSpPr>
          <p:nvPr/>
        </p:nvSpPr>
        <p:spPr bwMode="auto">
          <a:xfrm>
            <a:off x="228600" y="3505200"/>
            <a:ext cx="2819400" cy="457200"/>
          </a:xfrm>
          <a:prstGeom prst="rect">
            <a:avLst/>
          </a:prstGeom>
          <a:noFill/>
          <a:ln w="19050" algn="ctr">
            <a:solidFill>
              <a:schemeClr val="tx1"/>
            </a:solidFill>
            <a:miter lim="800000"/>
            <a:headEnd/>
            <a:tailEnd/>
          </a:ln>
        </p:spPr>
        <p:txBody>
          <a:bodyPr wrap="none" anchor="ctr"/>
          <a:lstStyle/>
          <a:p>
            <a:pPr algn="r" fontAlgn="base">
              <a:spcBef>
                <a:spcPct val="0"/>
              </a:spcBef>
              <a:spcAft>
                <a:spcPct val="0"/>
              </a:spcAft>
            </a:pPr>
            <a:r>
              <a:rPr lang="fa-IR" altLang="ko-KR" sz="1200" b="1" smtClean="0">
                <a:solidFill>
                  <a:srgbClr val="000000"/>
                </a:solidFill>
                <a:cs typeface="Arial" pitchFamily="34" charset="0"/>
              </a:rPr>
              <a:t>آیا قبل از قرار دادن ظروف در دستگاه مواد بسیار</a:t>
            </a:r>
          </a:p>
          <a:p>
            <a:pPr algn="r" fontAlgn="base">
              <a:spcBef>
                <a:spcPct val="0"/>
              </a:spcBef>
              <a:spcAft>
                <a:spcPct val="0"/>
              </a:spcAft>
            </a:pPr>
            <a:r>
              <a:rPr lang="fa-IR" altLang="ko-KR" sz="1200" b="1" smtClean="0">
                <a:solidFill>
                  <a:srgbClr val="000000"/>
                </a:solidFill>
                <a:cs typeface="Arial" pitchFamily="34" charset="0"/>
              </a:rPr>
              <a:t>کثیف را با آب پاک کرده اید؟</a:t>
            </a:r>
            <a:endParaRPr lang="en-US" altLang="ko-KR" sz="1200" b="1" smtClean="0">
              <a:solidFill>
                <a:srgbClr val="000000"/>
              </a:solidFill>
              <a:ea typeface="Gulim" pitchFamily="34" charset="-127"/>
              <a:cs typeface="Arial" pitchFamily="34" charset="0"/>
            </a:endParaRPr>
          </a:p>
        </p:txBody>
      </p:sp>
      <p:sp>
        <p:nvSpPr>
          <p:cNvPr id="11273" name="Rectangle 5"/>
          <p:cNvSpPr>
            <a:spLocks noChangeArrowheads="1"/>
          </p:cNvSpPr>
          <p:nvPr/>
        </p:nvSpPr>
        <p:spPr bwMode="auto">
          <a:xfrm>
            <a:off x="3810000" y="3505200"/>
            <a:ext cx="5105400" cy="685800"/>
          </a:xfrm>
          <a:prstGeom prst="rect">
            <a:avLst/>
          </a:prstGeom>
          <a:noFill/>
          <a:ln w="19050" algn="ctr">
            <a:solidFill>
              <a:schemeClr val="tx1"/>
            </a:solidFill>
            <a:miter lim="800000"/>
            <a:headEnd/>
            <a:tailEnd/>
          </a:ln>
        </p:spPr>
        <p:txBody>
          <a:bodyPr wrap="none"/>
          <a:lstStyle/>
          <a:p>
            <a:pPr algn="r" fontAlgn="base">
              <a:spcBef>
                <a:spcPct val="0"/>
              </a:spcBef>
              <a:spcAft>
                <a:spcPct val="0"/>
              </a:spcAft>
            </a:pPr>
            <a:r>
              <a:rPr lang="fa-IR" altLang="ko-KR" sz="1000" b="1" smtClean="0">
                <a:solidFill>
                  <a:srgbClr val="000000"/>
                </a:solidFill>
                <a:cs typeface="Arial" pitchFamily="34" charset="0"/>
              </a:rPr>
              <a:t>ظروف خیلی کثیف و چرب را باید آبکشی کرد تا مواد زائد آنها شسته شود. در صورتی که مواد غذایی روی ظروف</a:t>
            </a:r>
          </a:p>
          <a:p>
            <a:pPr algn="r" fontAlgn="base">
              <a:spcBef>
                <a:spcPct val="0"/>
              </a:spcBef>
              <a:spcAft>
                <a:spcPct val="0"/>
              </a:spcAft>
            </a:pPr>
            <a:r>
              <a:rPr lang="fa-IR" altLang="ko-KR" sz="1000" b="1" smtClean="0">
                <a:solidFill>
                  <a:srgbClr val="000000"/>
                </a:solidFill>
                <a:cs typeface="Arial" pitchFamily="34" charset="0"/>
              </a:rPr>
              <a:t>خشک و سخت شده اند (مانند پاستا و برنج)، ممکن است برخی از ذرات این موارد روی ظروف باقی بماند. شاید لازم </a:t>
            </a:r>
          </a:p>
          <a:p>
            <a:pPr algn="r" fontAlgn="base">
              <a:spcBef>
                <a:spcPct val="0"/>
              </a:spcBef>
              <a:spcAft>
                <a:spcPct val="0"/>
              </a:spcAft>
            </a:pPr>
            <a:r>
              <a:rPr lang="fa-IR" altLang="ko-KR" sz="1000" b="1" smtClean="0">
                <a:solidFill>
                  <a:srgbClr val="000000"/>
                </a:solidFill>
                <a:cs typeface="Arial" pitchFamily="34" charset="0"/>
              </a:rPr>
              <a:t>باشد دور قوی یا چندگانه را برای اطمینان از شستشوی صحیح اانتخاب کنید. در صورتی که می خواهید زمان کوتاهتر </a:t>
            </a:r>
          </a:p>
          <a:p>
            <a:pPr algn="r" fontAlgn="base">
              <a:spcBef>
                <a:spcPct val="0"/>
              </a:spcBef>
              <a:spcAft>
                <a:spcPct val="0"/>
              </a:spcAft>
            </a:pPr>
            <a:r>
              <a:rPr lang="fa-IR" altLang="ko-KR" sz="1000" b="1" smtClean="0">
                <a:solidFill>
                  <a:srgbClr val="000000"/>
                </a:solidFill>
                <a:cs typeface="Arial" pitchFamily="34" charset="0"/>
              </a:rPr>
              <a:t>باشد، یکی از این دورها را در شستشوی کوتاه انتخاب کنید.  </a:t>
            </a:r>
            <a:endParaRPr lang="en-US" altLang="ko-KR" sz="1000" b="1" smtClean="0">
              <a:solidFill>
                <a:srgbClr val="000000"/>
              </a:solidFill>
              <a:ea typeface="Gulim" pitchFamily="34" charset="-127"/>
              <a:cs typeface="Arial" pitchFamily="34" charset="0"/>
            </a:endParaRPr>
          </a:p>
        </p:txBody>
      </p:sp>
      <p:sp>
        <p:nvSpPr>
          <p:cNvPr id="11277" name="Text Box 3"/>
          <p:cNvSpPr txBox="1">
            <a:spLocks noChangeArrowheads="1"/>
          </p:cNvSpPr>
          <p:nvPr/>
        </p:nvSpPr>
        <p:spPr bwMode="auto">
          <a:xfrm>
            <a:off x="6858000" y="228600"/>
            <a:ext cx="895350" cy="369888"/>
          </a:xfrm>
          <a:prstGeom prst="rect">
            <a:avLst/>
          </a:prstGeom>
          <a:noFill/>
          <a:ln w="9525">
            <a:noFill/>
            <a:miter lim="800000"/>
            <a:headEnd/>
            <a:tailEnd/>
          </a:ln>
        </p:spPr>
        <p:txBody>
          <a:bodyPr wrap="none">
            <a:spAutoFit/>
          </a:bodyPr>
          <a:lstStyle/>
          <a:p>
            <a:pPr fontAlgn="base">
              <a:spcBef>
                <a:spcPct val="0"/>
              </a:spcBef>
              <a:spcAft>
                <a:spcPct val="0"/>
              </a:spcAft>
            </a:pPr>
            <a:r>
              <a:rPr lang="fa-IR" altLang="ko-KR" b="1" dirty="0" smtClean="0">
                <a:solidFill>
                  <a:srgbClr val="000000"/>
                </a:solidFill>
                <a:cs typeface="Arial" pitchFamily="34" charset="0"/>
              </a:rPr>
              <a:t>عیب یابی</a:t>
            </a:r>
            <a:endParaRPr lang="en-US" altLang="ko-KR" b="1" dirty="0" smtClean="0">
              <a:solidFill>
                <a:srgbClr val="000000"/>
              </a:solidFill>
              <a:ea typeface="Gulim" pitchFamily="34" charset="-127"/>
              <a:cs typeface="Arial" pitchFamily="34" charset="0"/>
            </a:endParaRPr>
          </a:p>
        </p:txBody>
      </p:sp>
      <p:sp>
        <p:nvSpPr>
          <p:cNvPr id="23570" name="AutoShape 18"/>
          <p:cNvSpPr>
            <a:spLocks noChangeArrowheads="1"/>
          </p:cNvSpPr>
          <p:nvPr/>
        </p:nvSpPr>
        <p:spPr bwMode="auto">
          <a:xfrm>
            <a:off x="3124200" y="19050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23571" name="AutoShape 19"/>
          <p:cNvSpPr>
            <a:spLocks noChangeArrowheads="1"/>
          </p:cNvSpPr>
          <p:nvPr/>
        </p:nvSpPr>
        <p:spPr bwMode="auto">
          <a:xfrm>
            <a:off x="3124200" y="35052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11280" name="Picture 16"/>
          <p:cNvPicPr>
            <a:picLocks noChangeAspect="1" noChangeArrowheads="1"/>
          </p:cNvPicPr>
          <p:nvPr/>
        </p:nvPicPr>
        <p:blipFill>
          <a:blip r:embed="rId2" cstate="print"/>
          <a:srcRect/>
          <a:stretch>
            <a:fillRect/>
          </a:stretch>
        </p:blipFill>
        <p:spPr bwMode="auto">
          <a:xfrm>
            <a:off x="762000" y="4114800"/>
            <a:ext cx="1374775" cy="1801813"/>
          </a:xfrm>
          <a:prstGeom prst="rect">
            <a:avLst/>
          </a:prstGeom>
          <a:noFill/>
          <a:ln w="9525" algn="ctr">
            <a:noFill/>
            <a:miter lim="800000"/>
            <a:headEnd/>
            <a:tailEnd/>
          </a:ln>
        </p:spPr>
      </p:pic>
      <p:sp>
        <p:nvSpPr>
          <p:cNvPr id="11281" name="Oval 17"/>
          <p:cNvSpPr>
            <a:spLocks noChangeArrowheads="1"/>
          </p:cNvSpPr>
          <p:nvPr/>
        </p:nvSpPr>
        <p:spPr bwMode="auto">
          <a:xfrm>
            <a:off x="1524000" y="4799013"/>
            <a:ext cx="665163" cy="1038225"/>
          </a:xfrm>
          <a:prstGeom prst="ellipse">
            <a:avLst/>
          </a:prstGeom>
          <a:noFill/>
          <a:ln w="9525" algn="ctr">
            <a:solidFill>
              <a:srgbClr val="FF0000"/>
            </a:solidFill>
            <a:round/>
            <a:headEnd/>
            <a:tailEnd/>
          </a:ln>
        </p:spPr>
        <p:txBody>
          <a:bodyPr anchor="ctr">
            <a:spAutoFit/>
          </a:bodyP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11282" name="Line 18"/>
          <p:cNvSpPr>
            <a:spLocks noChangeShapeType="1"/>
          </p:cNvSpPr>
          <p:nvPr/>
        </p:nvSpPr>
        <p:spPr bwMode="auto">
          <a:xfrm>
            <a:off x="2193925" y="5281613"/>
            <a:ext cx="228600" cy="0"/>
          </a:xfrm>
          <a:prstGeom prst="line">
            <a:avLst/>
          </a:prstGeom>
          <a:noFill/>
          <a:ln w="9525">
            <a:solidFill>
              <a:srgbClr val="FF0000"/>
            </a:solidFill>
            <a:round/>
            <a:headEnd/>
            <a:tailEnd type="triangle" w="med" len="med"/>
          </a:ln>
        </p:spPr>
        <p:txBody>
          <a:bodyPr>
            <a:spAutoFit/>
          </a:bodyPr>
          <a:lstStyle/>
          <a:p>
            <a:pPr algn="r" rtl="1" fontAlgn="base">
              <a:spcBef>
                <a:spcPct val="0"/>
              </a:spcBef>
              <a:spcAft>
                <a:spcPct val="0"/>
              </a:spcAft>
            </a:pPr>
            <a:endParaRPr kumimoji="1" lang="en-US" sz="900" smtClean="0">
              <a:solidFill>
                <a:srgbClr val="000000"/>
              </a:solidFill>
              <a:cs typeface="Arial" pitchFamily="34" charset="0"/>
            </a:endParaRPr>
          </a:p>
        </p:txBody>
      </p:sp>
      <p:sp>
        <p:nvSpPr>
          <p:cNvPr id="11283" name="Text Box 19"/>
          <p:cNvSpPr txBox="1">
            <a:spLocks noChangeArrowheads="1"/>
          </p:cNvSpPr>
          <p:nvPr/>
        </p:nvSpPr>
        <p:spPr bwMode="auto">
          <a:xfrm>
            <a:off x="2362200" y="5145088"/>
            <a:ext cx="2667000" cy="274637"/>
          </a:xfrm>
          <a:prstGeom prst="rect">
            <a:avLst/>
          </a:prstGeom>
          <a:noFill/>
          <a:ln w="9525" algn="ctr">
            <a:noFill/>
            <a:miter lim="800000"/>
            <a:headEnd/>
            <a:tailEnd/>
          </a:ln>
        </p:spPr>
        <p:txBody>
          <a:bodyPr>
            <a:spAutoFit/>
          </a:bodyPr>
          <a:lstStyle/>
          <a:p>
            <a:pPr fontAlgn="base" latinLnBrk="1">
              <a:spcBef>
                <a:spcPct val="0"/>
              </a:spcBef>
              <a:spcAft>
                <a:spcPct val="0"/>
              </a:spcAft>
            </a:pPr>
            <a:r>
              <a:rPr lang="fa-IR" altLang="ko-KR" sz="1200" smtClean="0">
                <a:solidFill>
                  <a:srgbClr val="000000"/>
                </a:solidFill>
                <a:ea typeface="Dotum" pitchFamily="34" charset="-127"/>
                <a:cs typeface="Arial" pitchFamily="34" charset="0"/>
              </a:rPr>
              <a:t>نیاز به شستشوی اولیه دارد</a:t>
            </a:r>
            <a:endParaRPr lang="en-US" altLang="ko-KR" sz="1200" smtClean="0">
              <a:solidFill>
                <a:srgbClr val="000000"/>
              </a:solidFill>
              <a:ea typeface="Dotum" pitchFamily="34" charset="-127"/>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228600" y="1676400"/>
            <a:ext cx="2819400" cy="457200"/>
          </a:xfrm>
          <a:prstGeom prst="rect">
            <a:avLst/>
          </a:prstGeom>
          <a:noFill/>
          <a:ln w="19050" algn="ctr">
            <a:solidFill>
              <a:schemeClr val="tx1"/>
            </a:solidFill>
            <a:miter lim="800000"/>
            <a:headEnd/>
            <a:tailEnd/>
          </a:ln>
        </p:spPr>
        <p:txBody>
          <a:bodyPr wrap="none" anchor="ctr"/>
          <a:lstStyle/>
          <a:p>
            <a:pPr algn="r" fontAlgn="base">
              <a:spcBef>
                <a:spcPct val="0"/>
              </a:spcBef>
              <a:spcAft>
                <a:spcPct val="0"/>
              </a:spcAft>
            </a:pPr>
            <a:r>
              <a:rPr lang="fa-IR" altLang="ko-KR" sz="1200" b="1" smtClean="0">
                <a:solidFill>
                  <a:srgbClr val="000000"/>
                </a:solidFill>
                <a:cs typeface="Arial" pitchFamily="34" charset="0"/>
              </a:rPr>
              <a:t>ظرفها چگونه در قفسه چیده شده بودند؟</a:t>
            </a:r>
            <a:endParaRPr lang="en-US" altLang="ko-KR" sz="1200" b="1" smtClean="0">
              <a:solidFill>
                <a:srgbClr val="000000"/>
              </a:solidFill>
              <a:ea typeface="Gulim" pitchFamily="34" charset="-127"/>
              <a:cs typeface="Arial" pitchFamily="34" charset="0"/>
            </a:endParaRPr>
          </a:p>
        </p:txBody>
      </p:sp>
      <p:sp>
        <p:nvSpPr>
          <p:cNvPr id="12291" name="Rectangle 8"/>
          <p:cNvSpPr>
            <a:spLocks noChangeArrowheads="1"/>
          </p:cNvSpPr>
          <p:nvPr/>
        </p:nvSpPr>
        <p:spPr bwMode="auto">
          <a:xfrm>
            <a:off x="3810000" y="1676400"/>
            <a:ext cx="5105400" cy="685800"/>
          </a:xfrm>
          <a:prstGeom prst="rect">
            <a:avLst/>
          </a:prstGeom>
          <a:noFill/>
          <a:ln w="19050" algn="ctr">
            <a:solidFill>
              <a:schemeClr val="tx1"/>
            </a:solidFill>
            <a:miter lim="800000"/>
            <a:headEnd/>
            <a:tailEnd/>
          </a:ln>
        </p:spPr>
        <p:txBody>
          <a:bodyPr wrap="none"/>
          <a:lstStyle/>
          <a:p>
            <a:pPr algn="r" fontAlgn="base">
              <a:spcBef>
                <a:spcPct val="0"/>
              </a:spcBef>
              <a:spcAft>
                <a:spcPct val="0"/>
              </a:spcAft>
            </a:pPr>
            <a:r>
              <a:rPr lang="fa-IR" altLang="ko-KR" sz="1000" b="1" smtClean="0">
                <a:solidFill>
                  <a:srgbClr val="000000"/>
                </a:solidFill>
                <a:cs typeface="Arial" pitchFamily="34" charset="0"/>
              </a:rPr>
              <a:t>مطمئن شوید که فاصله بین ظروف به گونه ای باشد که آب و مواد شوینده بتوانند آزادانه بین آنها حرکت کنند. </a:t>
            </a:r>
          </a:p>
          <a:p>
            <a:pPr algn="r" fontAlgn="base">
              <a:spcBef>
                <a:spcPct val="0"/>
              </a:spcBef>
              <a:spcAft>
                <a:spcPct val="0"/>
              </a:spcAft>
            </a:pPr>
            <a:r>
              <a:rPr lang="fa-IR" altLang="ko-KR" sz="1000" b="1" smtClean="0">
                <a:solidFill>
                  <a:srgbClr val="000000"/>
                </a:solidFill>
                <a:cs typeface="Arial" pitchFamily="34" charset="0"/>
              </a:rPr>
              <a:t>از قرار دادن یک ظرف در بالای ظرف دیگری بپرهیزید. بررسی کنید که ظرفی مانع چرخش بازوهای آبپاش نباشد. </a:t>
            </a:r>
          </a:p>
          <a:p>
            <a:pPr algn="r" fontAlgn="base">
              <a:spcBef>
                <a:spcPct val="0"/>
              </a:spcBef>
              <a:spcAft>
                <a:spcPct val="0"/>
              </a:spcAft>
            </a:pPr>
            <a:r>
              <a:rPr lang="fa-IR" altLang="ko-KR" sz="1000" b="1" smtClean="0">
                <a:solidFill>
                  <a:srgbClr val="000000"/>
                </a:solidFill>
                <a:cs typeface="Arial" pitchFamily="34" charset="0"/>
              </a:rPr>
              <a:t>مطمئن شوید که هیچ چیز مانع باز شدن توزیع کننده نشود. برای اطلاعات بیشتر به دفترچه مالک رجوع کنید. </a:t>
            </a:r>
            <a:endParaRPr lang="en-US" altLang="ko-KR" sz="1000" b="1" smtClean="0">
              <a:solidFill>
                <a:srgbClr val="000000"/>
              </a:solidFill>
              <a:ea typeface="Gulim" pitchFamily="34" charset="-127"/>
              <a:cs typeface="Arial" pitchFamily="34" charset="0"/>
            </a:endParaRPr>
          </a:p>
        </p:txBody>
      </p:sp>
      <p:sp>
        <p:nvSpPr>
          <p:cNvPr id="12292" name="Rectangle 10"/>
          <p:cNvSpPr>
            <a:spLocks noChangeArrowheads="1"/>
          </p:cNvSpPr>
          <p:nvPr/>
        </p:nvSpPr>
        <p:spPr bwMode="auto">
          <a:xfrm>
            <a:off x="228600" y="3124200"/>
            <a:ext cx="2819400" cy="457200"/>
          </a:xfrm>
          <a:prstGeom prst="rect">
            <a:avLst/>
          </a:prstGeom>
          <a:noFill/>
          <a:ln w="19050" algn="ctr">
            <a:solidFill>
              <a:schemeClr val="tx1"/>
            </a:solidFill>
            <a:miter lim="800000"/>
            <a:headEnd/>
            <a:tailEnd/>
          </a:ln>
        </p:spPr>
        <p:txBody>
          <a:bodyPr wrap="none" anchor="ctr"/>
          <a:lstStyle/>
          <a:p>
            <a:pPr algn="r" fontAlgn="base">
              <a:spcBef>
                <a:spcPct val="0"/>
              </a:spcBef>
              <a:spcAft>
                <a:spcPct val="0"/>
              </a:spcAft>
            </a:pPr>
            <a:r>
              <a:rPr lang="fa-IR" altLang="ko-KR" sz="1200" b="1" smtClean="0">
                <a:solidFill>
                  <a:srgbClr val="000000"/>
                </a:solidFill>
                <a:cs typeface="Arial" pitchFamily="34" charset="0"/>
              </a:rPr>
              <a:t>آیا تعداد زیاد ظرف در دستگاه قرار</a:t>
            </a:r>
          </a:p>
          <a:p>
            <a:pPr algn="r" fontAlgn="base">
              <a:spcBef>
                <a:spcPct val="0"/>
              </a:spcBef>
              <a:spcAft>
                <a:spcPct val="0"/>
              </a:spcAft>
            </a:pPr>
            <a:r>
              <a:rPr lang="fa-IR" altLang="ko-KR" sz="1200" b="1" smtClean="0">
                <a:solidFill>
                  <a:srgbClr val="000000"/>
                </a:solidFill>
                <a:cs typeface="Arial" pitchFamily="34" charset="0"/>
              </a:rPr>
              <a:t> داشته است؟</a:t>
            </a:r>
            <a:endParaRPr lang="en-US" altLang="ko-KR" sz="1200" b="1" smtClean="0">
              <a:solidFill>
                <a:srgbClr val="000000"/>
              </a:solidFill>
              <a:ea typeface="Gulim" pitchFamily="34" charset="-127"/>
              <a:cs typeface="Arial" pitchFamily="34" charset="0"/>
            </a:endParaRPr>
          </a:p>
        </p:txBody>
      </p:sp>
      <p:sp>
        <p:nvSpPr>
          <p:cNvPr id="12293" name="Rectangle 11"/>
          <p:cNvSpPr>
            <a:spLocks noChangeArrowheads="1"/>
          </p:cNvSpPr>
          <p:nvPr/>
        </p:nvSpPr>
        <p:spPr bwMode="auto">
          <a:xfrm>
            <a:off x="3810000" y="3124200"/>
            <a:ext cx="5105400" cy="685800"/>
          </a:xfrm>
          <a:prstGeom prst="rect">
            <a:avLst/>
          </a:prstGeom>
          <a:noFill/>
          <a:ln w="19050" algn="ctr">
            <a:solidFill>
              <a:schemeClr val="tx1"/>
            </a:solidFill>
            <a:miter lim="800000"/>
            <a:headEnd/>
            <a:tailEnd/>
          </a:ln>
        </p:spPr>
        <p:txBody>
          <a:bodyPr wrap="none"/>
          <a:lstStyle/>
          <a:p>
            <a:pPr algn="r" fontAlgn="base">
              <a:spcBef>
                <a:spcPct val="0"/>
              </a:spcBef>
              <a:spcAft>
                <a:spcPct val="0"/>
              </a:spcAft>
            </a:pPr>
            <a:r>
              <a:rPr lang="fa-IR" altLang="ko-KR" sz="1000" b="1" smtClean="0">
                <a:solidFill>
                  <a:srgbClr val="000000"/>
                </a:solidFill>
                <a:cs typeface="Arial" pitchFamily="34" charset="0"/>
              </a:rPr>
              <a:t>اگر تعدا د ظروف خیلی زیاد باشد، ظرفها به خوبی تمیز نمی شوند. فاصله بین ظرفها باید به گونه ای باشد که آب و</a:t>
            </a:r>
          </a:p>
          <a:p>
            <a:pPr algn="r" fontAlgn="base">
              <a:spcBef>
                <a:spcPct val="0"/>
              </a:spcBef>
              <a:spcAft>
                <a:spcPct val="0"/>
              </a:spcAft>
            </a:pPr>
            <a:r>
              <a:rPr lang="fa-IR" altLang="ko-KR" sz="1000" b="1" smtClean="0">
                <a:solidFill>
                  <a:srgbClr val="000000"/>
                </a:solidFill>
                <a:cs typeface="Arial" pitchFamily="34" charset="0"/>
              </a:rPr>
              <a:t>شوینده بتواند آزادانه بین آنها حرکت کند. از قرار دادن ظروف روی یکدیگر بپرهیزید. بررسی کنید که ظرفی مانع </a:t>
            </a:r>
          </a:p>
          <a:p>
            <a:pPr algn="r" fontAlgn="base">
              <a:spcBef>
                <a:spcPct val="0"/>
              </a:spcBef>
              <a:spcAft>
                <a:spcPct val="0"/>
              </a:spcAft>
            </a:pPr>
            <a:r>
              <a:rPr lang="fa-IR" altLang="ko-KR" sz="1000" b="1" smtClean="0">
                <a:solidFill>
                  <a:srgbClr val="000000"/>
                </a:solidFill>
                <a:cs typeface="Arial" pitchFamily="34" charset="0"/>
              </a:rPr>
              <a:t>چرخش بازوهای آب پاش نباشد. مطمئن شوید که هیچ چیز مانع باز شدن توزیع کننده نشود.</a:t>
            </a:r>
            <a:endParaRPr lang="en-US" altLang="ko-KR" sz="1000" b="1" smtClean="0">
              <a:solidFill>
                <a:srgbClr val="000000"/>
              </a:solidFill>
              <a:ea typeface="Gulim" pitchFamily="34" charset="-127"/>
              <a:cs typeface="Arial" pitchFamily="34" charset="0"/>
            </a:endParaRPr>
          </a:p>
        </p:txBody>
      </p:sp>
      <p:sp>
        <p:nvSpPr>
          <p:cNvPr id="23572" name="AutoShape 20"/>
          <p:cNvSpPr>
            <a:spLocks noChangeArrowheads="1"/>
          </p:cNvSpPr>
          <p:nvPr/>
        </p:nvSpPr>
        <p:spPr bwMode="auto">
          <a:xfrm>
            <a:off x="3124200" y="17526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23573" name="AutoShape 21"/>
          <p:cNvSpPr>
            <a:spLocks noChangeArrowheads="1"/>
          </p:cNvSpPr>
          <p:nvPr/>
        </p:nvSpPr>
        <p:spPr bwMode="auto">
          <a:xfrm>
            <a:off x="3124200" y="32004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12296" name="Picture 10"/>
          <p:cNvPicPr>
            <a:picLocks noChangeAspect="1" noChangeArrowheads="1"/>
          </p:cNvPicPr>
          <p:nvPr/>
        </p:nvPicPr>
        <p:blipFill>
          <a:blip r:embed="rId2" cstate="print"/>
          <a:srcRect/>
          <a:stretch>
            <a:fillRect/>
          </a:stretch>
        </p:blipFill>
        <p:spPr bwMode="auto">
          <a:xfrm>
            <a:off x="304800" y="3962400"/>
            <a:ext cx="1600200" cy="1555750"/>
          </a:xfrm>
          <a:prstGeom prst="rect">
            <a:avLst/>
          </a:prstGeom>
          <a:noFill/>
          <a:ln w="9525">
            <a:noFill/>
            <a:miter lim="800000"/>
            <a:headEnd/>
            <a:tailEnd/>
          </a:ln>
        </p:spPr>
      </p:pic>
      <p:sp>
        <p:nvSpPr>
          <p:cNvPr id="12297" name="Text Box 22"/>
          <p:cNvSpPr txBox="1">
            <a:spLocks noChangeArrowheads="1"/>
          </p:cNvSpPr>
          <p:nvPr/>
        </p:nvSpPr>
        <p:spPr bwMode="auto">
          <a:xfrm>
            <a:off x="4800600" y="304800"/>
            <a:ext cx="1638300" cy="523875"/>
          </a:xfrm>
          <a:prstGeom prst="rect">
            <a:avLst/>
          </a:prstGeom>
          <a:noFill/>
          <a:ln w="9525" algn="ctr">
            <a:noFill/>
            <a:miter lim="800000"/>
            <a:headEnd/>
            <a:tailEnd/>
          </a:ln>
        </p:spPr>
        <p:txBody>
          <a:bodyPr>
            <a:spAutoFit/>
          </a:bodyPr>
          <a:lstStyle/>
          <a:p>
            <a:pPr algn="r" fontAlgn="base">
              <a:spcBef>
                <a:spcPct val="0"/>
              </a:spcBef>
              <a:spcAft>
                <a:spcPct val="0"/>
              </a:spcAft>
            </a:pPr>
            <a:r>
              <a:rPr lang="fa-IR" altLang="ko-KR" sz="1400" b="1" dirty="0" smtClean="0">
                <a:solidFill>
                  <a:srgbClr val="000000"/>
                </a:solidFill>
                <a:cs typeface="Arial" pitchFamily="34" charset="0"/>
              </a:rPr>
              <a:t> تمیز نکردن (5/7)</a:t>
            </a:r>
            <a:r>
              <a:rPr lang="en-US" altLang="ko-KR" sz="1400" b="1" dirty="0" smtClean="0">
                <a:solidFill>
                  <a:srgbClr val="000000"/>
                </a:solidFill>
                <a:ea typeface="Gulim" pitchFamily="34" charset="-127"/>
                <a:cs typeface="Arial" pitchFamily="34" charset="0"/>
              </a:rPr>
              <a:t>.II</a:t>
            </a:r>
            <a:endParaRPr lang="fa-IR" altLang="ko-KR" sz="1400" b="1" dirty="0" smtClean="0">
              <a:solidFill>
                <a:srgbClr val="000000"/>
              </a:solidFill>
              <a:cs typeface="Arial" pitchFamily="34" charset="0"/>
            </a:endParaRPr>
          </a:p>
          <a:p>
            <a:pPr algn="r" fontAlgn="base">
              <a:spcBef>
                <a:spcPct val="0"/>
              </a:spcBef>
              <a:spcAft>
                <a:spcPct val="0"/>
              </a:spcAft>
            </a:pPr>
            <a:r>
              <a:rPr lang="fa-IR" altLang="ko-KR" sz="1400" b="1" dirty="0" smtClean="0">
                <a:solidFill>
                  <a:srgbClr val="000000"/>
                </a:solidFill>
                <a:cs typeface="Arial" pitchFamily="34" charset="0"/>
              </a:rPr>
              <a:t>ب. لکه های کثیف</a:t>
            </a:r>
            <a:endParaRPr lang="ko-KR" altLang="en-US" sz="1400" b="1" dirty="0" smtClean="0">
              <a:solidFill>
                <a:srgbClr val="000000"/>
              </a:solidFill>
              <a:ea typeface="Gulim" pitchFamily="34" charset="-127"/>
              <a:cs typeface="Arial" pitchFamily="34" charset="0"/>
            </a:endParaRPr>
          </a:p>
        </p:txBody>
      </p:sp>
      <p:sp>
        <p:nvSpPr>
          <p:cNvPr id="12299" name="Text Box 3"/>
          <p:cNvSpPr txBox="1">
            <a:spLocks noChangeArrowheads="1"/>
          </p:cNvSpPr>
          <p:nvPr/>
        </p:nvSpPr>
        <p:spPr bwMode="auto">
          <a:xfrm>
            <a:off x="6858000" y="304800"/>
            <a:ext cx="895350" cy="369888"/>
          </a:xfrm>
          <a:prstGeom prst="rect">
            <a:avLst/>
          </a:prstGeom>
          <a:noFill/>
          <a:ln w="9525">
            <a:noFill/>
            <a:miter lim="800000"/>
            <a:headEnd/>
            <a:tailEnd/>
          </a:ln>
        </p:spPr>
        <p:txBody>
          <a:bodyPr wrap="none">
            <a:spAutoFit/>
          </a:bodyPr>
          <a:lstStyle/>
          <a:p>
            <a:pPr fontAlgn="base">
              <a:spcBef>
                <a:spcPct val="0"/>
              </a:spcBef>
              <a:spcAft>
                <a:spcPct val="0"/>
              </a:spcAft>
            </a:pPr>
            <a:r>
              <a:rPr lang="fa-IR" altLang="ko-KR" b="1" smtClean="0">
                <a:solidFill>
                  <a:srgbClr val="000000"/>
                </a:solidFill>
                <a:cs typeface="Arial" pitchFamily="34" charset="0"/>
              </a:rPr>
              <a:t>عیب یابی</a:t>
            </a:r>
            <a:endParaRPr lang="en-US" altLang="ko-KR" b="1" smtClean="0">
              <a:solidFill>
                <a:srgbClr val="000000"/>
              </a:solidFill>
              <a:ea typeface="Gulim" pitchFamily="34" charset="-127"/>
              <a:cs typeface="Arial" pitchFamily="34" charset="0"/>
            </a:endParaRPr>
          </a:p>
        </p:txBody>
      </p:sp>
      <p:sp>
        <p:nvSpPr>
          <p:cNvPr id="12304" name="Oval 19"/>
          <p:cNvSpPr>
            <a:spLocks noChangeArrowheads="1"/>
          </p:cNvSpPr>
          <p:nvPr/>
        </p:nvSpPr>
        <p:spPr bwMode="auto">
          <a:xfrm>
            <a:off x="533400" y="4724400"/>
            <a:ext cx="1066800" cy="914400"/>
          </a:xfrm>
          <a:prstGeom prst="ellipse">
            <a:avLst/>
          </a:prstGeom>
          <a:noFill/>
          <a:ln w="15875">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12305" name="Picture 20"/>
          <p:cNvPicPr>
            <a:picLocks noChangeAspect="1" noChangeArrowheads="1"/>
          </p:cNvPicPr>
          <p:nvPr/>
        </p:nvPicPr>
        <p:blipFill>
          <a:blip r:embed="rId3" cstate="print"/>
          <a:srcRect/>
          <a:stretch>
            <a:fillRect/>
          </a:stretch>
        </p:blipFill>
        <p:spPr bwMode="auto">
          <a:xfrm>
            <a:off x="2590800" y="3962400"/>
            <a:ext cx="1600200" cy="1557338"/>
          </a:xfrm>
          <a:prstGeom prst="rect">
            <a:avLst/>
          </a:prstGeom>
          <a:noFill/>
          <a:ln w="9525">
            <a:noFill/>
            <a:miter lim="800000"/>
            <a:headEnd/>
            <a:tailEnd/>
          </a:ln>
        </p:spPr>
      </p:pic>
      <p:sp>
        <p:nvSpPr>
          <p:cNvPr id="12306" name="Text Box 25"/>
          <p:cNvSpPr txBox="1">
            <a:spLocks noChangeArrowheads="1"/>
          </p:cNvSpPr>
          <p:nvPr/>
        </p:nvSpPr>
        <p:spPr bwMode="auto">
          <a:xfrm>
            <a:off x="3810000" y="990600"/>
            <a:ext cx="5334000" cy="646113"/>
          </a:xfrm>
          <a:prstGeom prst="rect">
            <a:avLst/>
          </a:prstGeom>
          <a:noFill/>
          <a:ln w="19050" algn="ctr">
            <a:noFill/>
            <a:miter lim="800000"/>
            <a:headEnd/>
            <a:tailEnd/>
          </a:ln>
        </p:spPr>
        <p:txBody>
          <a:bodyPr>
            <a:spAutoFit/>
          </a:bodyPr>
          <a:lstStyle/>
          <a:p>
            <a:pPr algn="r" fontAlgn="base">
              <a:spcBef>
                <a:spcPct val="0"/>
              </a:spcBef>
              <a:spcAft>
                <a:spcPct val="0"/>
              </a:spcAft>
            </a:pPr>
            <a:r>
              <a:rPr lang="fa-IR" altLang="ko-KR" sz="1200" b="1" dirty="0" smtClean="0">
                <a:solidFill>
                  <a:srgbClr val="5138EA"/>
                </a:solidFill>
                <a:cs typeface="Arial" pitchFamily="34" charset="0"/>
              </a:rPr>
              <a:t>در صورتی که ظروف (قابلمه و ماهی تابه) در پایان دور در قسمت خاصی دارای لکه باشند، باید از قبل چرک و مواد زائد زیاد را پاک کنید (شستشوی اولیه) یا ظرف را از اول به نحوه صحیح در دستگاه قرار دهید </a:t>
            </a:r>
            <a:endParaRPr lang="en-US" altLang="ko-KR" sz="1200" b="1" dirty="0" smtClean="0">
              <a:solidFill>
                <a:srgbClr val="5138EA"/>
              </a:solidFill>
              <a:ea typeface="Gulim" pitchFamily="34" charset="-127"/>
              <a:cs typeface="Arial" pitchFamily="34" charset="0"/>
            </a:endParaRPr>
          </a:p>
        </p:txBody>
      </p:sp>
      <p:sp>
        <p:nvSpPr>
          <p:cNvPr id="12307" name="Oval 19"/>
          <p:cNvSpPr>
            <a:spLocks noChangeArrowheads="1"/>
          </p:cNvSpPr>
          <p:nvPr/>
        </p:nvSpPr>
        <p:spPr bwMode="auto">
          <a:xfrm>
            <a:off x="3048000" y="4343400"/>
            <a:ext cx="1066800" cy="914400"/>
          </a:xfrm>
          <a:prstGeom prst="ellipse">
            <a:avLst/>
          </a:prstGeom>
          <a:noFill/>
          <a:ln w="15875">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12308" name="Picture 21"/>
          <p:cNvPicPr>
            <a:picLocks noChangeAspect="1" noChangeArrowheads="1"/>
          </p:cNvPicPr>
          <p:nvPr/>
        </p:nvPicPr>
        <p:blipFill>
          <a:blip r:embed="rId4" cstate="print"/>
          <a:srcRect/>
          <a:stretch>
            <a:fillRect/>
          </a:stretch>
        </p:blipFill>
        <p:spPr bwMode="auto">
          <a:xfrm>
            <a:off x="4419600" y="3962400"/>
            <a:ext cx="2133600" cy="1582738"/>
          </a:xfrm>
          <a:prstGeom prst="rect">
            <a:avLst/>
          </a:prstGeom>
          <a:noFill/>
          <a:ln w="9525">
            <a:noFill/>
            <a:miter lim="800000"/>
            <a:headEnd/>
            <a:tailEnd/>
          </a:ln>
        </p:spPr>
      </p:pic>
      <p:pic>
        <p:nvPicPr>
          <p:cNvPr id="12309" name="Picture 22"/>
          <p:cNvPicPr>
            <a:picLocks noChangeAspect="1" noChangeArrowheads="1"/>
          </p:cNvPicPr>
          <p:nvPr/>
        </p:nvPicPr>
        <p:blipFill>
          <a:blip r:embed="rId5" cstate="print"/>
          <a:srcRect/>
          <a:stretch>
            <a:fillRect/>
          </a:stretch>
        </p:blipFill>
        <p:spPr bwMode="auto">
          <a:xfrm>
            <a:off x="7010400" y="3962400"/>
            <a:ext cx="1828800" cy="1587500"/>
          </a:xfrm>
          <a:prstGeom prst="rect">
            <a:avLst/>
          </a:prstGeom>
          <a:noFill/>
          <a:ln w="9525">
            <a:noFill/>
            <a:miter lim="800000"/>
            <a:headEnd/>
            <a:tailEnd/>
          </a:ln>
        </p:spPr>
      </p:pic>
      <p:sp>
        <p:nvSpPr>
          <p:cNvPr id="12310" name="Text Box 23"/>
          <p:cNvSpPr txBox="1">
            <a:spLocks noChangeArrowheads="1"/>
          </p:cNvSpPr>
          <p:nvPr/>
        </p:nvSpPr>
        <p:spPr bwMode="auto">
          <a:xfrm>
            <a:off x="5029200" y="5638800"/>
            <a:ext cx="1066800" cy="228600"/>
          </a:xfrm>
          <a:prstGeom prst="rect">
            <a:avLst/>
          </a:prstGeom>
          <a:noFill/>
          <a:ln w="9525">
            <a:noFill/>
            <a:miter lim="800000"/>
            <a:headEnd/>
            <a:tailEnd/>
          </a:ln>
        </p:spPr>
        <p:txBody>
          <a:bodyPr>
            <a:spAutoFit/>
          </a:bodyPr>
          <a:lstStyle/>
          <a:p>
            <a:pPr fontAlgn="base" latinLnBrk="1">
              <a:spcBef>
                <a:spcPct val="50000"/>
              </a:spcBef>
              <a:spcAft>
                <a:spcPct val="0"/>
              </a:spcAft>
            </a:pPr>
            <a:r>
              <a:rPr kumimoji="1" lang="fa-IR" altLang="ko-KR" sz="900" b="1" smtClean="0">
                <a:solidFill>
                  <a:srgbClr val="000000"/>
                </a:solidFill>
                <a:cs typeface="Arial" pitchFamily="34" charset="0"/>
              </a:rPr>
              <a:t>خوب</a:t>
            </a:r>
            <a:endParaRPr kumimoji="1" lang="en-US" altLang="ko-KR" sz="900" b="1" smtClean="0">
              <a:solidFill>
                <a:srgbClr val="000000"/>
              </a:solidFill>
              <a:ea typeface="Gulim" pitchFamily="34" charset="-127"/>
              <a:cs typeface="Arial" pitchFamily="34" charset="0"/>
            </a:endParaRPr>
          </a:p>
        </p:txBody>
      </p:sp>
      <p:sp>
        <p:nvSpPr>
          <p:cNvPr id="12311" name="Text Box 24"/>
          <p:cNvSpPr txBox="1">
            <a:spLocks noChangeArrowheads="1"/>
          </p:cNvSpPr>
          <p:nvPr/>
        </p:nvSpPr>
        <p:spPr bwMode="auto">
          <a:xfrm>
            <a:off x="7772400" y="5638800"/>
            <a:ext cx="533400" cy="228600"/>
          </a:xfrm>
          <a:prstGeom prst="rect">
            <a:avLst/>
          </a:prstGeom>
          <a:noFill/>
          <a:ln w="9525">
            <a:noFill/>
            <a:miter lim="800000"/>
            <a:headEnd/>
            <a:tailEnd/>
          </a:ln>
        </p:spPr>
        <p:txBody>
          <a:bodyPr>
            <a:spAutoFit/>
          </a:bodyPr>
          <a:lstStyle/>
          <a:p>
            <a:pPr fontAlgn="base" latinLnBrk="1">
              <a:spcBef>
                <a:spcPct val="50000"/>
              </a:spcBef>
              <a:spcAft>
                <a:spcPct val="0"/>
              </a:spcAft>
            </a:pPr>
            <a:r>
              <a:rPr kumimoji="1" lang="fa-IR" altLang="ko-KR" sz="900" b="1" smtClean="0">
                <a:solidFill>
                  <a:srgbClr val="000000"/>
                </a:solidFill>
                <a:cs typeface="Arial" pitchFamily="34" charset="0"/>
              </a:rPr>
              <a:t>خوب</a:t>
            </a:r>
            <a:endParaRPr kumimoji="1" lang="en-US" altLang="ko-KR" sz="900" b="1" smtClean="0">
              <a:solidFill>
                <a:srgbClr val="000000"/>
              </a:solidFill>
              <a:ea typeface="Gulim" pitchFamily="34" charset="-127"/>
              <a:cs typeface="Arial" pitchFamily="34" charset="0"/>
            </a:endParaRPr>
          </a:p>
        </p:txBody>
      </p:sp>
      <p:sp>
        <p:nvSpPr>
          <p:cNvPr id="12312" name="Text Box 25"/>
          <p:cNvSpPr txBox="1">
            <a:spLocks noChangeArrowheads="1"/>
          </p:cNvSpPr>
          <p:nvPr/>
        </p:nvSpPr>
        <p:spPr bwMode="auto">
          <a:xfrm>
            <a:off x="838200" y="5638800"/>
            <a:ext cx="1066800" cy="228600"/>
          </a:xfrm>
          <a:prstGeom prst="rect">
            <a:avLst/>
          </a:prstGeom>
          <a:noFill/>
          <a:ln w="9525">
            <a:noFill/>
            <a:miter lim="800000"/>
            <a:headEnd/>
            <a:tailEnd/>
          </a:ln>
        </p:spPr>
        <p:txBody>
          <a:bodyPr>
            <a:spAutoFit/>
          </a:bodyPr>
          <a:lstStyle/>
          <a:p>
            <a:pPr fontAlgn="base" latinLnBrk="1">
              <a:spcBef>
                <a:spcPct val="50000"/>
              </a:spcBef>
              <a:spcAft>
                <a:spcPct val="0"/>
              </a:spcAft>
            </a:pPr>
            <a:r>
              <a:rPr kumimoji="1" lang="fa-IR" altLang="ko-KR" sz="900" b="1" smtClean="0">
                <a:solidFill>
                  <a:srgbClr val="000000"/>
                </a:solidFill>
                <a:cs typeface="Arial" pitchFamily="34" charset="0"/>
              </a:rPr>
              <a:t>بد</a:t>
            </a:r>
            <a:endParaRPr kumimoji="1" lang="en-US" altLang="ko-KR" sz="900" b="1" smtClean="0">
              <a:solidFill>
                <a:srgbClr val="000000"/>
              </a:solidFill>
              <a:ea typeface="Gulim" pitchFamily="34" charset="-127"/>
              <a:cs typeface="Arial" pitchFamily="34" charset="0"/>
            </a:endParaRPr>
          </a:p>
        </p:txBody>
      </p:sp>
      <p:sp>
        <p:nvSpPr>
          <p:cNvPr id="12313" name="Text Box 26"/>
          <p:cNvSpPr txBox="1">
            <a:spLocks noChangeArrowheads="1"/>
          </p:cNvSpPr>
          <p:nvPr/>
        </p:nvSpPr>
        <p:spPr bwMode="auto">
          <a:xfrm>
            <a:off x="3200400" y="5638800"/>
            <a:ext cx="1066800" cy="228600"/>
          </a:xfrm>
          <a:prstGeom prst="rect">
            <a:avLst/>
          </a:prstGeom>
          <a:noFill/>
          <a:ln w="9525">
            <a:noFill/>
            <a:miter lim="800000"/>
            <a:headEnd/>
            <a:tailEnd/>
          </a:ln>
        </p:spPr>
        <p:txBody>
          <a:bodyPr>
            <a:spAutoFit/>
          </a:bodyPr>
          <a:lstStyle/>
          <a:p>
            <a:pPr fontAlgn="base" latinLnBrk="1">
              <a:spcBef>
                <a:spcPct val="50000"/>
              </a:spcBef>
              <a:spcAft>
                <a:spcPct val="0"/>
              </a:spcAft>
            </a:pPr>
            <a:r>
              <a:rPr kumimoji="1" lang="fa-IR" altLang="ko-KR" sz="900" b="1" smtClean="0">
                <a:solidFill>
                  <a:srgbClr val="000000"/>
                </a:solidFill>
                <a:cs typeface="Arial" pitchFamily="34" charset="0"/>
              </a:rPr>
              <a:t>بد</a:t>
            </a:r>
            <a:endParaRPr kumimoji="1" lang="en-US" altLang="ko-KR" sz="900" b="1" smtClean="0">
              <a:solidFill>
                <a:srgbClr val="000000"/>
              </a:solidFill>
              <a:ea typeface="Gulim" pitchFamily="34" charset="-127"/>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1"/>
          <p:cNvSpPr txBox="1">
            <a:spLocks noChangeArrowheads="1"/>
          </p:cNvSpPr>
          <p:nvPr/>
        </p:nvSpPr>
        <p:spPr bwMode="auto">
          <a:xfrm>
            <a:off x="5181600" y="228600"/>
            <a:ext cx="1481137" cy="523875"/>
          </a:xfrm>
          <a:prstGeom prst="rect">
            <a:avLst/>
          </a:prstGeom>
          <a:noFill/>
          <a:ln w="9525" algn="ctr">
            <a:noFill/>
            <a:miter lim="800000"/>
            <a:headEnd/>
            <a:tailEnd/>
          </a:ln>
        </p:spPr>
        <p:txBody>
          <a:bodyPr wrap="none">
            <a:spAutoFit/>
          </a:bodyPr>
          <a:lstStyle/>
          <a:p>
            <a:pPr algn="r" rtl="1" fontAlgn="base">
              <a:spcBef>
                <a:spcPct val="0"/>
              </a:spcBef>
              <a:spcAft>
                <a:spcPct val="0"/>
              </a:spcAft>
            </a:pPr>
            <a:r>
              <a:rPr lang="en-US" altLang="ko-KR" sz="1400" b="1" dirty="0" smtClean="0">
                <a:solidFill>
                  <a:srgbClr val="000000"/>
                </a:solidFill>
                <a:ea typeface="Gulim" pitchFamily="34" charset="-127"/>
                <a:cs typeface="Arial" pitchFamily="34" charset="0"/>
              </a:rPr>
              <a:t> .II</a:t>
            </a:r>
            <a:r>
              <a:rPr lang="fa-IR" altLang="ko-KR" sz="1400" b="1" dirty="0" smtClean="0">
                <a:solidFill>
                  <a:srgbClr val="000000"/>
                </a:solidFill>
                <a:cs typeface="Arial" pitchFamily="34" charset="0"/>
              </a:rPr>
              <a:t>تمیز نکردن (6/7)</a:t>
            </a:r>
          </a:p>
          <a:p>
            <a:pPr algn="r" rtl="1" fontAlgn="base">
              <a:spcBef>
                <a:spcPct val="0"/>
              </a:spcBef>
              <a:spcAft>
                <a:spcPct val="0"/>
              </a:spcAft>
            </a:pPr>
            <a:r>
              <a:rPr lang="fa-IR" altLang="ko-KR" sz="1400" b="1" dirty="0" smtClean="0">
                <a:solidFill>
                  <a:srgbClr val="000000"/>
                </a:solidFill>
                <a:cs typeface="Arial" pitchFamily="34" charset="0"/>
              </a:rPr>
              <a:t>ب. لکه های کثیف</a:t>
            </a:r>
            <a:endParaRPr lang="ko-KR" altLang="en-US" sz="1400" b="1" dirty="0" smtClean="0">
              <a:solidFill>
                <a:srgbClr val="000000"/>
              </a:solidFill>
              <a:ea typeface="Gulim" pitchFamily="34" charset="-127"/>
              <a:cs typeface="Arial" pitchFamily="34" charset="0"/>
            </a:endParaRPr>
          </a:p>
        </p:txBody>
      </p:sp>
      <p:sp>
        <p:nvSpPr>
          <p:cNvPr id="13315" name="Text Box 24"/>
          <p:cNvSpPr txBox="1">
            <a:spLocks noChangeArrowheads="1"/>
          </p:cNvSpPr>
          <p:nvPr/>
        </p:nvSpPr>
        <p:spPr bwMode="auto">
          <a:xfrm>
            <a:off x="3810000" y="685800"/>
            <a:ext cx="5105400" cy="646113"/>
          </a:xfrm>
          <a:prstGeom prst="rect">
            <a:avLst/>
          </a:prstGeom>
          <a:noFill/>
          <a:ln w="19050" algn="ctr">
            <a:noFill/>
            <a:miter lim="800000"/>
            <a:headEnd/>
            <a:tailEnd/>
          </a:ln>
        </p:spPr>
        <p:txBody>
          <a:bodyPr>
            <a:spAutoFit/>
          </a:bodyPr>
          <a:lstStyle/>
          <a:p>
            <a:pPr algn="r" fontAlgn="base">
              <a:spcBef>
                <a:spcPct val="0"/>
              </a:spcBef>
              <a:spcAft>
                <a:spcPct val="0"/>
              </a:spcAft>
            </a:pPr>
            <a:r>
              <a:rPr lang="fa-IR" altLang="ko-KR" sz="1200" b="1" smtClean="0">
                <a:solidFill>
                  <a:srgbClr val="5138EA"/>
                </a:solidFill>
                <a:cs typeface="Arial" pitchFamily="34" charset="0"/>
              </a:rPr>
              <a:t>اگر ظروف در پایان دور دارای لکه هستند، مانند لکه آب خشک شده، پس ماده کمک آبکشی کافی توزیع نشده است (اصلاً توزیع نشده است).</a:t>
            </a:r>
          </a:p>
          <a:p>
            <a:pPr algn="r" fontAlgn="base">
              <a:spcBef>
                <a:spcPct val="0"/>
              </a:spcBef>
              <a:spcAft>
                <a:spcPct val="0"/>
              </a:spcAft>
            </a:pPr>
            <a:r>
              <a:rPr lang="fa-IR" altLang="ko-KR" sz="1200" b="1" smtClean="0">
                <a:solidFill>
                  <a:srgbClr val="5138EA"/>
                </a:solidFill>
                <a:cs typeface="Arial" pitchFamily="34" charset="0"/>
              </a:rPr>
              <a:t>صفحه مدرج را برای ماده کمک آبکشی تنظیم کنید.  </a:t>
            </a:r>
            <a:endParaRPr lang="en-US" altLang="ko-KR" sz="1200" b="1" smtClean="0">
              <a:solidFill>
                <a:srgbClr val="5138EA"/>
              </a:solidFill>
              <a:ea typeface="Gulim" pitchFamily="34" charset="-127"/>
              <a:cs typeface="Arial" pitchFamily="34" charset="0"/>
            </a:endParaRPr>
          </a:p>
        </p:txBody>
      </p:sp>
      <p:sp>
        <p:nvSpPr>
          <p:cNvPr id="13318" name="Rectangle 46"/>
          <p:cNvSpPr>
            <a:spLocks noChangeArrowheads="1"/>
          </p:cNvSpPr>
          <p:nvPr/>
        </p:nvSpPr>
        <p:spPr bwMode="auto">
          <a:xfrm>
            <a:off x="228600" y="1371600"/>
            <a:ext cx="2819400" cy="457200"/>
          </a:xfrm>
          <a:prstGeom prst="rect">
            <a:avLst/>
          </a:prstGeom>
          <a:noFill/>
          <a:ln w="19050" algn="ctr">
            <a:solidFill>
              <a:schemeClr val="tx1"/>
            </a:solidFill>
            <a:miter lim="800000"/>
            <a:headEnd/>
            <a:tailEnd/>
          </a:ln>
        </p:spPr>
        <p:txBody>
          <a:bodyPr wrap="none" anchor="ctr"/>
          <a:lstStyle/>
          <a:p>
            <a:pPr algn="r" fontAlgn="base">
              <a:spcBef>
                <a:spcPct val="0"/>
              </a:spcBef>
              <a:spcAft>
                <a:spcPct val="0"/>
              </a:spcAft>
            </a:pPr>
            <a:r>
              <a:rPr lang="fa-IR" altLang="ko-KR" sz="1200" b="1" smtClean="0">
                <a:solidFill>
                  <a:srgbClr val="000000"/>
                </a:solidFill>
                <a:cs typeface="Arial" pitchFamily="34" charset="0"/>
              </a:rPr>
              <a:t>آیا بازوی آبپاش چرخش آزادانه دارد؟</a:t>
            </a:r>
            <a:endParaRPr lang="en-US" altLang="ko-KR" sz="1200" b="1" smtClean="0">
              <a:solidFill>
                <a:srgbClr val="000000"/>
              </a:solidFill>
              <a:ea typeface="Gulim" pitchFamily="34" charset="-127"/>
              <a:cs typeface="Arial" pitchFamily="34" charset="0"/>
            </a:endParaRPr>
          </a:p>
        </p:txBody>
      </p:sp>
      <p:sp>
        <p:nvSpPr>
          <p:cNvPr id="13319" name="Rectangle 47"/>
          <p:cNvSpPr>
            <a:spLocks noChangeArrowheads="1"/>
          </p:cNvSpPr>
          <p:nvPr/>
        </p:nvSpPr>
        <p:spPr bwMode="auto">
          <a:xfrm>
            <a:off x="3797300" y="1371600"/>
            <a:ext cx="5118100" cy="685800"/>
          </a:xfrm>
          <a:prstGeom prst="rect">
            <a:avLst/>
          </a:prstGeom>
          <a:noFill/>
          <a:ln w="19050" algn="ctr">
            <a:solidFill>
              <a:schemeClr val="tx1"/>
            </a:solidFill>
            <a:miter lim="800000"/>
            <a:headEnd/>
            <a:tailEnd/>
          </a:ln>
        </p:spPr>
        <p:txBody>
          <a:bodyPr wrap="none"/>
          <a:lstStyle/>
          <a:p>
            <a:pPr algn="r" fontAlgn="base">
              <a:spcBef>
                <a:spcPct val="0"/>
              </a:spcBef>
              <a:spcAft>
                <a:spcPct val="0"/>
              </a:spcAft>
            </a:pPr>
            <a:r>
              <a:rPr lang="fa-IR" altLang="ko-KR" sz="1000" b="1" smtClean="0">
                <a:solidFill>
                  <a:srgbClr val="000000"/>
                </a:solidFill>
                <a:cs typeface="Arial" pitchFamily="34" charset="0"/>
              </a:rPr>
              <a:t>مطمئن شوید که بازوهای آبپاش به نحوه صحیح متصل شده و آزادانه می چرخد. فشار آب ایجاد شده توسط موتور باعث</a:t>
            </a:r>
          </a:p>
          <a:p>
            <a:pPr algn="r" fontAlgn="base">
              <a:spcBef>
                <a:spcPct val="0"/>
              </a:spcBef>
              <a:spcAft>
                <a:spcPct val="0"/>
              </a:spcAft>
            </a:pPr>
            <a:r>
              <a:rPr lang="fa-IR" altLang="ko-KR" sz="1000" b="1" smtClean="0">
                <a:solidFill>
                  <a:srgbClr val="000000"/>
                </a:solidFill>
                <a:cs typeface="Arial" pitchFamily="34" charset="0"/>
              </a:rPr>
              <a:t>چرخش آنها می شود، بنابراین اگر این بازوها به نحوه صحیح متصل نشده باشند، نمی چرخند و شستشو را به درستی </a:t>
            </a:r>
          </a:p>
          <a:p>
            <a:pPr algn="r" fontAlgn="base">
              <a:spcBef>
                <a:spcPct val="0"/>
              </a:spcBef>
              <a:spcAft>
                <a:spcPct val="0"/>
              </a:spcAft>
            </a:pPr>
            <a:r>
              <a:rPr lang="fa-IR" altLang="ko-KR" sz="1000" b="1" smtClean="0">
                <a:solidFill>
                  <a:srgbClr val="000000"/>
                </a:solidFill>
                <a:cs typeface="Arial" pitchFamily="34" charset="0"/>
              </a:rPr>
              <a:t>انجام نمی دهند. همچنین مطمئن شوید که هیچ ظرف یا وسیله آشپزخانه ای در مسیر بازوی آبپاش نباشد </a:t>
            </a:r>
          </a:p>
          <a:p>
            <a:pPr algn="r" fontAlgn="base">
              <a:spcBef>
                <a:spcPct val="0"/>
              </a:spcBef>
              <a:spcAft>
                <a:spcPct val="0"/>
              </a:spcAft>
            </a:pPr>
            <a:r>
              <a:rPr lang="fa-IR" altLang="ko-KR" sz="1000" b="1" smtClean="0">
                <a:solidFill>
                  <a:srgbClr val="000000"/>
                </a:solidFill>
                <a:cs typeface="Arial" pitchFamily="34" charset="0"/>
              </a:rPr>
              <a:t>(که مانع چرخش آن شود). </a:t>
            </a:r>
            <a:endParaRPr lang="en-US" altLang="ko-KR" sz="1000" b="1" smtClean="0">
              <a:solidFill>
                <a:srgbClr val="000000"/>
              </a:solidFill>
              <a:ea typeface="Gulim" pitchFamily="34" charset="-127"/>
              <a:cs typeface="Arial" pitchFamily="34" charset="0"/>
            </a:endParaRPr>
          </a:p>
        </p:txBody>
      </p:sp>
      <p:sp>
        <p:nvSpPr>
          <p:cNvPr id="13322" name="Rectangle 35"/>
          <p:cNvSpPr>
            <a:spLocks noChangeArrowheads="1"/>
          </p:cNvSpPr>
          <p:nvPr/>
        </p:nvSpPr>
        <p:spPr bwMode="auto">
          <a:xfrm>
            <a:off x="3810000" y="2743200"/>
            <a:ext cx="5105400" cy="685800"/>
          </a:xfrm>
          <a:prstGeom prst="rect">
            <a:avLst/>
          </a:prstGeom>
          <a:noFill/>
          <a:ln w="19050" algn="ctr">
            <a:solidFill>
              <a:schemeClr val="tx1"/>
            </a:solidFill>
            <a:miter lim="800000"/>
            <a:headEnd/>
            <a:tailEnd/>
          </a:ln>
        </p:spPr>
        <p:txBody>
          <a:bodyPr wrap="none"/>
          <a:lstStyle/>
          <a:p>
            <a:pPr algn="r" fontAlgn="base">
              <a:spcBef>
                <a:spcPct val="0"/>
              </a:spcBef>
              <a:spcAft>
                <a:spcPct val="0"/>
              </a:spcAft>
            </a:pPr>
            <a:r>
              <a:rPr lang="fa-IR" altLang="ko-KR" sz="1000" b="1" smtClean="0">
                <a:solidFill>
                  <a:srgbClr val="000000"/>
                </a:solidFill>
                <a:cs typeface="Arial" pitchFamily="34" charset="0"/>
              </a:rPr>
              <a:t>در صورت عدم اتصال صحیح بازوهای آبپاش، فشار آب کاهش می یابد. علاوه بر این، آب از همه منفذهای آبپاش</a:t>
            </a:r>
          </a:p>
          <a:p>
            <a:pPr algn="r" fontAlgn="base">
              <a:spcBef>
                <a:spcPct val="0"/>
              </a:spcBef>
              <a:spcAft>
                <a:spcPct val="0"/>
              </a:spcAft>
            </a:pPr>
            <a:r>
              <a:rPr lang="fa-IR" altLang="ko-KR" sz="1000" b="1" smtClean="0">
                <a:solidFill>
                  <a:srgbClr val="000000"/>
                </a:solidFill>
                <a:cs typeface="Arial" pitchFamily="34" charset="0"/>
              </a:rPr>
              <a:t>خارج نمی شود. مطمئن شوید که بازوهای آبپاش به نحوه صحیح متصل شده باشند. همچنین مطمئن شوید که</a:t>
            </a:r>
          </a:p>
          <a:p>
            <a:pPr algn="r" fontAlgn="base">
              <a:spcBef>
                <a:spcPct val="0"/>
              </a:spcBef>
              <a:spcAft>
                <a:spcPct val="0"/>
              </a:spcAft>
            </a:pPr>
            <a:r>
              <a:rPr lang="fa-IR" altLang="ko-KR" sz="1000" b="1" smtClean="0">
                <a:solidFill>
                  <a:srgbClr val="000000"/>
                </a:solidFill>
                <a:cs typeface="Arial" pitchFamily="34" charset="0"/>
              </a:rPr>
              <a:t>بازوها تمیز هستند و هیچ یک از سوراخهای آبپاش مسدود نمی باشد. </a:t>
            </a:r>
            <a:endParaRPr lang="en-US" altLang="ko-KR" sz="1000" b="1" smtClean="0">
              <a:solidFill>
                <a:srgbClr val="000000"/>
              </a:solidFill>
              <a:ea typeface="Gulim" pitchFamily="34" charset="-127"/>
              <a:cs typeface="Arial" pitchFamily="34" charset="0"/>
            </a:endParaRPr>
          </a:p>
        </p:txBody>
      </p:sp>
      <p:sp>
        <p:nvSpPr>
          <p:cNvPr id="13323" name="Rectangle 40"/>
          <p:cNvSpPr>
            <a:spLocks noChangeArrowheads="1"/>
          </p:cNvSpPr>
          <p:nvPr/>
        </p:nvSpPr>
        <p:spPr bwMode="auto">
          <a:xfrm>
            <a:off x="228600" y="2743200"/>
            <a:ext cx="2819400" cy="457200"/>
          </a:xfrm>
          <a:prstGeom prst="rect">
            <a:avLst/>
          </a:prstGeom>
          <a:noFill/>
          <a:ln w="19050" algn="ctr">
            <a:solidFill>
              <a:schemeClr val="tx1"/>
            </a:solidFill>
            <a:miter lim="800000"/>
            <a:headEnd/>
            <a:tailEnd/>
          </a:ln>
        </p:spPr>
        <p:txBody>
          <a:bodyPr wrap="none" anchor="ctr"/>
          <a:lstStyle/>
          <a:p>
            <a:pPr algn="r" fontAlgn="base">
              <a:spcBef>
                <a:spcPct val="0"/>
              </a:spcBef>
              <a:spcAft>
                <a:spcPct val="0"/>
              </a:spcAft>
            </a:pPr>
            <a:r>
              <a:rPr lang="fa-IR" altLang="ko-KR" sz="1200" b="1" smtClean="0">
                <a:solidFill>
                  <a:srgbClr val="000000"/>
                </a:solidFill>
                <a:cs typeface="Arial" pitchFamily="34" charset="0"/>
              </a:rPr>
              <a:t>آیا بازوهای آبپاش به نحوه صحیح متصل شدند و</a:t>
            </a:r>
          </a:p>
          <a:p>
            <a:pPr algn="r" fontAlgn="base">
              <a:spcBef>
                <a:spcPct val="0"/>
              </a:spcBef>
              <a:spcAft>
                <a:spcPct val="0"/>
              </a:spcAft>
            </a:pPr>
            <a:r>
              <a:rPr lang="fa-IR" altLang="ko-KR" sz="1200" b="1" smtClean="0">
                <a:solidFill>
                  <a:srgbClr val="000000"/>
                </a:solidFill>
                <a:cs typeface="Arial" pitchFamily="34" charset="0"/>
              </a:rPr>
              <a:t>منفذهای آبپاش تمیز هستند؟ </a:t>
            </a:r>
            <a:endParaRPr lang="en-US" altLang="ko-KR" sz="1200" b="1" smtClean="0">
              <a:solidFill>
                <a:srgbClr val="000000"/>
              </a:solidFill>
              <a:ea typeface="Gulim" pitchFamily="34" charset="-127"/>
              <a:cs typeface="Arial" pitchFamily="34" charset="0"/>
            </a:endParaRPr>
          </a:p>
        </p:txBody>
      </p:sp>
      <p:sp>
        <p:nvSpPr>
          <p:cNvPr id="13324" name="Rectangle 31"/>
          <p:cNvSpPr>
            <a:spLocks noChangeArrowheads="1"/>
          </p:cNvSpPr>
          <p:nvPr/>
        </p:nvSpPr>
        <p:spPr bwMode="auto">
          <a:xfrm>
            <a:off x="228600" y="4191000"/>
            <a:ext cx="2819400" cy="838200"/>
          </a:xfrm>
          <a:prstGeom prst="rect">
            <a:avLst/>
          </a:prstGeom>
          <a:noFill/>
          <a:ln w="19050" algn="ctr">
            <a:solidFill>
              <a:schemeClr val="tx1"/>
            </a:solidFill>
            <a:miter lim="800000"/>
            <a:headEnd/>
            <a:tailEnd/>
          </a:ln>
        </p:spPr>
        <p:txBody>
          <a:bodyPr wrap="none" anchor="ctr"/>
          <a:lstStyle/>
          <a:p>
            <a:pPr algn="r" fontAlgn="base">
              <a:spcBef>
                <a:spcPct val="0"/>
              </a:spcBef>
              <a:spcAft>
                <a:spcPct val="0"/>
              </a:spcAft>
            </a:pPr>
            <a:r>
              <a:rPr lang="fa-IR" altLang="ko-KR" sz="1200" b="1" smtClean="0">
                <a:solidFill>
                  <a:srgbClr val="000000"/>
                </a:solidFill>
                <a:cs typeface="Arial" pitchFamily="34" charset="0"/>
              </a:rPr>
              <a:t>چه نوع شوینده/کمک آبکشی استفاده شده است؟</a:t>
            </a:r>
          </a:p>
          <a:p>
            <a:pPr algn="r" fontAlgn="base">
              <a:spcBef>
                <a:spcPct val="0"/>
              </a:spcBef>
              <a:spcAft>
                <a:spcPct val="0"/>
              </a:spcAft>
            </a:pPr>
            <a:r>
              <a:rPr lang="fa-IR" altLang="ko-KR" sz="1200" b="1" smtClean="0">
                <a:solidFill>
                  <a:srgbClr val="000000"/>
                </a:solidFill>
                <a:cs typeface="Arial" pitchFamily="34" charset="0"/>
              </a:rPr>
              <a:t>چه مقدار شوینده/کمک آبکشی استفاده شده است؟</a:t>
            </a:r>
            <a:endParaRPr lang="en-US" altLang="ko-KR" sz="1200" b="1" smtClean="0">
              <a:solidFill>
                <a:srgbClr val="000000"/>
              </a:solidFill>
              <a:ea typeface="Gulim" pitchFamily="34" charset="-127"/>
              <a:cs typeface="Arial" pitchFamily="34" charset="0"/>
            </a:endParaRPr>
          </a:p>
        </p:txBody>
      </p:sp>
      <p:sp>
        <p:nvSpPr>
          <p:cNvPr id="13325" name="Rectangle 32"/>
          <p:cNvSpPr>
            <a:spLocks noChangeArrowheads="1"/>
          </p:cNvSpPr>
          <p:nvPr/>
        </p:nvSpPr>
        <p:spPr bwMode="auto">
          <a:xfrm>
            <a:off x="3810000" y="4191000"/>
            <a:ext cx="5105400" cy="914400"/>
          </a:xfrm>
          <a:prstGeom prst="rect">
            <a:avLst/>
          </a:prstGeom>
          <a:noFill/>
          <a:ln w="19050" algn="ctr">
            <a:solidFill>
              <a:schemeClr val="tx1"/>
            </a:solidFill>
            <a:miter lim="800000"/>
            <a:headEnd/>
            <a:tailEnd/>
          </a:ln>
        </p:spPr>
        <p:txBody>
          <a:bodyPr wrap="none"/>
          <a:lstStyle/>
          <a:p>
            <a:pPr algn="r" fontAlgn="base">
              <a:spcBef>
                <a:spcPct val="0"/>
              </a:spcBef>
              <a:spcAft>
                <a:spcPct val="0"/>
              </a:spcAft>
            </a:pPr>
            <a:r>
              <a:rPr lang="fa-IR" altLang="ko-KR" sz="1000" b="1" smtClean="0">
                <a:solidFill>
                  <a:srgbClr val="000000"/>
                </a:solidFill>
                <a:cs typeface="Arial" pitchFamily="34" charset="0"/>
              </a:rPr>
              <a:t>فقط از کمک آبکشی مایع و شوینده ماشین ظرفشویی خودکار استفاده کنید./</a:t>
            </a:r>
            <a:endParaRPr lang="en-US" altLang="ko-KR" sz="1000" b="1" smtClean="0">
              <a:solidFill>
                <a:srgbClr val="000000"/>
              </a:solidFill>
              <a:ea typeface="Gulim" pitchFamily="34" charset="-127"/>
              <a:cs typeface="Arial" pitchFamily="34" charset="0"/>
            </a:endParaRPr>
          </a:p>
          <a:p>
            <a:pPr algn="r" fontAlgn="base">
              <a:spcBef>
                <a:spcPct val="0"/>
              </a:spcBef>
              <a:spcAft>
                <a:spcPct val="0"/>
              </a:spcAft>
            </a:pPr>
            <a:r>
              <a:rPr lang="fa-IR" altLang="ko-KR" sz="1000" b="1" smtClean="0">
                <a:solidFill>
                  <a:srgbClr val="000000"/>
                </a:solidFill>
                <a:cs typeface="Arial" pitchFamily="34" charset="0"/>
              </a:rPr>
              <a:t>مصرف زیاد شوینده باعث ایجاد لایه سفید رنگ روی ظرفها می شود. مصرف کم شوینده باعث می شود ظرفها به خوبی</a:t>
            </a:r>
          </a:p>
          <a:p>
            <a:pPr algn="r" fontAlgn="base">
              <a:spcBef>
                <a:spcPct val="0"/>
              </a:spcBef>
              <a:spcAft>
                <a:spcPct val="0"/>
              </a:spcAft>
            </a:pPr>
            <a:r>
              <a:rPr lang="fa-IR" altLang="ko-KR" sz="1000" b="1" smtClean="0">
                <a:solidFill>
                  <a:srgbClr val="000000"/>
                </a:solidFill>
                <a:cs typeface="Arial" pitchFamily="34" charset="0"/>
              </a:rPr>
              <a:t>تمیز نشوند. مصرف زیاد ماده کمک آبکشی می تواند باعث ایجاد کف شود که در کف محفظه و روی ظرفها ظاهر</a:t>
            </a:r>
          </a:p>
          <a:p>
            <a:pPr algn="r" fontAlgn="base">
              <a:spcBef>
                <a:spcPct val="0"/>
              </a:spcBef>
              <a:spcAft>
                <a:spcPct val="0"/>
              </a:spcAft>
            </a:pPr>
            <a:r>
              <a:rPr lang="fa-IR" altLang="ko-KR" sz="1000" b="1" smtClean="0">
                <a:solidFill>
                  <a:srgbClr val="000000"/>
                </a:solidFill>
                <a:cs typeface="Arial" pitchFamily="34" charset="0"/>
              </a:rPr>
              <a:t>می شود. مصرف ناکافی این ماده می تواند باعث ایجاد رگه و لکه شود. فقط از مقادیر توصیه شده در دفترچه مالک</a:t>
            </a:r>
          </a:p>
          <a:p>
            <a:pPr algn="r" fontAlgn="base">
              <a:spcBef>
                <a:spcPct val="0"/>
              </a:spcBef>
              <a:spcAft>
                <a:spcPct val="0"/>
              </a:spcAft>
            </a:pPr>
            <a:r>
              <a:rPr lang="fa-IR" altLang="ko-KR" sz="1000" b="1" smtClean="0">
                <a:solidFill>
                  <a:srgbClr val="000000"/>
                </a:solidFill>
                <a:cs typeface="Arial" pitchFamily="34" charset="0"/>
              </a:rPr>
              <a:t>بسته به دور و نوع بار (ظروف) استفاده کنید.</a:t>
            </a:r>
            <a:endParaRPr lang="en-US" altLang="ko-KR" sz="1000" b="1" smtClean="0">
              <a:solidFill>
                <a:srgbClr val="000000"/>
              </a:solidFill>
              <a:ea typeface="Gulim" pitchFamily="34" charset="-127"/>
              <a:cs typeface="Arial" pitchFamily="34" charset="0"/>
            </a:endParaRPr>
          </a:p>
        </p:txBody>
      </p:sp>
      <p:sp>
        <p:nvSpPr>
          <p:cNvPr id="13327" name="Text Box 3"/>
          <p:cNvSpPr txBox="1">
            <a:spLocks noChangeArrowheads="1"/>
          </p:cNvSpPr>
          <p:nvPr/>
        </p:nvSpPr>
        <p:spPr bwMode="auto">
          <a:xfrm>
            <a:off x="6781800" y="228600"/>
            <a:ext cx="895350" cy="369888"/>
          </a:xfrm>
          <a:prstGeom prst="rect">
            <a:avLst/>
          </a:prstGeom>
          <a:noFill/>
          <a:ln w="9525">
            <a:noFill/>
            <a:miter lim="800000"/>
            <a:headEnd/>
            <a:tailEnd/>
          </a:ln>
        </p:spPr>
        <p:txBody>
          <a:bodyPr wrap="none">
            <a:spAutoFit/>
          </a:bodyPr>
          <a:lstStyle/>
          <a:p>
            <a:pPr fontAlgn="base">
              <a:spcBef>
                <a:spcPct val="0"/>
              </a:spcBef>
              <a:spcAft>
                <a:spcPct val="0"/>
              </a:spcAft>
            </a:pPr>
            <a:r>
              <a:rPr lang="fa-IR" altLang="ko-KR" b="1" dirty="0" smtClean="0">
                <a:solidFill>
                  <a:srgbClr val="000000"/>
                </a:solidFill>
                <a:cs typeface="Arial" pitchFamily="34" charset="0"/>
              </a:rPr>
              <a:t>عیب یابی</a:t>
            </a:r>
            <a:endParaRPr lang="en-US" altLang="ko-KR" b="1" dirty="0" smtClean="0">
              <a:solidFill>
                <a:srgbClr val="000000"/>
              </a:solidFill>
              <a:ea typeface="Gulim" pitchFamily="34" charset="-127"/>
              <a:cs typeface="Arial" pitchFamily="34" charset="0"/>
            </a:endParaRPr>
          </a:p>
        </p:txBody>
      </p:sp>
      <p:sp>
        <p:nvSpPr>
          <p:cNvPr id="24600" name="AutoShape 24"/>
          <p:cNvSpPr>
            <a:spLocks noChangeArrowheads="1"/>
          </p:cNvSpPr>
          <p:nvPr/>
        </p:nvSpPr>
        <p:spPr bwMode="auto">
          <a:xfrm>
            <a:off x="3124200" y="14478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24601" name="AutoShape 25"/>
          <p:cNvSpPr>
            <a:spLocks noChangeArrowheads="1"/>
          </p:cNvSpPr>
          <p:nvPr/>
        </p:nvSpPr>
        <p:spPr bwMode="auto">
          <a:xfrm>
            <a:off x="3124200" y="28194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24602" name="AutoShape 26"/>
          <p:cNvSpPr>
            <a:spLocks noChangeArrowheads="1"/>
          </p:cNvSpPr>
          <p:nvPr/>
        </p:nvSpPr>
        <p:spPr bwMode="auto">
          <a:xfrm>
            <a:off x="3124200" y="42672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13331" name="Picture 19"/>
          <p:cNvPicPr>
            <a:picLocks noChangeAspect="1" noChangeArrowheads="1"/>
          </p:cNvPicPr>
          <p:nvPr/>
        </p:nvPicPr>
        <p:blipFill>
          <a:blip r:embed="rId2" cstate="print"/>
          <a:srcRect/>
          <a:stretch>
            <a:fillRect/>
          </a:stretch>
        </p:blipFill>
        <p:spPr bwMode="auto">
          <a:xfrm>
            <a:off x="228600" y="1905000"/>
            <a:ext cx="1143000" cy="776288"/>
          </a:xfrm>
          <a:prstGeom prst="rect">
            <a:avLst/>
          </a:prstGeom>
          <a:noFill/>
          <a:ln w="9525">
            <a:noFill/>
            <a:miter lim="800000"/>
            <a:headEnd/>
            <a:tailEnd/>
          </a:ln>
        </p:spPr>
      </p:pic>
      <p:pic>
        <p:nvPicPr>
          <p:cNvPr id="13332" name="Picture 20"/>
          <p:cNvPicPr>
            <a:picLocks noChangeAspect="1" noChangeArrowheads="1"/>
          </p:cNvPicPr>
          <p:nvPr/>
        </p:nvPicPr>
        <p:blipFill>
          <a:blip r:embed="rId3" cstate="print"/>
          <a:srcRect/>
          <a:stretch>
            <a:fillRect/>
          </a:stretch>
        </p:blipFill>
        <p:spPr bwMode="auto">
          <a:xfrm>
            <a:off x="6324600" y="2089150"/>
            <a:ext cx="508000" cy="609600"/>
          </a:xfrm>
          <a:prstGeom prst="rect">
            <a:avLst/>
          </a:prstGeom>
          <a:noFill/>
          <a:ln w="9525">
            <a:noFill/>
            <a:miter lim="800000"/>
            <a:headEnd/>
            <a:tailEnd/>
          </a:ln>
        </p:spPr>
      </p:pic>
      <p:pic>
        <p:nvPicPr>
          <p:cNvPr id="13333" name="Picture 21"/>
          <p:cNvPicPr>
            <a:picLocks noChangeAspect="1" noChangeArrowheads="1"/>
          </p:cNvPicPr>
          <p:nvPr/>
        </p:nvPicPr>
        <p:blipFill>
          <a:blip r:embed="rId4" cstate="print"/>
          <a:srcRect/>
          <a:stretch>
            <a:fillRect/>
          </a:stretch>
        </p:blipFill>
        <p:spPr bwMode="auto">
          <a:xfrm>
            <a:off x="4098925" y="2081213"/>
            <a:ext cx="762000" cy="615950"/>
          </a:xfrm>
          <a:prstGeom prst="rect">
            <a:avLst/>
          </a:prstGeom>
          <a:noFill/>
          <a:ln w="9525">
            <a:noFill/>
            <a:miter lim="800000"/>
            <a:headEnd/>
            <a:tailEnd/>
          </a:ln>
        </p:spPr>
      </p:pic>
      <p:pic>
        <p:nvPicPr>
          <p:cNvPr id="13334" name="Picture 23"/>
          <p:cNvPicPr>
            <a:picLocks noChangeAspect="1" noChangeArrowheads="1"/>
          </p:cNvPicPr>
          <p:nvPr/>
        </p:nvPicPr>
        <p:blipFill>
          <a:blip r:embed="rId5" cstate="print"/>
          <a:srcRect/>
          <a:stretch>
            <a:fillRect/>
          </a:stretch>
        </p:blipFill>
        <p:spPr bwMode="auto">
          <a:xfrm>
            <a:off x="304800" y="3276600"/>
            <a:ext cx="1143000" cy="827088"/>
          </a:xfrm>
          <a:prstGeom prst="rect">
            <a:avLst/>
          </a:prstGeom>
          <a:noFill/>
          <a:ln w="9525">
            <a:noFill/>
            <a:miter lim="800000"/>
            <a:headEnd/>
            <a:tailEnd/>
          </a:ln>
        </p:spPr>
      </p:pic>
      <p:pic>
        <p:nvPicPr>
          <p:cNvPr id="13335" name="Picture 24"/>
          <p:cNvPicPr>
            <a:picLocks noChangeAspect="1" noChangeArrowheads="1"/>
          </p:cNvPicPr>
          <p:nvPr/>
        </p:nvPicPr>
        <p:blipFill>
          <a:blip r:embed="rId6" cstate="print"/>
          <a:srcRect/>
          <a:stretch>
            <a:fillRect/>
          </a:stretch>
        </p:blipFill>
        <p:spPr bwMode="auto">
          <a:xfrm>
            <a:off x="2514600" y="1905000"/>
            <a:ext cx="635000" cy="762000"/>
          </a:xfrm>
          <a:prstGeom prst="rect">
            <a:avLst/>
          </a:prstGeom>
          <a:noFill/>
          <a:ln w="9525">
            <a:noFill/>
            <a:miter lim="800000"/>
            <a:headEnd/>
            <a:tailEnd/>
          </a:ln>
        </p:spPr>
      </p:pic>
      <p:sp>
        <p:nvSpPr>
          <p:cNvPr id="13336" name="Text Box 45"/>
          <p:cNvSpPr>
            <a:spLocks noChangeArrowheads="1"/>
          </p:cNvSpPr>
          <p:nvPr/>
        </p:nvSpPr>
        <p:spPr bwMode="auto">
          <a:xfrm>
            <a:off x="1339850" y="2355850"/>
            <a:ext cx="1098550" cy="273050"/>
          </a:xfrm>
          <a:prstGeom prst="wedgeRoundRectCallout">
            <a:avLst>
              <a:gd name="adj1" fmla="val -88005"/>
              <a:gd name="adj2" fmla="val -138301"/>
              <a:gd name="adj3" fmla="val 16667"/>
            </a:avLst>
          </a:prstGeom>
          <a:solidFill>
            <a:srgbClr val="00FF00"/>
          </a:solidFill>
          <a:ln w="19050" algn="ctr">
            <a:noFill/>
            <a:miter lim="800000"/>
            <a:headEnd/>
            <a:tailEnd/>
          </a:ln>
        </p:spPr>
        <p:txBody>
          <a:bodyPr>
            <a:spAutoFit/>
          </a:bodyPr>
          <a:lstStyle/>
          <a:p>
            <a:pPr algn="ctr" fontAlgn="base">
              <a:spcBef>
                <a:spcPct val="0"/>
              </a:spcBef>
              <a:spcAft>
                <a:spcPct val="0"/>
              </a:spcAft>
            </a:pPr>
            <a:r>
              <a:rPr lang="fa-IR" altLang="ko-KR" sz="1000" b="1" smtClean="0">
                <a:solidFill>
                  <a:srgbClr val="000000"/>
                </a:solidFill>
                <a:cs typeface="Arial" pitchFamily="34" charset="0"/>
              </a:rPr>
              <a:t>چرخش صحیح؟</a:t>
            </a:r>
            <a:endParaRPr lang="en-US" altLang="ko-KR" sz="1000" b="1" smtClean="0">
              <a:solidFill>
                <a:srgbClr val="000000"/>
              </a:solidFill>
              <a:ea typeface="Gulim" pitchFamily="34" charset="-127"/>
              <a:cs typeface="Arial" pitchFamily="34" charset="0"/>
            </a:endParaRPr>
          </a:p>
        </p:txBody>
      </p:sp>
      <p:sp>
        <p:nvSpPr>
          <p:cNvPr id="13337" name="Text Box 45"/>
          <p:cNvSpPr>
            <a:spLocks noChangeArrowheads="1"/>
          </p:cNvSpPr>
          <p:nvPr/>
        </p:nvSpPr>
        <p:spPr bwMode="auto">
          <a:xfrm>
            <a:off x="5029200" y="2286000"/>
            <a:ext cx="1098550" cy="273050"/>
          </a:xfrm>
          <a:prstGeom prst="wedgeRoundRectCallout">
            <a:avLst>
              <a:gd name="adj1" fmla="val -88005"/>
              <a:gd name="adj2" fmla="val -19755"/>
              <a:gd name="adj3" fmla="val 16667"/>
            </a:avLst>
          </a:prstGeom>
          <a:solidFill>
            <a:srgbClr val="00FF00"/>
          </a:solidFill>
          <a:ln w="19050" algn="ctr">
            <a:noFill/>
            <a:miter lim="800000"/>
            <a:headEnd/>
            <a:tailEnd/>
          </a:ln>
        </p:spPr>
        <p:txBody>
          <a:bodyPr>
            <a:spAutoFit/>
          </a:bodyPr>
          <a:lstStyle/>
          <a:p>
            <a:pPr fontAlgn="base">
              <a:spcBef>
                <a:spcPct val="0"/>
              </a:spcBef>
              <a:spcAft>
                <a:spcPct val="0"/>
              </a:spcAft>
            </a:pPr>
            <a:r>
              <a:rPr lang="fa-IR" altLang="ko-KR" sz="1000" b="1" smtClean="0">
                <a:solidFill>
                  <a:srgbClr val="000000"/>
                </a:solidFill>
                <a:cs typeface="Arial" pitchFamily="34" charset="0"/>
              </a:rPr>
              <a:t>تمیز کردن افشانک</a:t>
            </a:r>
            <a:endParaRPr lang="en-US" altLang="ko-KR" sz="1000" b="1" smtClean="0">
              <a:solidFill>
                <a:srgbClr val="000000"/>
              </a:solidFill>
              <a:ea typeface="Gulim" pitchFamily="34" charset="-127"/>
              <a:cs typeface="Arial" pitchFamily="34" charset="0"/>
            </a:endParaRPr>
          </a:p>
        </p:txBody>
      </p:sp>
      <p:sp>
        <p:nvSpPr>
          <p:cNvPr id="13338" name="Text Box 45"/>
          <p:cNvSpPr>
            <a:spLocks noChangeArrowheads="1"/>
          </p:cNvSpPr>
          <p:nvPr/>
        </p:nvSpPr>
        <p:spPr bwMode="auto">
          <a:xfrm>
            <a:off x="1676400" y="3429000"/>
            <a:ext cx="1219200" cy="442913"/>
          </a:xfrm>
          <a:prstGeom prst="wedgeRoundRectCallout">
            <a:avLst>
              <a:gd name="adj1" fmla="val -77995"/>
              <a:gd name="adj2" fmla="val 158023"/>
              <a:gd name="adj3" fmla="val 16667"/>
            </a:avLst>
          </a:prstGeom>
          <a:solidFill>
            <a:srgbClr val="00FF00"/>
          </a:solidFill>
          <a:ln w="19050" algn="ctr">
            <a:noFill/>
            <a:miter lim="800000"/>
            <a:headEnd/>
            <a:tailEnd/>
          </a:ln>
        </p:spPr>
        <p:txBody>
          <a:bodyPr>
            <a:spAutoFit/>
          </a:bodyPr>
          <a:lstStyle/>
          <a:p>
            <a:pPr algn="ctr" fontAlgn="base">
              <a:spcBef>
                <a:spcPct val="0"/>
              </a:spcBef>
              <a:spcAft>
                <a:spcPct val="0"/>
              </a:spcAft>
            </a:pPr>
            <a:r>
              <a:rPr lang="fa-IR" altLang="ko-KR" sz="1000" b="1" smtClean="0">
                <a:solidFill>
                  <a:srgbClr val="000000"/>
                </a:solidFill>
                <a:cs typeface="Arial" pitchFamily="34" charset="0"/>
              </a:rPr>
              <a:t>آلودگی مجرا را مسدود کرده است؟</a:t>
            </a:r>
            <a:endParaRPr lang="en-US" altLang="ko-KR" sz="1000" b="1" smtClean="0">
              <a:solidFill>
                <a:srgbClr val="000000"/>
              </a:solidFill>
              <a:ea typeface="Gulim" pitchFamily="34" charset="-127"/>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1"/>
          <p:cNvSpPr txBox="1">
            <a:spLocks noChangeArrowheads="1"/>
          </p:cNvSpPr>
          <p:nvPr/>
        </p:nvSpPr>
        <p:spPr bwMode="auto">
          <a:xfrm>
            <a:off x="4800600" y="457200"/>
            <a:ext cx="1866900" cy="523875"/>
          </a:xfrm>
          <a:prstGeom prst="rect">
            <a:avLst/>
          </a:prstGeom>
          <a:noFill/>
          <a:ln w="9525" algn="ctr">
            <a:noFill/>
            <a:miter lim="800000"/>
            <a:headEnd/>
            <a:tailEnd/>
          </a:ln>
        </p:spPr>
        <p:txBody>
          <a:bodyPr>
            <a:spAutoFit/>
          </a:bodyPr>
          <a:lstStyle/>
          <a:p>
            <a:pPr algn="r" fontAlgn="base">
              <a:spcBef>
                <a:spcPct val="0"/>
              </a:spcBef>
              <a:spcAft>
                <a:spcPct val="0"/>
              </a:spcAft>
            </a:pPr>
            <a:r>
              <a:rPr lang="fa-IR" altLang="ko-KR" sz="1400" b="1" dirty="0" smtClean="0">
                <a:solidFill>
                  <a:srgbClr val="000000"/>
                </a:solidFill>
                <a:cs typeface="Arial" pitchFamily="34" charset="0"/>
              </a:rPr>
              <a:t>(7/7)</a:t>
            </a:r>
            <a:r>
              <a:rPr lang="ko-KR" altLang="en-US" sz="1400" b="1" dirty="0" smtClean="0">
                <a:solidFill>
                  <a:srgbClr val="000000"/>
                </a:solidFill>
                <a:ea typeface="Gulim" pitchFamily="34" charset="-127"/>
                <a:cs typeface="Arial" pitchFamily="34" charset="0"/>
              </a:rPr>
              <a:t> </a:t>
            </a:r>
            <a:r>
              <a:rPr lang="fa-IR" altLang="ko-KR" sz="1400" b="1" dirty="0" smtClean="0">
                <a:solidFill>
                  <a:srgbClr val="000000"/>
                </a:solidFill>
                <a:cs typeface="Arial" pitchFamily="34" charset="0"/>
              </a:rPr>
              <a:t>تمیز نکردن</a:t>
            </a:r>
            <a:r>
              <a:rPr lang="en-US" altLang="ko-KR" sz="1400" b="1" dirty="0" smtClean="0">
                <a:solidFill>
                  <a:srgbClr val="000000"/>
                </a:solidFill>
                <a:ea typeface="Gulim" pitchFamily="34" charset="-127"/>
                <a:cs typeface="Arial" pitchFamily="34" charset="0"/>
              </a:rPr>
              <a:t> .II</a:t>
            </a:r>
            <a:endParaRPr lang="fa-IR" altLang="ko-KR" sz="1400" b="1" dirty="0" smtClean="0">
              <a:solidFill>
                <a:srgbClr val="000000"/>
              </a:solidFill>
              <a:cs typeface="Arial" pitchFamily="34" charset="0"/>
            </a:endParaRPr>
          </a:p>
          <a:p>
            <a:pPr algn="r" fontAlgn="base">
              <a:spcBef>
                <a:spcPct val="0"/>
              </a:spcBef>
              <a:spcAft>
                <a:spcPct val="0"/>
              </a:spcAft>
            </a:pPr>
            <a:r>
              <a:rPr lang="fa-IR" altLang="ko-KR" sz="1400" b="1" dirty="0" smtClean="0">
                <a:solidFill>
                  <a:srgbClr val="000000"/>
                </a:solidFill>
                <a:cs typeface="Arial" pitchFamily="34" charset="0"/>
              </a:rPr>
              <a:t>پ. شوینده باقی مانده است</a:t>
            </a:r>
            <a:endParaRPr lang="ko-KR" altLang="en-US" sz="1400" b="1" dirty="0" smtClean="0">
              <a:solidFill>
                <a:srgbClr val="000000"/>
              </a:solidFill>
              <a:ea typeface="Gulim" pitchFamily="34" charset="-127"/>
              <a:cs typeface="Arial" pitchFamily="34" charset="0"/>
            </a:endParaRPr>
          </a:p>
        </p:txBody>
      </p:sp>
      <p:sp>
        <p:nvSpPr>
          <p:cNvPr id="14339" name="Rectangle 22"/>
          <p:cNvSpPr>
            <a:spLocks noChangeArrowheads="1"/>
          </p:cNvSpPr>
          <p:nvPr/>
        </p:nvSpPr>
        <p:spPr bwMode="auto">
          <a:xfrm>
            <a:off x="228600" y="1147763"/>
            <a:ext cx="2819400" cy="533400"/>
          </a:xfrm>
          <a:prstGeom prst="rect">
            <a:avLst/>
          </a:prstGeom>
          <a:noFill/>
          <a:ln w="19050" algn="ctr">
            <a:solidFill>
              <a:schemeClr val="tx1"/>
            </a:solidFill>
            <a:miter lim="800000"/>
            <a:headEnd/>
            <a:tailEnd/>
          </a:ln>
        </p:spPr>
        <p:txBody>
          <a:bodyPr anchor="ctr"/>
          <a:lstStyle/>
          <a:p>
            <a:pPr algn="r" fontAlgn="base">
              <a:spcBef>
                <a:spcPct val="0"/>
              </a:spcBef>
              <a:spcAft>
                <a:spcPct val="0"/>
              </a:spcAft>
            </a:pPr>
            <a:r>
              <a:rPr lang="fa-IR" altLang="ko-KR" sz="1200" b="1" smtClean="0">
                <a:solidFill>
                  <a:srgbClr val="000000"/>
                </a:solidFill>
                <a:cs typeface="Arial" pitchFamily="34" charset="0"/>
              </a:rPr>
              <a:t>آیا شوینده در آخر دور شستشو در توزیع کننده</a:t>
            </a:r>
          </a:p>
          <a:p>
            <a:pPr algn="r" fontAlgn="base">
              <a:spcBef>
                <a:spcPct val="0"/>
              </a:spcBef>
              <a:spcAft>
                <a:spcPct val="0"/>
              </a:spcAft>
            </a:pPr>
            <a:r>
              <a:rPr lang="fa-IR" altLang="ko-KR" sz="1200" b="1" smtClean="0">
                <a:solidFill>
                  <a:srgbClr val="000000"/>
                </a:solidFill>
                <a:cs typeface="Arial" pitchFamily="34" charset="0"/>
              </a:rPr>
              <a:t>باقی مانده است؟</a:t>
            </a:r>
            <a:endParaRPr lang="en-US" altLang="ko-KR" sz="1200" b="1" smtClean="0">
              <a:solidFill>
                <a:srgbClr val="000000"/>
              </a:solidFill>
              <a:ea typeface="Gulim" pitchFamily="34" charset="-127"/>
              <a:cs typeface="Arial" pitchFamily="34" charset="0"/>
            </a:endParaRPr>
          </a:p>
        </p:txBody>
      </p:sp>
      <p:sp>
        <p:nvSpPr>
          <p:cNvPr id="14340" name="Rectangle 23"/>
          <p:cNvSpPr>
            <a:spLocks noChangeArrowheads="1"/>
          </p:cNvSpPr>
          <p:nvPr/>
        </p:nvSpPr>
        <p:spPr bwMode="auto">
          <a:xfrm>
            <a:off x="3810000" y="1147763"/>
            <a:ext cx="5105400" cy="2205037"/>
          </a:xfrm>
          <a:prstGeom prst="rect">
            <a:avLst/>
          </a:prstGeom>
          <a:noFill/>
          <a:ln w="19050" algn="ctr">
            <a:solidFill>
              <a:schemeClr val="tx1"/>
            </a:solidFill>
            <a:miter lim="800000"/>
            <a:headEnd/>
            <a:tailEnd/>
          </a:ln>
        </p:spPr>
        <p:txBody>
          <a:bodyPr/>
          <a:lstStyle/>
          <a:p>
            <a:pPr algn="r" fontAlgn="base">
              <a:lnSpc>
                <a:spcPct val="120000"/>
              </a:lnSpc>
              <a:spcBef>
                <a:spcPct val="0"/>
              </a:spcBef>
              <a:spcAft>
                <a:spcPct val="0"/>
              </a:spcAft>
            </a:pPr>
            <a:r>
              <a:rPr lang="fa-IR" altLang="ko-KR" sz="1000" smtClean="0">
                <a:solidFill>
                  <a:srgbClr val="000000"/>
                </a:solidFill>
                <a:cs typeface="Arial" pitchFamily="34" charset="0"/>
              </a:rPr>
              <a:t>لطفاً روش مورد استفاده برای قرار دادن ظروف در قفسه ها و همچنین نوع ظروف را بررسی کنید. در صورتی که یک</a:t>
            </a:r>
          </a:p>
          <a:p>
            <a:pPr algn="r" fontAlgn="base">
              <a:lnSpc>
                <a:spcPct val="120000"/>
              </a:lnSpc>
              <a:spcBef>
                <a:spcPct val="0"/>
              </a:spcBef>
              <a:spcAft>
                <a:spcPct val="0"/>
              </a:spcAft>
            </a:pPr>
            <a:r>
              <a:rPr lang="fa-IR" altLang="ko-KR" sz="1000" smtClean="0">
                <a:solidFill>
                  <a:srgbClr val="000000"/>
                </a:solidFill>
                <a:cs typeface="Arial" pitchFamily="34" charset="0"/>
              </a:rPr>
              <a:t>ظرف بزرگ مانند یک ماهیتابه مانع پرتاب آب شود، می تواند باعث شود کمی شوینده در محفظه باقی بماند.</a:t>
            </a:r>
          </a:p>
          <a:p>
            <a:pPr algn="r" fontAlgn="base">
              <a:lnSpc>
                <a:spcPct val="120000"/>
              </a:lnSpc>
              <a:spcBef>
                <a:spcPct val="0"/>
              </a:spcBef>
              <a:spcAft>
                <a:spcPct val="0"/>
              </a:spcAft>
            </a:pPr>
            <a:r>
              <a:rPr lang="fa-IR" altLang="ko-KR" sz="1000" b="1" smtClean="0">
                <a:solidFill>
                  <a:srgbClr val="000000"/>
                </a:solidFill>
                <a:cs typeface="Arial" pitchFamily="34" charset="0"/>
              </a:rPr>
              <a:t>← ما روش قرار دادن ظروف ذکر شده در دفترچه مالک را توصیه می کنیم.</a:t>
            </a:r>
          </a:p>
          <a:p>
            <a:pPr algn="r" fontAlgn="base">
              <a:lnSpc>
                <a:spcPct val="120000"/>
              </a:lnSpc>
              <a:spcBef>
                <a:spcPct val="0"/>
              </a:spcBef>
              <a:spcAft>
                <a:spcPct val="0"/>
              </a:spcAft>
            </a:pPr>
            <a:r>
              <a:rPr lang="fa-IR" altLang="ko-KR" sz="1000" b="1" smtClean="0">
                <a:solidFill>
                  <a:srgbClr val="000000"/>
                </a:solidFill>
                <a:cs typeface="Arial" pitchFamily="34" charset="0"/>
              </a:rPr>
              <a:t>برای تشخیص اینکه آیا درب توزیع  کننده توسط چیزی در دستگاه مسدود شده است یا خیر، یک دور تخلیه را با شوینده در توزیع کنننده، اجرا کنید. در پایان دور، در صورتی که توزیع کننده خالی باشد، دستگاه به خوبی کار  </a:t>
            </a:r>
          </a:p>
          <a:p>
            <a:pPr algn="r" fontAlgn="base">
              <a:lnSpc>
                <a:spcPct val="120000"/>
              </a:lnSpc>
              <a:spcBef>
                <a:spcPct val="0"/>
              </a:spcBef>
              <a:spcAft>
                <a:spcPct val="0"/>
              </a:spcAft>
            </a:pPr>
            <a:r>
              <a:rPr lang="fa-IR" altLang="ko-KR" sz="1000" b="1" smtClean="0">
                <a:solidFill>
                  <a:srgbClr val="000000"/>
                </a:solidFill>
                <a:cs typeface="Arial" pitchFamily="34" charset="0"/>
              </a:rPr>
              <a:t>می کند و ظرفی جلوی درب توزیع کننده را گرفته بوده است. </a:t>
            </a:r>
          </a:p>
          <a:p>
            <a:pPr algn="r" fontAlgn="base">
              <a:lnSpc>
                <a:spcPct val="120000"/>
              </a:lnSpc>
              <a:spcBef>
                <a:spcPct val="0"/>
              </a:spcBef>
              <a:spcAft>
                <a:spcPct val="0"/>
              </a:spcAft>
            </a:pPr>
            <a:r>
              <a:rPr lang="fa-IR" altLang="ko-KR" sz="1000" smtClean="0">
                <a:solidFill>
                  <a:srgbClr val="000000"/>
                </a:solidFill>
                <a:cs typeface="Arial" pitchFamily="34" charset="0"/>
              </a:rPr>
              <a:t>برخی از شوینده ها وقتی با آب ترکیب می شوند ممکن است مانند یک خمیر خیلی ضخیم شوند، اگر درب توزیع کننده  به دلیل وجود یک شیء بزرگ کاملاً باز نشود، ممکن است این مواد شوینده بعد از دور شستشو در توزیع کننده باقی بمانند.</a:t>
            </a:r>
          </a:p>
          <a:p>
            <a:pPr algn="r" fontAlgn="base">
              <a:lnSpc>
                <a:spcPct val="120000"/>
              </a:lnSpc>
              <a:spcBef>
                <a:spcPct val="0"/>
              </a:spcBef>
              <a:spcAft>
                <a:spcPct val="0"/>
              </a:spcAft>
            </a:pPr>
            <a:r>
              <a:rPr lang="fa-IR" altLang="ko-KR" sz="1000" smtClean="0">
                <a:solidFill>
                  <a:srgbClr val="000000"/>
                </a:solidFill>
                <a:cs typeface="Arial" pitchFamily="34" charset="0"/>
              </a:rPr>
              <a:t>.</a:t>
            </a:r>
            <a:endParaRPr lang="en-US" altLang="ko-KR" sz="1000" smtClean="0">
              <a:solidFill>
                <a:srgbClr val="000000"/>
              </a:solidFill>
              <a:ea typeface="Gulim" pitchFamily="34" charset="-127"/>
              <a:cs typeface="Arial" pitchFamily="34" charset="0"/>
            </a:endParaRPr>
          </a:p>
        </p:txBody>
      </p:sp>
      <p:pic>
        <p:nvPicPr>
          <p:cNvPr id="14341" name="Picture 9"/>
          <p:cNvPicPr>
            <a:picLocks noChangeAspect="1" noChangeArrowheads="1"/>
          </p:cNvPicPr>
          <p:nvPr/>
        </p:nvPicPr>
        <p:blipFill>
          <a:blip r:embed="rId2" cstate="print"/>
          <a:srcRect/>
          <a:stretch>
            <a:fillRect/>
          </a:stretch>
        </p:blipFill>
        <p:spPr bwMode="auto">
          <a:xfrm>
            <a:off x="2057400" y="2286000"/>
            <a:ext cx="990600" cy="671513"/>
          </a:xfrm>
          <a:prstGeom prst="rect">
            <a:avLst/>
          </a:prstGeom>
          <a:noFill/>
          <a:ln w="9525" algn="ctr">
            <a:noFill/>
            <a:miter lim="800000"/>
            <a:headEnd/>
            <a:tailEnd/>
          </a:ln>
        </p:spPr>
      </p:pic>
      <p:sp>
        <p:nvSpPr>
          <p:cNvPr id="14343" name="Text Box 3"/>
          <p:cNvSpPr txBox="1">
            <a:spLocks noChangeArrowheads="1"/>
          </p:cNvSpPr>
          <p:nvPr/>
        </p:nvSpPr>
        <p:spPr bwMode="auto">
          <a:xfrm>
            <a:off x="6781800" y="304800"/>
            <a:ext cx="895350" cy="369888"/>
          </a:xfrm>
          <a:prstGeom prst="rect">
            <a:avLst/>
          </a:prstGeom>
          <a:noFill/>
          <a:ln w="9525">
            <a:noFill/>
            <a:miter lim="800000"/>
            <a:headEnd/>
            <a:tailEnd/>
          </a:ln>
        </p:spPr>
        <p:txBody>
          <a:bodyPr wrap="none">
            <a:spAutoFit/>
          </a:bodyPr>
          <a:lstStyle/>
          <a:p>
            <a:pPr fontAlgn="base">
              <a:spcBef>
                <a:spcPct val="0"/>
              </a:spcBef>
              <a:spcAft>
                <a:spcPct val="0"/>
              </a:spcAft>
            </a:pPr>
            <a:r>
              <a:rPr lang="fa-IR" altLang="ko-KR" b="1" dirty="0" smtClean="0">
                <a:solidFill>
                  <a:srgbClr val="000000"/>
                </a:solidFill>
                <a:cs typeface="Arial" pitchFamily="34" charset="0"/>
              </a:rPr>
              <a:t>عیب یابی</a:t>
            </a:r>
            <a:endParaRPr lang="en-US" altLang="ko-KR" b="1" dirty="0" smtClean="0">
              <a:solidFill>
                <a:srgbClr val="000000"/>
              </a:solidFill>
              <a:ea typeface="Gulim" pitchFamily="34" charset="-127"/>
              <a:cs typeface="Arial" pitchFamily="34" charset="0"/>
            </a:endParaRPr>
          </a:p>
        </p:txBody>
      </p:sp>
      <p:sp>
        <p:nvSpPr>
          <p:cNvPr id="99343" name="AutoShape 15"/>
          <p:cNvSpPr>
            <a:spLocks noChangeArrowheads="1"/>
          </p:cNvSpPr>
          <p:nvPr/>
        </p:nvSpPr>
        <p:spPr bwMode="auto">
          <a:xfrm>
            <a:off x="3124200" y="1219200"/>
            <a:ext cx="609600" cy="228600"/>
          </a:xfrm>
          <a:prstGeom prst="chevron">
            <a:avLst>
              <a:gd name="adj" fmla="val 66667"/>
            </a:avLst>
          </a:prstGeom>
          <a:gradFill rotWithShape="1">
            <a:gsLst>
              <a:gs pos="0">
                <a:srgbClr val="9999FF"/>
              </a:gs>
              <a:gs pos="50000">
                <a:schemeClr val="bg1"/>
              </a:gs>
              <a:gs pos="100000">
                <a:srgbClr val="9999FF"/>
              </a:gs>
            </a:gsLst>
            <a:lin ang="5400000" scaled="1"/>
          </a:gradFill>
          <a:ln w="9525">
            <a:solidFill>
              <a:schemeClr val="tx1"/>
            </a:solidFill>
            <a:miter lim="800000"/>
            <a:headEnd/>
            <a:tailEnd/>
          </a:ln>
          <a:effectLst/>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pic>
        <p:nvPicPr>
          <p:cNvPr id="14347" name="Picture 12"/>
          <p:cNvPicPr>
            <a:picLocks noChangeAspect="1" noChangeArrowheads="1"/>
          </p:cNvPicPr>
          <p:nvPr/>
        </p:nvPicPr>
        <p:blipFill>
          <a:blip r:embed="rId3" cstate="print"/>
          <a:srcRect/>
          <a:stretch>
            <a:fillRect/>
          </a:stretch>
        </p:blipFill>
        <p:spPr bwMode="auto">
          <a:xfrm>
            <a:off x="228600" y="1905000"/>
            <a:ext cx="1524000" cy="1320800"/>
          </a:xfrm>
          <a:prstGeom prst="rect">
            <a:avLst/>
          </a:prstGeom>
          <a:noFill/>
          <a:ln w="9525">
            <a:noFill/>
            <a:miter lim="800000"/>
            <a:headEnd/>
            <a:tailEnd/>
          </a:ln>
        </p:spPr>
      </p:pic>
      <p:sp>
        <p:nvSpPr>
          <p:cNvPr id="14348" name="Rectangle 13"/>
          <p:cNvSpPr>
            <a:spLocks noChangeArrowheads="1"/>
          </p:cNvSpPr>
          <p:nvPr/>
        </p:nvSpPr>
        <p:spPr bwMode="auto">
          <a:xfrm>
            <a:off x="685800" y="2590800"/>
            <a:ext cx="609600" cy="457200"/>
          </a:xfrm>
          <a:prstGeom prst="rect">
            <a:avLst/>
          </a:prstGeom>
          <a:noFill/>
          <a:ln w="9525">
            <a:solidFill>
              <a:srgbClr val="FF0000"/>
            </a:solidFill>
            <a:miter lim="800000"/>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14349" name="Line 14"/>
          <p:cNvSpPr>
            <a:spLocks noChangeShapeType="1"/>
          </p:cNvSpPr>
          <p:nvPr/>
        </p:nvSpPr>
        <p:spPr bwMode="auto">
          <a:xfrm>
            <a:off x="1295400" y="2743200"/>
            <a:ext cx="762000" cy="0"/>
          </a:xfrm>
          <a:prstGeom prst="line">
            <a:avLst/>
          </a:prstGeom>
          <a:noFill/>
          <a:ln w="9525">
            <a:solidFill>
              <a:srgbClr val="0000FF"/>
            </a:solidFill>
            <a:round/>
            <a:headEnd/>
            <a:tailEnd type="triangle" w="med" len="med"/>
          </a:ln>
        </p:spPr>
        <p:txBody>
          <a:bodyPr/>
          <a:lstStyle/>
          <a:p>
            <a:pPr algn="r" rtl="1" fontAlgn="base">
              <a:spcBef>
                <a:spcPct val="0"/>
              </a:spcBef>
              <a:spcAft>
                <a:spcPct val="0"/>
              </a:spcAft>
            </a:pPr>
            <a:endParaRPr kumimoji="1" lang="en-US" sz="900" smtClean="0">
              <a:solidFill>
                <a:srgbClr val="000000"/>
              </a:solidFill>
              <a:cs typeface="Arial" pitchFamily="34" charset="0"/>
            </a:endParaRPr>
          </a:p>
        </p:txBody>
      </p:sp>
      <p:pic>
        <p:nvPicPr>
          <p:cNvPr id="14350" name="Picture 15"/>
          <p:cNvPicPr>
            <a:picLocks noChangeAspect="1" noChangeArrowheads="1"/>
          </p:cNvPicPr>
          <p:nvPr/>
        </p:nvPicPr>
        <p:blipFill>
          <a:blip r:embed="rId4" cstate="print"/>
          <a:srcRect/>
          <a:stretch>
            <a:fillRect/>
          </a:stretch>
        </p:blipFill>
        <p:spPr bwMode="auto">
          <a:xfrm>
            <a:off x="304800" y="3505200"/>
            <a:ext cx="3276600" cy="2181225"/>
          </a:xfrm>
          <a:prstGeom prst="rect">
            <a:avLst/>
          </a:prstGeom>
          <a:noFill/>
          <a:ln w="9525">
            <a:noFill/>
            <a:miter lim="800000"/>
            <a:headEnd/>
            <a:tailEnd/>
          </a:ln>
        </p:spPr>
      </p:pic>
      <p:sp>
        <p:nvSpPr>
          <p:cNvPr id="14351" name="Oval 16"/>
          <p:cNvSpPr>
            <a:spLocks noChangeArrowheads="1"/>
          </p:cNvSpPr>
          <p:nvPr/>
        </p:nvSpPr>
        <p:spPr bwMode="auto">
          <a:xfrm>
            <a:off x="381000" y="3657600"/>
            <a:ext cx="1981200" cy="1709738"/>
          </a:xfrm>
          <a:prstGeom prst="ellipse">
            <a:avLst/>
          </a:prstGeom>
          <a:noFill/>
          <a:ln w="22225">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
        <p:nvSpPr>
          <p:cNvPr id="14352" name="Text Box 17"/>
          <p:cNvSpPr txBox="1">
            <a:spLocks noChangeArrowheads="1"/>
          </p:cNvSpPr>
          <p:nvPr/>
        </p:nvSpPr>
        <p:spPr bwMode="auto">
          <a:xfrm>
            <a:off x="1600200" y="5867400"/>
            <a:ext cx="4419600" cy="246063"/>
          </a:xfrm>
          <a:prstGeom prst="rect">
            <a:avLst/>
          </a:prstGeom>
          <a:noFill/>
          <a:ln w="9525">
            <a:noFill/>
            <a:miter lim="800000"/>
            <a:headEnd/>
            <a:tailEnd/>
          </a:ln>
        </p:spPr>
        <p:txBody>
          <a:bodyPr>
            <a:spAutoFit/>
          </a:bodyPr>
          <a:lstStyle/>
          <a:p>
            <a:pPr algn="r" fontAlgn="base" latinLnBrk="1">
              <a:spcBef>
                <a:spcPct val="50000"/>
              </a:spcBef>
              <a:spcAft>
                <a:spcPct val="0"/>
              </a:spcAft>
            </a:pPr>
            <a:r>
              <a:rPr kumimoji="1" lang="fa-IR" altLang="ko-KR" sz="1000" b="1" smtClean="0">
                <a:solidFill>
                  <a:srgbClr val="FF0000"/>
                </a:solidFill>
                <a:cs typeface="Arial" pitchFamily="34" charset="0"/>
              </a:rPr>
              <a:t>تا جایی که امکان دارد از قرار دادن قابلمه بزرگ در قفسه پایین خودداری کنید</a:t>
            </a:r>
            <a:endParaRPr kumimoji="1" lang="en-US" altLang="ko-KR" sz="900" smtClean="0">
              <a:solidFill>
                <a:srgbClr val="FF0000"/>
              </a:solidFill>
              <a:ea typeface="Gulim" pitchFamily="34" charset="-127"/>
              <a:cs typeface="Arial" pitchFamily="34" charset="0"/>
            </a:endParaRPr>
          </a:p>
        </p:txBody>
      </p:sp>
      <p:pic>
        <p:nvPicPr>
          <p:cNvPr id="14353" name="Picture 18"/>
          <p:cNvPicPr>
            <a:picLocks noChangeAspect="1" noChangeArrowheads="1"/>
          </p:cNvPicPr>
          <p:nvPr/>
        </p:nvPicPr>
        <p:blipFill>
          <a:blip r:embed="rId5" cstate="print"/>
          <a:srcRect/>
          <a:stretch>
            <a:fillRect/>
          </a:stretch>
        </p:blipFill>
        <p:spPr bwMode="auto">
          <a:xfrm>
            <a:off x="4495800" y="3505200"/>
            <a:ext cx="3200400" cy="2133600"/>
          </a:xfrm>
          <a:prstGeom prst="rect">
            <a:avLst/>
          </a:prstGeom>
          <a:noFill/>
          <a:ln w="9525">
            <a:noFill/>
            <a:miter lim="800000"/>
            <a:headEnd/>
            <a:tailEnd/>
          </a:ln>
        </p:spPr>
      </p:pic>
      <p:sp>
        <p:nvSpPr>
          <p:cNvPr id="14354" name="Oval 19"/>
          <p:cNvSpPr>
            <a:spLocks noChangeArrowheads="1"/>
          </p:cNvSpPr>
          <p:nvPr/>
        </p:nvSpPr>
        <p:spPr bwMode="auto">
          <a:xfrm>
            <a:off x="4648200" y="3810000"/>
            <a:ext cx="1808163" cy="1647825"/>
          </a:xfrm>
          <a:prstGeom prst="ellipse">
            <a:avLst/>
          </a:prstGeom>
          <a:noFill/>
          <a:ln w="22225">
            <a:solidFill>
              <a:srgbClr val="FF0000"/>
            </a:solidFill>
            <a:round/>
            <a:headEnd/>
            <a:tailEnd/>
          </a:ln>
        </p:spPr>
        <p:txBody>
          <a:bodyPr wrap="none" anchor="ctr"/>
          <a:lstStyle/>
          <a:p>
            <a:pPr fontAlgn="base" latinLnBrk="1">
              <a:spcBef>
                <a:spcPct val="0"/>
              </a:spcBef>
              <a:spcAft>
                <a:spcPct val="0"/>
              </a:spcAft>
            </a:pPr>
            <a:endParaRPr kumimoji="1" lang="ko-KR" altLang="en-US" sz="900" smtClean="0">
              <a:solidFill>
                <a:srgbClr val="000000"/>
              </a:solidFill>
              <a:ea typeface="Gulim" pitchFamily="34" charset="-127"/>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7019925" y="476250"/>
            <a:ext cx="1798638" cy="477054"/>
          </a:xfrm>
          <a:prstGeom prst="rect">
            <a:avLst/>
          </a:prstGeom>
          <a:noFill/>
          <a:ln w="9525">
            <a:noFill/>
            <a:miter lim="800000"/>
            <a:headEnd/>
            <a:tailEnd/>
          </a:ln>
          <a:effectLst/>
        </p:spPr>
        <p:txBody>
          <a:bodyPr>
            <a:spAutoFit/>
          </a:bodyPr>
          <a:lstStyle/>
          <a:p>
            <a:pPr>
              <a:spcBef>
                <a:spcPct val="50000"/>
              </a:spcBef>
            </a:pPr>
            <a:r>
              <a:rPr lang="fa-IR" sz="2500" dirty="0">
                <a:solidFill>
                  <a:srgbClr val="FF5050"/>
                </a:solidFill>
                <a:effectLst>
                  <a:outerShdw blurRad="38100" dist="38100" dir="2700000" algn="tl">
                    <a:srgbClr val="000000">
                      <a:alpha val="43137"/>
                    </a:srgbClr>
                  </a:outerShdw>
                </a:effectLst>
                <a:latin typeface="Gill Sans MT" pitchFamily="34" charset="0"/>
                <a:ea typeface="+mj-ea"/>
                <a:cs typeface="+mj-cs"/>
              </a:rPr>
              <a:t>ایرگاید</a:t>
            </a:r>
            <a:endParaRPr lang="en-US" sz="25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pic>
        <p:nvPicPr>
          <p:cNvPr id="46087" name="Picture 7"/>
          <p:cNvPicPr>
            <a:picLocks noChangeAspect="1" noChangeArrowheads="1"/>
          </p:cNvPicPr>
          <p:nvPr/>
        </p:nvPicPr>
        <p:blipFill>
          <a:blip r:embed="rId2" cstate="print"/>
          <a:srcRect l="39726" t="17125" r="30136" b="16446"/>
          <a:stretch>
            <a:fillRect/>
          </a:stretch>
        </p:blipFill>
        <p:spPr bwMode="auto">
          <a:xfrm>
            <a:off x="1020763" y="620713"/>
            <a:ext cx="2938462" cy="5184775"/>
          </a:xfrm>
          <a:prstGeom prst="rect">
            <a:avLst/>
          </a:prstGeom>
          <a:noFill/>
          <a:ln w="9525">
            <a:noFill/>
            <a:miter lim="800000"/>
            <a:headEnd/>
            <a:tailEnd/>
          </a:ln>
          <a:effectLst/>
        </p:spPr>
      </p:pic>
      <p:sp>
        <p:nvSpPr>
          <p:cNvPr id="46089" name="Line 9"/>
          <p:cNvSpPr>
            <a:spLocks noChangeShapeType="1"/>
          </p:cNvSpPr>
          <p:nvPr/>
        </p:nvSpPr>
        <p:spPr bwMode="auto">
          <a:xfrm flipV="1">
            <a:off x="2051050" y="5300663"/>
            <a:ext cx="0" cy="433387"/>
          </a:xfrm>
          <a:prstGeom prst="line">
            <a:avLst/>
          </a:prstGeom>
          <a:noFill/>
          <a:ln w="19050">
            <a:solidFill>
              <a:srgbClr val="FF0000"/>
            </a:solidFill>
            <a:round/>
            <a:headEnd/>
            <a:tailEnd type="triangle" w="med" len="med"/>
          </a:ln>
          <a:effectLst/>
        </p:spPr>
        <p:txBody>
          <a:bodyPr/>
          <a:lstStyle/>
          <a:p>
            <a:endParaRPr lang="en-US"/>
          </a:p>
        </p:txBody>
      </p:sp>
      <p:sp>
        <p:nvSpPr>
          <p:cNvPr id="46090" name="Line 10"/>
          <p:cNvSpPr>
            <a:spLocks noChangeShapeType="1"/>
          </p:cNvSpPr>
          <p:nvPr/>
        </p:nvSpPr>
        <p:spPr bwMode="auto">
          <a:xfrm flipV="1">
            <a:off x="2085975" y="4424363"/>
            <a:ext cx="0" cy="433387"/>
          </a:xfrm>
          <a:prstGeom prst="line">
            <a:avLst/>
          </a:prstGeom>
          <a:noFill/>
          <a:ln w="19050">
            <a:solidFill>
              <a:srgbClr val="FF0000"/>
            </a:solidFill>
            <a:round/>
            <a:headEnd/>
            <a:tailEnd type="triangle" w="med" len="med"/>
          </a:ln>
          <a:effectLst/>
        </p:spPr>
        <p:txBody>
          <a:bodyPr/>
          <a:lstStyle/>
          <a:p>
            <a:endParaRPr lang="en-US"/>
          </a:p>
        </p:txBody>
      </p:sp>
      <p:sp>
        <p:nvSpPr>
          <p:cNvPr id="46091" name="Line 11"/>
          <p:cNvSpPr>
            <a:spLocks noChangeShapeType="1"/>
          </p:cNvSpPr>
          <p:nvPr/>
        </p:nvSpPr>
        <p:spPr bwMode="auto">
          <a:xfrm flipV="1">
            <a:off x="2076450" y="3357563"/>
            <a:ext cx="0" cy="433387"/>
          </a:xfrm>
          <a:prstGeom prst="line">
            <a:avLst/>
          </a:prstGeom>
          <a:noFill/>
          <a:ln w="19050">
            <a:solidFill>
              <a:srgbClr val="FF0000"/>
            </a:solidFill>
            <a:round/>
            <a:headEnd/>
            <a:tailEnd type="triangle" w="med" len="med"/>
          </a:ln>
          <a:effectLst/>
        </p:spPr>
        <p:txBody>
          <a:bodyPr/>
          <a:lstStyle/>
          <a:p>
            <a:endParaRPr lang="en-US"/>
          </a:p>
        </p:txBody>
      </p:sp>
      <p:sp>
        <p:nvSpPr>
          <p:cNvPr id="46092" name="Line 12"/>
          <p:cNvSpPr>
            <a:spLocks noChangeShapeType="1"/>
          </p:cNvSpPr>
          <p:nvPr/>
        </p:nvSpPr>
        <p:spPr bwMode="auto">
          <a:xfrm flipV="1">
            <a:off x="1484313" y="2225675"/>
            <a:ext cx="0" cy="433388"/>
          </a:xfrm>
          <a:prstGeom prst="line">
            <a:avLst/>
          </a:prstGeom>
          <a:noFill/>
          <a:ln w="19050">
            <a:solidFill>
              <a:srgbClr val="FF0000"/>
            </a:solidFill>
            <a:round/>
            <a:headEnd/>
            <a:tailEnd type="triangle" w="med" len="med"/>
          </a:ln>
          <a:effectLst/>
        </p:spPr>
        <p:txBody>
          <a:bodyPr/>
          <a:lstStyle/>
          <a:p>
            <a:endParaRPr lang="en-US"/>
          </a:p>
        </p:txBody>
      </p:sp>
      <p:sp>
        <p:nvSpPr>
          <p:cNvPr id="46093" name="Line 13"/>
          <p:cNvSpPr>
            <a:spLocks noChangeShapeType="1"/>
          </p:cNvSpPr>
          <p:nvPr/>
        </p:nvSpPr>
        <p:spPr bwMode="auto">
          <a:xfrm flipV="1">
            <a:off x="1501775" y="1412875"/>
            <a:ext cx="0" cy="433388"/>
          </a:xfrm>
          <a:prstGeom prst="line">
            <a:avLst/>
          </a:prstGeom>
          <a:noFill/>
          <a:ln w="19050">
            <a:solidFill>
              <a:srgbClr val="FF0000"/>
            </a:solidFill>
            <a:round/>
            <a:headEnd/>
            <a:tailEnd type="triangle" w="med" len="med"/>
          </a:ln>
          <a:effectLst/>
        </p:spPr>
        <p:txBody>
          <a:bodyPr/>
          <a:lstStyle/>
          <a:p>
            <a:endParaRPr lang="en-US"/>
          </a:p>
        </p:txBody>
      </p:sp>
      <p:sp>
        <p:nvSpPr>
          <p:cNvPr id="46094" name="Line 14"/>
          <p:cNvSpPr>
            <a:spLocks noChangeShapeType="1"/>
          </p:cNvSpPr>
          <p:nvPr/>
        </p:nvSpPr>
        <p:spPr bwMode="auto">
          <a:xfrm flipV="1">
            <a:off x="1860550" y="4772025"/>
            <a:ext cx="0" cy="433388"/>
          </a:xfrm>
          <a:prstGeom prst="line">
            <a:avLst/>
          </a:prstGeom>
          <a:noFill/>
          <a:ln w="28575">
            <a:solidFill>
              <a:srgbClr val="CC99FF"/>
            </a:solidFill>
            <a:round/>
            <a:headEnd/>
            <a:tailEnd type="triangle" w="med" len="med"/>
          </a:ln>
          <a:effectLst/>
        </p:spPr>
        <p:txBody>
          <a:bodyPr/>
          <a:lstStyle/>
          <a:p>
            <a:endParaRPr lang="en-US"/>
          </a:p>
        </p:txBody>
      </p:sp>
      <p:sp>
        <p:nvSpPr>
          <p:cNvPr id="46095" name="Line 15"/>
          <p:cNvSpPr>
            <a:spLocks noChangeShapeType="1"/>
          </p:cNvSpPr>
          <p:nvPr/>
        </p:nvSpPr>
        <p:spPr bwMode="auto">
          <a:xfrm>
            <a:off x="3429000" y="4797425"/>
            <a:ext cx="0" cy="431800"/>
          </a:xfrm>
          <a:prstGeom prst="line">
            <a:avLst/>
          </a:prstGeom>
          <a:noFill/>
          <a:ln w="19050">
            <a:solidFill>
              <a:srgbClr val="FF0000"/>
            </a:solidFill>
            <a:round/>
            <a:headEnd/>
            <a:tailEnd type="triangle" w="med" len="med"/>
          </a:ln>
          <a:effectLst/>
        </p:spPr>
        <p:txBody>
          <a:bodyPr/>
          <a:lstStyle/>
          <a:p>
            <a:endParaRPr lang="en-US"/>
          </a:p>
        </p:txBody>
      </p:sp>
      <p:sp>
        <p:nvSpPr>
          <p:cNvPr id="46096" name="Line 16"/>
          <p:cNvSpPr>
            <a:spLocks noChangeShapeType="1"/>
          </p:cNvSpPr>
          <p:nvPr/>
        </p:nvSpPr>
        <p:spPr bwMode="auto">
          <a:xfrm>
            <a:off x="3132138" y="4797425"/>
            <a:ext cx="0" cy="431800"/>
          </a:xfrm>
          <a:prstGeom prst="line">
            <a:avLst/>
          </a:prstGeom>
          <a:noFill/>
          <a:ln w="19050">
            <a:solidFill>
              <a:srgbClr val="FF0000"/>
            </a:solidFill>
            <a:round/>
            <a:headEnd/>
            <a:tailEnd type="triangle" w="med" len="med"/>
          </a:ln>
          <a:effectLst/>
        </p:spPr>
        <p:txBody>
          <a:bodyPr/>
          <a:lstStyle/>
          <a:p>
            <a:endParaRPr lang="en-US"/>
          </a:p>
        </p:txBody>
      </p:sp>
      <p:sp>
        <p:nvSpPr>
          <p:cNvPr id="46097" name="Line 17"/>
          <p:cNvSpPr>
            <a:spLocks noChangeShapeType="1"/>
          </p:cNvSpPr>
          <p:nvPr/>
        </p:nvSpPr>
        <p:spPr bwMode="auto">
          <a:xfrm>
            <a:off x="1619250" y="2708275"/>
            <a:ext cx="1873250" cy="0"/>
          </a:xfrm>
          <a:prstGeom prst="line">
            <a:avLst/>
          </a:prstGeom>
          <a:noFill/>
          <a:ln w="9525">
            <a:solidFill>
              <a:srgbClr val="FF0000"/>
            </a:solidFill>
            <a:round/>
            <a:headEnd/>
            <a:tailEnd/>
          </a:ln>
          <a:effectLst/>
        </p:spPr>
        <p:txBody>
          <a:bodyPr/>
          <a:lstStyle/>
          <a:p>
            <a:endParaRPr lang="en-US"/>
          </a:p>
        </p:txBody>
      </p:sp>
      <p:sp>
        <p:nvSpPr>
          <p:cNvPr id="46100" name="Line 20"/>
          <p:cNvSpPr>
            <a:spLocks noChangeShapeType="1"/>
          </p:cNvSpPr>
          <p:nvPr/>
        </p:nvSpPr>
        <p:spPr bwMode="auto">
          <a:xfrm>
            <a:off x="2268538" y="2781300"/>
            <a:ext cx="0" cy="431800"/>
          </a:xfrm>
          <a:prstGeom prst="line">
            <a:avLst/>
          </a:prstGeom>
          <a:noFill/>
          <a:ln w="19050">
            <a:solidFill>
              <a:srgbClr val="FF0000"/>
            </a:solidFill>
            <a:round/>
            <a:headEnd/>
            <a:tailEnd type="triangle" w="med" len="med"/>
          </a:ln>
          <a:effectLst/>
        </p:spPr>
        <p:txBody>
          <a:bodyPr/>
          <a:lstStyle/>
          <a:p>
            <a:endParaRPr lang="en-US"/>
          </a:p>
        </p:txBody>
      </p:sp>
      <p:sp>
        <p:nvSpPr>
          <p:cNvPr id="46101" name="Line 21"/>
          <p:cNvSpPr>
            <a:spLocks noChangeShapeType="1"/>
          </p:cNvSpPr>
          <p:nvPr/>
        </p:nvSpPr>
        <p:spPr bwMode="auto">
          <a:xfrm>
            <a:off x="2700338" y="2997200"/>
            <a:ext cx="0" cy="431800"/>
          </a:xfrm>
          <a:prstGeom prst="line">
            <a:avLst/>
          </a:prstGeom>
          <a:noFill/>
          <a:ln w="19050">
            <a:solidFill>
              <a:srgbClr val="FF0000"/>
            </a:solidFill>
            <a:round/>
            <a:headEnd/>
            <a:tailEnd type="triangle" w="med" len="med"/>
          </a:ln>
          <a:effectLst/>
        </p:spPr>
        <p:txBody>
          <a:bodyPr/>
          <a:lstStyle/>
          <a:p>
            <a:endParaRPr lang="en-US"/>
          </a:p>
        </p:txBody>
      </p:sp>
      <p:sp>
        <p:nvSpPr>
          <p:cNvPr id="46102" name="Line 22"/>
          <p:cNvSpPr>
            <a:spLocks noChangeShapeType="1"/>
          </p:cNvSpPr>
          <p:nvPr/>
        </p:nvSpPr>
        <p:spPr bwMode="auto">
          <a:xfrm>
            <a:off x="3348038" y="3213100"/>
            <a:ext cx="0" cy="431800"/>
          </a:xfrm>
          <a:prstGeom prst="line">
            <a:avLst/>
          </a:prstGeom>
          <a:noFill/>
          <a:ln w="19050">
            <a:solidFill>
              <a:srgbClr val="FF0000"/>
            </a:solidFill>
            <a:round/>
            <a:headEnd/>
            <a:tailEnd type="triangle" w="med" len="med"/>
          </a:ln>
          <a:effectLst/>
        </p:spPr>
        <p:txBody>
          <a:bodyPr/>
          <a:lstStyle/>
          <a:p>
            <a:endParaRPr lang="en-US"/>
          </a:p>
        </p:txBody>
      </p:sp>
      <p:sp>
        <p:nvSpPr>
          <p:cNvPr id="46103" name="Line 23"/>
          <p:cNvSpPr>
            <a:spLocks noChangeShapeType="1"/>
          </p:cNvSpPr>
          <p:nvPr/>
        </p:nvSpPr>
        <p:spPr bwMode="auto">
          <a:xfrm>
            <a:off x="3059113" y="3573463"/>
            <a:ext cx="0" cy="431800"/>
          </a:xfrm>
          <a:prstGeom prst="line">
            <a:avLst/>
          </a:prstGeom>
          <a:noFill/>
          <a:ln w="19050">
            <a:solidFill>
              <a:srgbClr val="FF0000"/>
            </a:solidFill>
            <a:round/>
            <a:headEnd/>
            <a:tailEnd type="triangle" w="med" len="med"/>
          </a:ln>
          <a:effectLst/>
        </p:spPr>
        <p:txBody>
          <a:bodyPr/>
          <a:lstStyle/>
          <a:p>
            <a:endParaRPr lang="en-US"/>
          </a:p>
        </p:txBody>
      </p:sp>
      <p:sp>
        <p:nvSpPr>
          <p:cNvPr id="46104" name="Line 24"/>
          <p:cNvSpPr>
            <a:spLocks noChangeShapeType="1"/>
          </p:cNvSpPr>
          <p:nvPr/>
        </p:nvSpPr>
        <p:spPr bwMode="auto">
          <a:xfrm>
            <a:off x="2411413" y="3573463"/>
            <a:ext cx="0" cy="431800"/>
          </a:xfrm>
          <a:prstGeom prst="line">
            <a:avLst/>
          </a:prstGeom>
          <a:noFill/>
          <a:ln w="19050">
            <a:solidFill>
              <a:srgbClr val="FF0000"/>
            </a:solidFill>
            <a:round/>
            <a:headEnd/>
            <a:tailEnd type="triangle" w="med" len="med"/>
          </a:ln>
          <a:effectLst/>
        </p:spPr>
        <p:txBody>
          <a:bodyPr/>
          <a:lstStyle/>
          <a:p>
            <a:endParaRPr lang="en-US"/>
          </a:p>
        </p:txBody>
      </p:sp>
      <p:sp>
        <p:nvSpPr>
          <p:cNvPr id="46105" name="Line 25"/>
          <p:cNvSpPr>
            <a:spLocks noChangeShapeType="1"/>
          </p:cNvSpPr>
          <p:nvPr/>
        </p:nvSpPr>
        <p:spPr bwMode="auto">
          <a:xfrm>
            <a:off x="2700338" y="4005263"/>
            <a:ext cx="0" cy="431800"/>
          </a:xfrm>
          <a:prstGeom prst="line">
            <a:avLst/>
          </a:prstGeom>
          <a:noFill/>
          <a:ln w="19050">
            <a:solidFill>
              <a:srgbClr val="FF0000"/>
            </a:solidFill>
            <a:round/>
            <a:headEnd/>
            <a:tailEnd type="triangle" w="med" len="med"/>
          </a:ln>
          <a:effectLst/>
        </p:spPr>
        <p:txBody>
          <a:bodyPr/>
          <a:lstStyle/>
          <a:p>
            <a:endParaRPr lang="en-US"/>
          </a:p>
        </p:txBody>
      </p:sp>
      <p:sp>
        <p:nvSpPr>
          <p:cNvPr id="46106" name="Line 26"/>
          <p:cNvSpPr>
            <a:spLocks noChangeShapeType="1"/>
          </p:cNvSpPr>
          <p:nvPr/>
        </p:nvSpPr>
        <p:spPr bwMode="auto">
          <a:xfrm>
            <a:off x="2195513" y="3933825"/>
            <a:ext cx="0" cy="431800"/>
          </a:xfrm>
          <a:prstGeom prst="line">
            <a:avLst/>
          </a:prstGeom>
          <a:noFill/>
          <a:ln w="19050">
            <a:solidFill>
              <a:srgbClr val="FF0000"/>
            </a:solidFill>
            <a:round/>
            <a:headEnd/>
            <a:tailEnd type="triangle" w="med" len="med"/>
          </a:ln>
          <a:effectLst/>
        </p:spPr>
        <p:txBody>
          <a:bodyPr/>
          <a:lstStyle/>
          <a:p>
            <a:endParaRPr lang="en-US"/>
          </a:p>
        </p:txBody>
      </p:sp>
      <p:sp>
        <p:nvSpPr>
          <p:cNvPr id="46107" name="Line 27"/>
          <p:cNvSpPr>
            <a:spLocks noChangeShapeType="1"/>
          </p:cNvSpPr>
          <p:nvPr/>
        </p:nvSpPr>
        <p:spPr bwMode="auto">
          <a:xfrm flipV="1">
            <a:off x="1870075" y="3573463"/>
            <a:ext cx="0" cy="433387"/>
          </a:xfrm>
          <a:prstGeom prst="line">
            <a:avLst/>
          </a:prstGeom>
          <a:noFill/>
          <a:ln w="28575">
            <a:solidFill>
              <a:srgbClr val="CC99FF"/>
            </a:solidFill>
            <a:round/>
            <a:headEnd/>
            <a:tailEnd type="triangle" w="med" len="med"/>
          </a:ln>
          <a:effectLst/>
        </p:spPr>
        <p:txBody>
          <a:bodyPr/>
          <a:lstStyle/>
          <a:p>
            <a:endParaRPr lang="en-US"/>
          </a:p>
        </p:txBody>
      </p:sp>
      <p:sp>
        <p:nvSpPr>
          <p:cNvPr id="46108" name="Line 28"/>
          <p:cNvSpPr>
            <a:spLocks noChangeShapeType="1"/>
          </p:cNvSpPr>
          <p:nvPr/>
        </p:nvSpPr>
        <p:spPr bwMode="auto">
          <a:xfrm>
            <a:off x="1476375" y="4797425"/>
            <a:ext cx="0" cy="455613"/>
          </a:xfrm>
          <a:prstGeom prst="line">
            <a:avLst/>
          </a:prstGeom>
          <a:noFill/>
          <a:ln w="28575">
            <a:solidFill>
              <a:srgbClr val="CC99FF"/>
            </a:solidFill>
            <a:round/>
            <a:headEnd/>
            <a:tailEnd type="triangle" w="med" len="med"/>
          </a:ln>
          <a:effectLst/>
        </p:spPr>
        <p:txBody>
          <a:bodyPr/>
          <a:lstStyle/>
          <a:p>
            <a:endParaRPr lang="en-US"/>
          </a:p>
        </p:txBody>
      </p:sp>
      <p:sp>
        <p:nvSpPr>
          <p:cNvPr id="46109" name="Line 29"/>
          <p:cNvSpPr>
            <a:spLocks noChangeShapeType="1"/>
          </p:cNvSpPr>
          <p:nvPr/>
        </p:nvSpPr>
        <p:spPr bwMode="auto">
          <a:xfrm>
            <a:off x="1501775" y="3500438"/>
            <a:ext cx="0" cy="455612"/>
          </a:xfrm>
          <a:prstGeom prst="line">
            <a:avLst/>
          </a:prstGeom>
          <a:noFill/>
          <a:ln w="28575">
            <a:solidFill>
              <a:srgbClr val="CC99FF"/>
            </a:solidFill>
            <a:round/>
            <a:headEnd/>
            <a:tailEnd type="triangle" w="med" len="med"/>
          </a:ln>
          <a:effectLst/>
        </p:spPr>
        <p:txBody>
          <a:bodyPr/>
          <a:lstStyle/>
          <a:p>
            <a:endParaRPr lang="en-US"/>
          </a:p>
        </p:txBody>
      </p:sp>
      <p:sp>
        <p:nvSpPr>
          <p:cNvPr id="46110" name="Text Box 30"/>
          <p:cNvSpPr txBox="1">
            <a:spLocks noChangeArrowheads="1"/>
          </p:cNvSpPr>
          <p:nvPr/>
        </p:nvSpPr>
        <p:spPr bwMode="auto">
          <a:xfrm>
            <a:off x="1908175" y="5373688"/>
            <a:ext cx="431800" cy="396875"/>
          </a:xfrm>
          <a:prstGeom prst="rect">
            <a:avLst/>
          </a:prstGeom>
          <a:noFill/>
          <a:ln w="9525">
            <a:noFill/>
            <a:miter lim="800000"/>
            <a:headEnd/>
            <a:tailEnd/>
          </a:ln>
          <a:effectLst/>
        </p:spPr>
        <p:txBody>
          <a:bodyPr>
            <a:spAutoFit/>
          </a:bodyPr>
          <a:lstStyle/>
          <a:p>
            <a:pPr>
              <a:spcBef>
                <a:spcPct val="50000"/>
              </a:spcBef>
            </a:pPr>
            <a:r>
              <a:rPr lang="fa-IR" sz="2000"/>
              <a:t>1</a:t>
            </a:r>
            <a:endParaRPr lang="en-US" sz="2000"/>
          </a:p>
        </p:txBody>
      </p:sp>
      <p:sp>
        <p:nvSpPr>
          <p:cNvPr id="46111" name="Text Box 31"/>
          <p:cNvSpPr txBox="1">
            <a:spLocks noChangeArrowheads="1"/>
          </p:cNvSpPr>
          <p:nvPr/>
        </p:nvSpPr>
        <p:spPr bwMode="auto">
          <a:xfrm>
            <a:off x="2124075" y="5048250"/>
            <a:ext cx="431800" cy="396875"/>
          </a:xfrm>
          <a:prstGeom prst="rect">
            <a:avLst/>
          </a:prstGeom>
          <a:noFill/>
          <a:ln w="9525">
            <a:noFill/>
            <a:miter lim="800000"/>
            <a:headEnd/>
            <a:tailEnd/>
          </a:ln>
          <a:effectLst/>
        </p:spPr>
        <p:txBody>
          <a:bodyPr>
            <a:spAutoFit/>
          </a:bodyPr>
          <a:lstStyle/>
          <a:p>
            <a:pPr>
              <a:spcBef>
                <a:spcPct val="50000"/>
              </a:spcBef>
            </a:pPr>
            <a:r>
              <a:rPr lang="fa-IR" sz="2000"/>
              <a:t>2</a:t>
            </a:r>
            <a:endParaRPr lang="en-US" sz="2000"/>
          </a:p>
        </p:txBody>
      </p:sp>
      <p:sp>
        <p:nvSpPr>
          <p:cNvPr id="46112" name="Text Box 32"/>
          <p:cNvSpPr txBox="1">
            <a:spLocks noChangeArrowheads="1"/>
          </p:cNvSpPr>
          <p:nvPr/>
        </p:nvSpPr>
        <p:spPr bwMode="auto">
          <a:xfrm>
            <a:off x="2916238" y="5624513"/>
            <a:ext cx="431800" cy="396875"/>
          </a:xfrm>
          <a:prstGeom prst="rect">
            <a:avLst/>
          </a:prstGeom>
          <a:noFill/>
          <a:ln w="9525">
            <a:noFill/>
            <a:miter lim="800000"/>
            <a:headEnd/>
            <a:tailEnd/>
          </a:ln>
          <a:effectLst/>
        </p:spPr>
        <p:txBody>
          <a:bodyPr>
            <a:spAutoFit/>
          </a:bodyPr>
          <a:lstStyle/>
          <a:p>
            <a:pPr>
              <a:spcBef>
                <a:spcPct val="50000"/>
              </a:spcBef>
            </a:pPr>
            <a:r>
              <a:rPr lang="fa-IR" sz="2000"/>
              <a:t>3</a:t>
            </a:r>
            <a:endParaRPr lang="en-US" sz="2000"/>
          </a:p>
        </p:txBody>
      </p:sp>
      <p:sp>
        <p:nvSpPr>
          <p:cNvPr id="46113" name="Text Box 33"/>
          <p:cNvSpPr txBox="1">
            <a:spLocks noChangeArrowheads="1"/>
          </p:cNvSpPr>
          <p:nvPr/>
        </p:nvSpPr>
        <p:spPr bwMode="auto">
          <a:xfrm>
            <a:off x="1476375" y="5084763"/>
            <a:ext cx="431800" cy="396875"/>
          </a:xfrm>
          <a:prstGeom prst="rect">
            <a:avLst/>
          </a:prstGeom>
          <a:noFill/>
          <a:ln w="9525">
            <a:noFill/>
            <a:miter lim="800000"/>
            <a:headEnd/>
            <a:tailEnd/>
          </a:ln>
          <a:effectLst/>
        </p:spPr>
        <p:txBody>
          <a:bodyPr>
            <a:spAutoFit/>
          </a:bodyPr>
          <a:lstStyle/>
          <a:p>
            <a:pPr>
              <a:spcBef>
                <a:spcPct val="50000"/>
              </a:spcBef>
            </a:pPr>
            <a:r>
              <a:rPr lang="fa-IR" sz="2000"/>
              <a:t>4</a:t>
            </a:r>
            <a:endParaRPr lang="en-US" sz="2000"/>
          </a:p>
        </p:txBody>
      </p:sp>
      <p:sp>
        <p:nvSpPr>
          <p:cNvPr id="46114" name="Text Box 34"/>
          <p:cNvSpPr txBox="1">
            <a:spLocks noChangeArrowheads="1"/>
          </p:cNvSpPr>
          <p:nvPr/>
        </p:nvSpPr>
        <p:spPr bwMode="auto">
          <a:xfrm>
            <a:off x="971550" y="4581525"/>
            <a:ext cx="431800" cy="396875"/>
          </a:xfrm>
          <a:prstGeom prst="rect">
            <a:avLst/>
          </a:prstGeom>
          <a:noFill/>
          <a:ln w="9525">
            <a:noFill/>
            <a:miter lim="800000"/>
            <a:headEnd/>
            <a:tailEnd/>
          </a:ln>
          <a:effectLst/>
        </p:spPr>
        <p:txBody>
          <a:bodyPr>
            <a:spAutoFit/>
          </a:bodyPr>
          <a:lstStyle/>
          <a:p>
            <a:pPr>
              <a:spcBef>
                <a:spcPct val="50000"/>
              </a:spcBef>
            </a:pPr>
            <a:r>
              <a:rPr lang="fa-IR" sz="2000"/>
              <a:t>5</a:t>
            </a:r>
            <a:endParaRPr lang="en-US" sz="2000"/>
          </a:p>
        </p:txBody>
      </p:sp>
      <p:sp>
        <p:nvSpPr>
          <p:cNvPr id="46116" name="Text Box 36"/>
          <p:cNvSpPr txBox="1">
            <a:spLocks noChangeArrowheads="1"/>
          </p:cNvSpPr>
          <p:nvPr/>
        </p:nvSpPr>
        <p:spPr bwMode="auto">
          <a:xfrm>
            <a:off x="3733800" y="2057400"/>
            <a:ext cx="4391025" cy="1803400"/>
          </a:xfrm>
          <a:prstGeom prst="rect">
            <a:avLst/>
          </a:prstGeom>
          <a:noFill/>
          <a:ln w="9525">
            <a:noFill/>
            <a:miter lim="800000"/>
            <a:headEnd/>
            <a:tailEnd/>
          </a:ln>
          <a:effectLst/>
        </p:spPr>
        <p:txBody>
          <a:bodyPr>
            <a:spAutoFit/>
          </a:bodyPr>
          <a:lstStyle/>
          <a:p>
            <a:pPr marL="342900" indent="-342900" algn="r" rtl="1">
              <a:spcBef>
                <a:spcPct val="50000"/>
              </a:spcBef>
              <a:buFontTx/>
              <a:buAutoNum type="arabicPeriod"/>
            </a:pPr>
            <a:r>
              <a:rPr lang="fa-IR" sz="1600" dirty="0"/>
              <a:t>ورودی آب از طریق شیر برقی</a:t>
            </a:r>
          </a:p>
          <a:p>
            <a:pPr marL="342900" indent="-342900" algn="r" rtl="1">
              <a:spcBef>
                <a:spcPct val="50000"/>
              </a:spcBef>
              <a:buFontTx/>
              <a:buAutoNum type="arabicPeriod"/>
            </a:pPr>
            <a:r>
              <a:rPr lang="fa-IR" sz="1600" dirty="0"/>
              <a:t>سنسور اثر هال</a:t>
            </a:r>
          </a:p>
          <a:p>
            <a:pPr marL="342900" indent="-342900" algn="r" rtl="1">
              <a:spcBef>
                <a:spcPct val="50000"/>
              </a:spcBef>
              <a:buFontTx/>
              <a:buAutoNum type="arabicPeriod"/>
            </a:pPr>
            <a:r>
              <a:rPr lang="fa-IR" sz="1600" dirty="0"/>
              <a:t>2خروجی به سمت ظرف نمک</a:t>
            </a:r>
          </a:p>
          <a:p>
            <a:pPr marL="342900" indent="-342900" algn="r" rtl="1">
              <a:spcBef>
                <a:spcPct val="50000"/>
              </a:spcBef>
              <a:buFontTx/>
              <a:buAutoNum type="arabicPeriod"/>
            </a:pPr>
            <a:r>
              <a:rPr lang="fa-IR" sz="1600" dirty="0"/>
              <a:t>خروجی از پمپ تخلیه</a:t>
            </a:r>
          </a:p>
          <a:p>
            <a:pPr marL="342900" indent="-342900" algn="r" rtl="1">
              <a:spcBef>
                <a:spcPct val="50000"/>
              </a:spcBef>
              <a:buFontTx/>
              <a:buAutoNum type="arabicPeriod"/>
            </a:pPr>
            <a:r>
              <a:rPr lang="fa-IR" sz="1600" dirty="0"/>
              <a:t>خروجی به سمت شلنگ تخلیه</a:t>
            </a:r>
            <a:endParaRPr lang="en-US" sz="1600" dirty="0"/>
          </a:p>
        </p:txBody>
      </p:sp>
      <p:sp>
        <p:nvSpPr>
          <p:cNvPr id="46117" name="Line 37"/>
          <p:cNvSpPr>
            <a:spLocks noChangeShapeType="1"/>
          </p:cNvSpPr>
          <p:nvPr/>
        </p:nvSpPr>
        <p:spPr bwMode="auto">
          <a:xfrm>
            <a:off x="2051050" y="1412875"/>
            <a:ext cx="0" cy="215900"/>
          </a:xfrm>
          <a:prstGeom prst="line">
            <a:avLst/>
          </a:prstGeom>
          <a:noFill/>
          <a:ln w="19050">
            <a:solidFill>
              <a:srgbClr val="FF0000"/>
            </a:solidFill>
            <a:round/>
            <a:headEnd/>
            <a:tailEnd type="triangle" w="med" len="med"/>
          </a:ln>
          <a:effectLst/>
        </p:spPr>
        <p:txBody>
          <a:bodyPr/>
          <a:lstStyle/>
          <a:p>
            <a:endParaRPr lang="en-US"/>
          </a:p>
        </p:txBody>
      </p:sp>
      <p:sp>
        <p:nvSpPr>
          <p:cNvPr id="46120" name="AutoShape 40">
            <a:hlinkClick r:id="" action="ppaction://noaction" highlightClick="1"/>
          </p:cNvPr>
          <p:cNvSpPr>
            <a:spLocks noChangeArrowheads="1"/>
          </p:cNvSpPr>
          <p:nvPr/>
        </p:nvSpPr>
        <p:spPr bwMode="auto">
          <a:xfrm>
            <a:off x="179388" y="5949950"/>
            <a:ext cx="287337" cy="360363"/>
          </a:xfrm>
          <a:prstGeom prst="actionButtonHome">
            <a:avLst/>
          </a:prstGeom>
          <a:solidFill>
            <a:schemeClr val="accent1"/>
          </a:solidFill>
          <a:ln w="9525">
            <a:noFill/>
            <a:miter lim="800000"/>
            <a:headEnd/>
            <a:tailEnd/>
          </a:ln>
          <a:effectLst/>
        </p:spPr>
        <p:txBody>
          <a:bodyPr wrap="none" anchor="ctr"/>
          <a:lstStyle/>
          <a:p>
            <a:endParaRPr lang="en-US"/>
          </a:p>
        </p:txBody>
      </p:sp>
      <p:sp>
        <p:nvSpPr>
          <p:cNvPr id="33" name="Slide Number Placeholder 32"/>
          <p:cNvSpPr>
            <a:spLocks noGrp="1"/>
          </p:cNvSpPr>
          <p:nvPr>
            <p:ph type="sldNum" sz="quarter" idx="12"/>
          </p:nvPr>
        </p:nvSpPr>
        <p:spPr/>
        <p:txBody>
          <a:bodyPr/>
          <a:lstStyle/>
          <a:p>
            <a:fld id="{BA8C4945-6685-47FF-8878-CBA3FE07A995}" type="slidenum">
              <a:rPr lang="en-US" smtClean="0"/>
              <a:pPr/>
              <a:t>3</a:t>
            </a:fld>
            <a:endParaRPr lang="en-US"/>
          </a:p>
        </p:txBody>
      </p:sp>
      <p:sp>
        <p:nvSpPr>
          <p:cNvPr id="35" name="Text Box 6"/>
          <p:cNvSpPr txBox="1">
            <a:spLocks noChangeArrowheads="1"/>
          </p:cNvSpPr>
          <p:nvPr/>
        </p:nvSpPr>
        <p:spPr bwMode="auto">
          <a:xfrm>
            <a:off x="5181600" y="990600"/>
            <a:ext cx="2760662" cy="477054"/>
          </a:xfrm>
          <a:prstGeom prst="rect">
            <a:avLst/>
          </a:prstGeom>
          <a:noFill/>
          <a:ln w="9525">
            <a:noFill/>
            <a:miter lim="800000"/>
            <a:headEnd/>
            <a:tailEnd/>
          </a:ln>
          <a:effectLst/>
        </p:spPr>
        <p:txBody>
          <a:bodyPr wrap="square">
            <a:spAutoFit/>
          </a:bodyPr>
          <a:lstStyle/>
          <a:p>
            <a:pPr algn="r" rtl="1" fontAlgn="base">
              <a:spcBef>
                <a:spcPct val="50000"/>
              </a:spcBef>
              <a:spcAft>
                <a:spcPct val="0"/>
              </a:spcAft>
            </a:pPr>
            <a:r>
              <a:rPr lang="fa-IR"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ورودی و خروجی ها</a:t>
            </a:r>
            <a:endParaRPr lang="en-US"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36" name="AutoShape 23"/>
          <p:cNvSpPr>
            <a:spLocks noChangeArrowheads="1"/>
          </p:cNvSpPr>
          <p:nvPr/>
        </p:nvSpPr>
        <p:spPr bwMode="auto">
          <a:xfrm>
            <a:off x="5105400" y="1981200"/>
            <a:ext cx="3124200" cy="2057400"/>
          </a:xfrm>
          <a:prstGeom prst="roundRect">
            <a:avLst>
              <a:gd name="adj" fmla="val 6444"/>
            </a:avLst>
          </a:prstGeom>
          <a:noFill/>
          <a:ln w="19050">
            <a:solidFill>
              <a:schemeClr val="tx1"/>
            </a:solidFill>
            <a:round/>
            <a:headEnd/>
            <a:tailEnd/>
          </a:ln>
        </p:spPr>
        <p:txBody>
          <a:bodyPr wrap="none" anchor="ctr"/>
          <a:lstStyle/>
          <a:p>
            <a:endParaRPr lang="fa-I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5486400" y="304800"/>
            <a:ext cx="1798638" cy="477054"/>
          </a:xfrm>
          <a:prstGeom prst="rect">
            <a:avLst/>
          </a:prstGeom>
          <a:noFill/>
          <a:ln w="9525">
            <a:noFill/>
            <a:miter lim="800000"/>
            <a:headEnd/>
            <a:tailEnd/>
          </a:ln>
          <a:effectLst/>
        </p:spPr>
        <p:txBody>
          <a:bodyPr>
            <a:spAutoFit/>
          </a:bodyPr>
          <a:lstStyle/>
          <a:p>
            <a:pPr algn="r" rtl="1" fontAlgn="base">
              <a:spcBef>
                <a:spcPct val="50000"/>
              </a:spcBef>
              <a:spcAft>
                <a:spcPct val="0"/>
              </a:spcAft>
            </a:pPr>
            <a:r>
              <a:rPr lang="fa-IR" altLang="ko-KR"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ایرگاید</a:t>
            </a:r>
            <a:endParaRPr lang="en-US" altLang="ko-KR"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20486" name="Rectangle 6"/>
          <p:cNvSpPr>
            <a:spLocks noChangeArrowheads="1"/>
          </p:cNvSpPr>
          <p:nvPr/>
        </p:nvSpPr>
        <p:spPr bwMode="auto">
          <a:xfrm>
            <a:off x="1587500" y="1841500"/>
            <a:ext cx="6096000" cy="2730500"/>
          </a:xfrm>
          <a:prstGeom prst="rect">
            <a:avLst/>
          </a:prstGeom>
          <a:noFill/>
          <a:ln w="9525">
            <a:solidFill>
              <a:schemeClr val="tx1"/>
            </a:solidFill>
            <a:miter lim="800000"/>
            <a:headEnd/>
            <a:tailEnd/>
          </a:ln>
          <a:effectLst/>
        </p:spPr>
        <p:txBody>
          <a:bodyPr wrap="none" anchor="ctr"/>
          <a:lstStyle/>
          <a:p>
            <a:pPr algn="r" rtl="1" fontAlgn="base">
              <a:spcBef>
                <a:spcPct val="0"/>
              </a:spcBef>
              <a:spcAft>
                <a:spcPct val="0"/>
              </a:spcAft>
            </a:pPr>
            <a:endParaRPr lang="en-US" sz="1200" smtClean="0">
              <a:solidFill>
                <a:srgbClr val="000000"/>
              </a:solidFill>
              <a:latin typeface="Bookman" pitchFamily="18" charset="0"/>
            </a:endParaRPr>
          </a:p>
        </p:txBody>
      </p:sp>
      <p:pic>
        <p:nvPicPr>
          <p:cNvPr id="20487" name="Picture 7"/>
          <p:cNvPicPr>
            <a:picLocks noChangeAspect="1" noChangeArrowheads="1"/>
          </p:cNvPicPr>
          <p:nvPr/>
        </p:nvPicPr>
        <p:blipFill>
          <a:blip r:embed="rId2" cstate="print"/>
          <a:srcRect l="17021" t="14626" r="32979" b="22881"/>
          <a:stretch>
            <a:fillRect/>
          </a:stretch>
        </p:blipFill>
        <p:spPr bwMode="auto">
          <a:xfrm>
            <a:off x="1644650" y="1933575"/>
            <a:ext cx="1600200" cy="1600200"/>
          </a:xfrm>
          <a:prstGeom prst="rect">
            <a:avLst/>
          </a:prstGeom>
          <a:noFill/>
          <a:ln w="9525">
            <a:noFill/>
            <a:miter lim="800000"/>
            <a:headEnd/>
            <a:tailEnd/>
          </a:ln>
          <a:effectLst/>
        </p:spPr>
      </p:pic>
      <p:sp>
        <p:nvSpPr>
          <p:cNvPr id="20488" name="Rectangle 8"/>
          <p:cNvSpPr>
            <a:spLocks noChangeArrowheads="1"/>
          </p:cNvSpPr>
          <p:nvPr/>
        </p:nvSpPr>
        <p:spPr bwMode="auto">
          <a:xfrm>
            <a:off x="3297238" y="1939925"/>
            <a:ext cx="3578225" cy="631825"/>
          </a:xfrm>
          <a:prstGeom prst="rect">
            <a:avLst/>
          </a:prstGeom>
          <a:solidFill>
            <a:schemeClr val="accent1"/>
          </a:solidFill>
          <a:ln w="38100">
            <a:solidFill>
              <a:srgbClr val="FF0000"/>
            </a:solidFill>
            <a:miter lim="800000"/>
            <a:headEnd/>
            <a:tailEnd/>
          </a:ln>
          <a:effectLst/>
        </p:spPr>
        <p:txBody>
          <a:bodyPr wrap="none" anchor="ct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489" name="Text Box 9"/>
          <p:cNvSpPr txBox="1">
            <a:spLocks noChangeArrowheads="1"/>
          </p:cNvSpPr>
          <p:nvPr/>
        </p:nvSpPr>
        <p:spPr bwMode="auto">
          <a:xfrm>
            <a:off x="3281363" y="2085975"/>
            <a:ext cx="887412" cy="27463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روزنه ورودی</a:t>
            </a:r>
            <a:endParaRPr lang="en-US" altLang="ko-KR" sz="1200" smtClean="0">
              <a:solidFill>
                <a:srgbClr val="000000"/>
              </a:solidFill>
              <a:ea typeface="돋움" pitchFamily="50" charset="-127"/>
            </a:endParaRPr>
          </a:p>
        </p:txBody>
      </p:sp>
      <p:sp>
        <p:nvSpPr>
          <p:cNvPr id="20490" name="Text Box 10"/>
          <p:cNvSpPr txBox="1">
            <a:spLocks noChangeArrowheads="1"/>
          </p:cNvSpPr>
          <p:nvPr/>
        </p:nvSpPr>
        <p:spPr bwMode="auto">
          <a:xfrm>
            <a:off x="4297363" y="2085975"/>
            <a:ext cx="1414462" cy="274637"/>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pPr>
            <a:r>
              <a:rPr lang="fa-IR" altLang="ko-KR" sz="1200" smtClean="0">
                <a:solidFill>
                  <a:srgbClr val="000000"/>
                </a:solidFill>
                <a:ea typeface="돋움" pitchFamily="50" charset="-127"/>
              </a:rPr>
              <a:t>اندازه گیری حجم ورودی</a:t>
            </a:r>
            <a:endParaRPr lang="en-US" altLang="ko-KR" sz="1200" smtClean="0">
              <a:solidFill>
                <a:srgbClr val="000000"/>
              </a:solidFill>
              <a:ea typeface="돋움" pitchFamily="50" charset="-127"/>
            </a:endParaRPr>
          </a:p>
        </p:txBody>
      </p:sp>
      <p:sp>
        <p:nvSpPr>
          <p:cNvPr id="20491" name="Line 11"/>
          <p:cNvSpPr>
            <a:spLocks noChangeShapeType="1"/>
          </p:cNvSpPr>
          <p:nvPr/>
        </p:nvSpPr>
        <p:spPr bwMode="auto">
          <a:xfrm>
            <a:off x="4095750" y="2233612"/>
            <a:ext cx="261938"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492" name="Line 12"/>
          <p:cNvSpPr>
            <a:spLocks noChangeShapeType="1"/>
          </p:cNvSpPr>
          <p:nvPr/>
        </p:nvSpPr>
        <p:spPr bwMode="auto">
          <a:xfrm>
            <a:off x="5656263" y="2227262"/>
            <a:ext cx="304800" cy="0"/>
          </a:xfrm>
          <a:prstGeom prst="line">
            <a:avLst/>
          </a:prstGeom>
          <a:noFill/>
          <a:ln w="9525">
            <a:solidFill>
              <a:schemeClr val="tx1"/>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493" name="Text Box 13"/>
          <p:cNvSpPr txBox="1">
            <a:spLocks noChangeArrowheads="1"/>
          </p:cNvSpPr>
          <p:nvPr/>
        </p:nvSpPr>
        <p:spPr bwMode="auto">
          <a:xfrm>
            <a:off x="5930900" y="2085975"/>
            <a:ext cx="925513" cy="27463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روزنه خروجی</a:t>
            </a:r>
            <a:endParaRPr lang="en-US" altLang="ko-KR" sz="1200" smtClean="0">
              <a:solidFill>
                <a:srgbClr val="000000"/>
              </a:solidFill>
              <a:ea typeface="돋움" pitchFamily="50" charset="-127"/>
            </a:endParaRPr>
          </a:p>
        </p:txBody>
      </p:sp>
      <p:sp>
        <p:nvSpPr>
          <p:cNvPr id="20494" name="Line 14"/>
          <p:cNvSpPr>
            <a:spLocks noChangeShapeType="1"/>
          </p:cNvSpPr>
          <p:nvPr/>
        </p:nvSpPr>
        <p:spPr bwMode="auto">
          <a:xfrm>
            <a:off x="4711700" y="2509837"/>
            <a:ext cx="0" cy="304800"/>
          </a:xfrm>
          <a:prstGeom prst="line">
            <a:avLst/>
          </a:prstGeom>
          <a:noFill/>
          <a:ln w="38100">
            <a:solidFill>
              <a:srgbClr val="0066FF"/>
            </a:solidFill>
            <a:prstDash val="sysDot"/>
            <a:round/>
            <a:headEnd/>
            <a:tailEn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495" name="Line 15"/>
          <p:cNvSpPr>
            <a:spLocks noChangeShapeType="1"/>
          </p:cNvSpPr>
          <p:nvPr/>
        </p:nvSpPr>
        <p:spPr bwMode="auto">
          <a:xfrm flipH="1">
            <a:off x="3340100" y="2792412"/>
            <a:ext cx="228600" cy="0"/>
          </a:xfrm>
          <a:prstGeom prst="line">
            <a:avLst/>
          </a:prstGeom>
          <a:noFill/>
          <a:ln w="38100">
            <a:solidFill>
              <a:srgbClr val="0066FF"/>
            </a:solidFill>
            <a:prstDash val="sysDot"/>
            <a:round/>
            <a:headEnd/>
            <a:tailEn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496" name="Line 16"/>
          <p:cNvSpPr>
            <a:spLocks noChangeShapeType="1"/>
          </p:cNvSpPr>
          <p:nvPr/>
        </p:nvSpPr>
        <p:spPr bwMode="auto">
          <a:xfrm>
            <a:off x="3351213" y="2814637"/>
            <a:ext cx="0" cy="457200"/>
          </a:xfrm>
          <a:prstGeom prst="line">
            <a:avLst/>
          </a:prstGeom>
          <a:noFill/>
          <a:ln w="38100">
            <a:solidFill>
              <a:srgbClr val="0066FF"/>
            </a:solidFill>
            <a:round/>
            <a:headEnd/>
            <a:tailEn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497" name="Line 17"/>
          <p:cNvSpPr>
            <a:spLocks noChangeShapeType="1"/>
          </p:cNvSpPr>
          <p:nvPr/>
        </p:nvSpPr>
        <p:spPr bwMode="auto">
          <a:xfrm>
            <a:off x="3351213" y="3260725"/>
            <a:ext cx="293687" cy="0"/>
          </a:xfrm>
          <a:prstGeom prst="line">
            <a:avLst/>
          </a:prstGeom>
          <a:noFill/>
          <a:ln w="38100">
            <a:solidFill>
              <a:srgbClr val="0066FF"/>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498" name="Line 18"/>
          <p:cNvSpPr>
            <a:spLocks noChangeShapeType="1"/>
          </p:cNvSpPr>
          <p:nvPr/>
        </p:nvSpPr>
        <p:spPr bwMode="auto">
          <a:xfrm flipH="1">
            <a:off x="4483100" y="2792412"/>
            <a:ext cx="228600" cy="0"/>
          </a:xfrm>
          <a:prstGeom prst="line">
            <a:avLst/>
          </a:prstGeom>
          <a:noFill/>
          <a:ln w="38100">
            <a:solidFill>
              <a:srgbClr val="0066FF"/>
            </a:solidFill>
            <a:prstDash val="sysDot"/>
            <a:round/>
            <a:headEnd/>
            <a:tailEn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499" name="Text Box 19"/>
          <p:cNvSpPr txBox="1">
            <a:spLocks noChangeArrowheads="1"/>
          </p:cNvSpPr>
          <p:nvPr/>
        </p:nvSpPr>
        <p:spPr bwMode="auto">
          <a:xfrm>
            <a:off x="3695700" y="2614612"/>
            <a:ext cx="744538" cy="457200"/>
          </a:xfrm>
          <a:prstGeom prst="rect">
            <a:avLst/>
          </a:prstGeom>
          <a:solidFill>
            <a:srgbClr val="FFFFCC"/>
          </a:solidFill>
          <a:ln w="9525">
            <a:noFill/>
            <a:miter lim="800000"/>
            <a:headEnd/>
            <a:tailEnd/>
          </a:ln>
          <a:effectLst/>
        </p:spPr>
        <p:txBody>
          <a:bodyPr>
            <a:spAutoFit/>
          </a:bodyPr>
          <a:lstStyle/>
          <a:p>
            <a:pPr eaLnBrk="0" fontAlgn="base" hangingPunct="0">
              <a:spcBef>
                <a:spcPct val="0"/>
              </a:spcBef>
              <a:spcAft>
                <a:spcPct val="0"/>
              </a:spcAft>
            </a:pPr>
            <a:r>
              <a:rPr lang="en-US" altLang="ko-KR" sz="1200" smtClean="0">
                <a:solidFill>
                  <a:srgbClr val="000000"/>
                </a:solidFill>
                <a:ea typeface="돋움" pitchFamily="50" charset="-127"/>
              </a:rPr>
              <a:t>Magnet </a:t>
            </a:r>
            <a:r>
              <a:rPr lang="fa-IR" altLang="ko-KR" sz="1200" smtClean="0">
                <a:solidFill>
                  <a:srgbClr val="000000"/>
                </a:solidFill>
                <a:ea typeface="돋움" pitchFamily="50" charset="-127"/>
              </a:rPr>
              <a:t> یا آهنربا</a:t>
            </a:r>
            <a:endParaRPr lang="en-US" altLang="ko-KR" sz="1200" smtClean="0">
              <a:solidFill>
                <a:srgbClr val="000000"/>
              </a:solidFill>
              <a:ea typeface="돋움" pitchFamily="50" charset="-127"/>
            </a:endParaRPr>
          </a:p>
        </p:txBody>
      </p:sp>
      <p:sp>
        <p:nvSpPr>
          <p:cNvPr id="20500" name="Text Box 20"/>
          <p:cNvSpPr txBox="1">
            <a:spLocks noChangeArrowheads="1"/>
          </p:cNvSpPr>
          <p:nvPr/>
        </p:nvSpPr>
        <p:spPr bwMode="auto">
          <a:xfrm>
            <a:off x="3678238" y="3119437"/>
            <a:ext cx="931862" cy="274638"/>
          </a:xfrm>
          <a:prstGeom prst="rect">
            <a:avLst/>
          </a:prstGeom>
          <a:solidFill>
            <a:srgbClr val="FFFFCC"/>
          </a:solid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سنسور اثر هال</a:t>
            </a:r>
            <a:r>
              <a:rPr lang="en-US" altLang="ko-KR" sz="1200" smtClean="0">
                <a:solidFill>
                  <a:srgbClr val="000000"/>
                </a:solidFill>
                <a:ea typeface="돋움" pitchFamily="50" charset="-127"/>
              </a:rPr>
              <a:t> </a:t>
            </a:r>
          </a:p>
        </p:txBody>
      </p:sp>
      <p:sp>
        <p:nvSpPr>
          <p:cNvPr id="20501" name="Line 21"/>
          <p:cNvSpPr>
            <a:spLocks noChangeShapeType="1"/>
          </p:cNvSpPr>
          <p:nvPr/>
        </p:nvSpPr>
        <p:spPr bwMode="auto">
          <a:xfrm>
            <a:off x="4711700" y="3260725"/>
            <a:ext cx="293688" cy="0"/>
          </a:xfrm>
          <a:prstGeom prst="line">
            <a:avLst/>
          </a:prstGeom>
          <a:noFill/>
          <a:ln w="38100">
            <a:solidFill>
              <a:srgbClr val="0066FF"/>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502" name="Text Box 22"/>
          <p:cNvSpPr txBox="1">
            <a:spLocks noChangeArrowheads="1"/>
          </p:cNvSpPr>
          <p:nvPr/>
        </p:nvSpPr>
        <p:spPr bwMode="auto">
          <a:xfrm>
            <a:off x="5070475" y="3119437"/>
            <a:ext cx="749300" cy="457200"/>
          </a:xfrm>
          <a:prstGeom prst="rect">
            <a:avLst/>
          </a:prstGeom>
          <a:solidFill>
            <a:srgbClr val="FFFFCC"/>
          </a:solidFill>
          <a:ln w="9525">
            <a:noFill/>
            <a:miter lim="800000"/>
            <a:headEnd/>
            <a:tailEnd/>
          </a:ln>
          <a:effectLst/>
        </p:spPr>
        <p:txBody>
          <a:bodyPr wrap="none">
            <a:spAutoFit/>
          </a:bodyPr>
          <a:lstStyle/>
          <a:p>
            <a:pPr algn="ctr" eaLnBrk="0" fontAlgn="base" hangingPunct="0">
              <a:spcBef>
                <a:spcPct val="0"/>
              </a:spcBef>
              <a:spcAft>
                <a:spcPct val="0"/>
              </a:spcAft>
            </a:pPr>
            <a:r>
              <a:rPr lang="en-US" altLang="ko-KR" sz="1200" smtClean="0">
                <a:solidFill>
                  <a:srgbClr val="000000"/>
                </a:solidFill>
                <a:ea typeface="돋움" pitchFamily="50" charset="-127"/>
              </a:rPr>
              <a:t>Harness</a:t>
            </a:r>
          </a:p>
          <a:p>
            <a:pPr algn="ctr" eaLnBrk="0" fontAlgn="base" hangingPunct="0">
              <a:spcBef>
                <a:spcPct val="0"/>
              </a:spcBef>
              <a:spcAft>
                <a:spcPct val="0"/>
              </a:spcAft>
            </a:pPr>
            <a:r>
              <a:rPr lang="fa-IR" altLang="ko-KR" sz="1200" smtClean="0">
                <a:solidFill>
                  <a:srgbClr val="000000"/>
                </a:solidFill>
                <a:ea typeface="돋움" pitchFamily="50" charset="-127"/>
              </a:rPr>
              <a:t>یا سیم کشی</a:t>
            </a:r>
            <a:endParaRPr lang="en-US" altLang="ko-KR" sz="1200" smtClean="0">
              <a:solidFill>
                <a:srgbClr val="000000"/>
              </a:solidFill>
              <a:ea typeface="돋움" pitchFamily="50" charset="-127"/>
            </a:endParaRPr>
          </a:p>
        </p:txBody>
      </p:sp>
      <p:sp>
        <p:nvSpPr>
          <p:cNvPr id="20503" name="Text Box 23"/>
          <p:cNvSpPr txBox="1">
            <a:spLocks noChangeArrowheads="1"/>
          </p:cNvSpPr>
          <p:nvPr/>
        </p:nvSpPr>
        <p:spPr bwMode="auto">
          <a:xfrm>
            <a:off x="4267200" y="762000"/>
            <a:ext cx="3377848" cy="477054"/>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fa-IR" altLang="ko-KR"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پروسه سنجش حجم ورودی آب</a:t>
            </a:r>
            <a:endParaRPr lang="en-US" altLang="ko-KR"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20505" name="Text Box 25"/>
          <p:cNvSpPr txBox="1">
            <a:spLocks noChangeArrowheads="1"/>
          </p:cNvSpPr>
          <p:nvPr/>
        </p:nvSpPr>
        <p:spPr bwMode="auto">
          <a:xfrm>
            <a:off x="396875" y="1863725"/>
            <a:ext cx="811213" cy="27463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altLang="ko-KR" sz="1200" b="1" smtClean="0">
                <a:solidFill>
                  <a:srgbClr val="000000"/>
                </a:solidFill>
                <a:ea typeface="돋움" pitchFamily="50" charset="-127"/>
              </a:rPr>
              <a:t>Impeller </a:t>
            </a:r>
          </a:p>
        </p:txBody>
      </p:sp>
      <p:sp>
        <p:nvSpPr>
          <p:cNvPr id="20506" name="Line 26"/>
          <p:cNvSpPr>
            <a:spLocks noChangeShapeType="1"/>
          </p:cNvSpPr>
          <p:nvPr/>
        </p:nvSpPr>
        <p:spPr bwMode="auto">
          <a:xfrm>
            <a:off x="1163638" y="2016125"/>
            <a:ext cx="1066800" cy="381000"/>
          </a:xfrm>
          <a:prstGeom prst="line">
            <a:avLst/>
          </a:prstGeom>
          <a:noFill/>
          <a:ln w="19050">
            <a:solidFill>
              <a:srgbClr val="66FF33"/>
            </a:solidFill>
            <a:round/>
            <a:headEnd/>
            <a:tailEn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507" name="Text Box 27"/>
          <p:cNvSpPr txBox="1">
            <a:spLocks noChangeArrowheads="1"/>
          </p:cNvSpPr>
          <p:nvPr/>
        </p:nvSpPr>
        <p:spPr bwMode="auto">
          <a:xfrm>
            <a:off x="396875" y="2244725"/>
            <a:ext cx="760413" cy="27463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altLang="ko-KR" sz="1200" b="1" smtClean="0">
                <a:solidFill>
                  <a:srgbClr val="000000"/>
                </a:solidFill>
                <a:ea typeface="돋움" pitchFamily="50" charset="-127"/>
              </a:rPr>
              <a:t>Magnet </a:t>
            </a:r>
          </a:p>
        </p:txBody>
      </p:sp>
      <p:sp>
        <p:nvSpPr>
          <p:cNvPr id="20508" name="Line 28"/>
          <p:cNvSpPr>
            <a:spLocks noChangeShapeType="1"/>
          </p:cNvSpPr>
          <p:nvPr/>
        </p:nvSpPr>
        <p:spPr bwMode="auto">
          <a:xfrm>
            <a:off x="1087438" y="2397125"/>
            <a:ext cx="1795462" cy="222250"/>
          </a:xfrm>
          <a:prstGeom prst="line">
            <a:avLst/>
          </a:prstGeom>
          <a:noFill/>
          <a:ln w="28575">
            <a:solidFill>
              <a:srgbClr val="66FF33"/>
            </a:solidFill>
            <a:round/>
            <a:headEnd/>
            <a:tailEn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509" name="Text Box 29"/>
          <p:cNvSpPr txBox="1">
            <a:spLocks noChangeArrowheads="1"/>
          </p:cNvSpPr>
          <p:nvPr/>
        </p:nvSpPr>
        <p:spPr bwMode="auto">
          <a:xfrm>
            <a:off x="396875" y="2625725"/>
            <a:ext cx="1004888" cy="274637"/>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altLang="ko-KR" sz="1200" b="1" smtClean="0">
                <a:solidFill>
                  <a:srgbClr val="000000"/>
                </a:solidFill>
                <a:ea typeface="돋움" pitchFamily="50" charset="-127"/>
              </a:rPr>
              <a:t>Hall sensor</a:t>
            </a:r>
          </a:p>
        </p:txBody>
      </p:sp>
      <p:sp>
        <p:nvSpPr>
          <p:cNvPr id="20510" name="Line 30"/>
          <p:cNvSpPr>
            <a:spLocks noChangeShapeType="1"/>
          </p:cNvSpPr>
          <p:nvPr/>
        </p:nvSpPr>
        <p:spPr bwMode="auto">
          <a:xfrm>
            <a:off x="1392238" y="2778125"/>
            <a:ext cx="1143000" cy="0"/>
          </a:xfrm>
          <a:prstGeom prst="line">
            <a:avLst/>
          </a:prstGeom>
          <a:noFill/>
          <a:ln w="28575">
            <a:solidFill>
              <a:srgbClr val="66FF33"/>
            </a:solidFill>
            <a:round/>
            <a:headEnd/>
            <a:tailEn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511" name="Text Box 31"/>
          <p:cNvSpPr txBox="1">
            <a:spLocks noChangeArrowheads="1"/>
          </p:cNvSpPr>
          <p:nvPr/>
        </p:nvSpPr>
        <p:spPr bwMode="auto">
          <a:xfrm>
            <a:off x="6269038" y="3119437"/>
            <a:ext cx="1036637" cy="274638"/>
          </a:xfrm>
          <a:prstGeom prst="rect">
            <a:avLst/>
          </a:prstGeom>
          <a:solidFill>
            <a:srgbClr val="FFFFCC"/>
          </a:solidFill>
          <a:ln w="9525">
            <a:noFill/>
            <a:miter lim="800000"/>
            <a:headEnd/>
            <a:tailEnd/>
          </a:ln>
          <a:effectLst/>
        </p:spPr>
        <p:txBody>
          <a:bodyPr wrap="none">
            <a:spAutoFit/>
          </a:bodyPr>
          <a:lstStyle/>
          <a:p>
            <a:pPr eaLnBrk="0" fontAlgn="base" hangingPunct="0">
              <a:spcBef>
                <a:spcPct val="0"/>
              </a:spcBef>
              <a:spcAft>
                <a:spcPct val="0"/>
              </a:spcAft>
            </a:pPr>
            <a:r>
              <a:rPr lang="fa-IR" altLang="ko-KR" sz="1200" smtClean="0">
                <a:solidFill>
                  <a:srgbClr val="000000"/>
                </a:solidFill>
                <a:ea typeface="돋움" pitchFamily="50" charset="-127"/>
              </a:rPr>
              <a:t>برد اصلی دستگاه</a:t>
            </a:r>
            <a:endParaRPr lang="en-US" altLang="ko-KR" sz="1200" smtClean="0">
              <a:solidFill>
                <a:srgbClr val="000000"/>
              </a:solidFill>
              <a:ea typeface="돋움" pitchFamily="50" charset="-127"/>
            </a:endParaRPr>
          </a:p>
        </p:txBody>
      </p:sp>
      <p:sp>
        <p:nvSpPr>
          <p:cNvPr id="20512" name="Line 32"/>
          <p:cNvSpPr>
            <a:spLocks noChangeShapeType="1"/>
          </p:cNvSpPr>
          <p:nvPr/>
        </p:nvSpPr>
        <p:spPr bwMode="auto">
          <a:xfrm>
            <a:off x="5888038" y="3260725"/>
            <a:ext cx="293687" cy="0"/>
          </a:xfrm>
          <a:prstGeom prst="line">
            <a:avLst/>
          </a:prstGeom>
          <a:noFill/>
          <a:ln w="38100">
            <a:solidFill>
              <a:srgbClr val="0066FF"/>
            </a:solidFill>
            <a:round/>
            <a:headEnd/>
            <a:tailEnd type="triangle" w="med" len="med"/>
          </a:ln>
          <a:effectLst/>
        </p:spPr>
        <p:txBody>
          <a:bodyPr/>
          <a:lstStyle/>
          <a:p>
            <a:pPr algn="r" rtl="1" fontAlgn="base">
              <a:spcBef>
                <a:spcPct val="0"/>
              </a:spcBef>
              <a:spcAft>
                <a:spcPct val="0"/>
              </a:spcAft>
            </a:pPr>
            <a:endParaRPr lang="en-US" sz="1200" smtClean="0">
              <a:solidFill>
                <a:srgbClr val="000000"/>
              </a:solidFill>
              <a:latin typeface="Bookman" pitchFamily="18" charset="0"/>
            </a:endParaRPr>
          </a:p>
        </p:txBody>
      </p:sp>
      <p:sp>
        <p:nvSpPr>
          <p:cNvPr id="20514" name="Text Box 34"/>
          <p:cNvSpPr txBox="1">
            <a:spLocks noChangeArrowheads="1"/>
          </p:cNvSpPr>
          <p:nvPr/>
        </p:nvSpPr>
        <p:spPr bwMode="auto">
          <a:xfrm>
            <a:off x="2817813" y="3587750"/>
            <a:ext cx="4752975" cy="823912"/>
          </a:xfrm>
          <a:prstGeom prst="rect">
            <a:avLst/>
          </a:prstGeom>
          <a:noFill/>
          <a:ln w="9525">
            <a:noFill/>
            <a:miter lim="800000"/>
            <a:headEnd/>
            <a:tailEnd/>
          </a:ln>
          <a:effectLst/>
        </p:spPr>
        <p:txBody>
          <a:bodyPr>
            <a:spAutoFit/>
          </a:bodyPr>
          <a:lstStyle/>
          <a:p>
            <a:pPr algn="r" rtl="1" fontAlgn="base">
              <a:spcBef>
                <a:spcPct val="50000"/>
              </a:spcBef>
              <a:spcAft>
                <a:spcPct val="0"/>
              </a:spcAft>
              <a:buFontTx/>
              <a:buChar char="•"/>
            </a:pPr>
            <a:r>
              <a:rPr lang="en-US" sz="1200" smtClean="0">
                <a:solidFill>
                  <a:srgbClr val="000000"/>
                </a:solidFill>
                <a:latin typeface="Bookman" pitchFamily="18" charset="0"/>
              </a:rPr>
              <a:t>Impeller</a:t>
            </a:r>
            <a:r>
              <a:rPr lang="fa-IR" sz="1200" smtClean="0">
                <a:solidFill>
                  <a:srgbClr val="000000"/>
                </a:solidFill>
                <a:latin typeface="Bookman" pitchFamily="18" charset="0"/>
              </a:rPr>
              <a:t>: پره های چرخنده</a:t>
            </a:r>
          </a:p>
          <a:p>
            <a:pPr algn="r" rtl="1" fontAlgn="base">
              <a:spcBef>
                <a:spcPct val="50000"/>
              </a:spcBef>
              <a:spcAft>
                <a:spcPct val="0"/>
              </a:spcAft>
              <a:buFontTx/>
              <a:buChar char="•"/>
            </a:pPr>
            <a:r>
              <a:rPr lang="en-US" sz="1200" smtClean="0">
                <a:solidFill>
                  <a:srgbClr val="000000"/>
                </a:solidFill>
                <a:latin typeface="Bookman" pitchFamily="18" charset="0"/>
              </a:rPr>
              <a:t>Magnet</a:t>
            </a:r>
            <a:r>
              <a:rPr lang="fa-IR" sz="1200" smtClean="0">
                <a:solidFill>
                  <a:srgbClr val="000000"/>
                </a:solidFill>
                <a:latin typeface="Bookman" pitchFamily="18" charset="0"/>
              </a:rPr>
              <a:t>: اهربای دائمی</a:t>
            </a:r>
          </a:p>
          <a:p>
            <a:pPr algn="r" rtl="1" fontAlgn="base">
              <a:spcBef>
                <a:spcPct val="50000"/>
              </a:spcBef>
              <a:spcAft>
                <a:spcPct val="0"/>
              </a:spcAft>
              <a:buFontTx/>
              <a:buChar char="•"/>
            </a:pPr>
            <a:r>
              <a:rPr lang="en-US" sz="1200" smtClean="0">
                <a:solidFill>
                  <a:srgbClr val="000000"/>
                </a:solidFill>
                <a:latin typeface="Bookman" pitchFamily="18" charset="0"/>
              </a:rPr>
              <a:t>Hall sensor</a:t>
            </a:r>
            <a:r>
              <a:rPr lang="fa-IR" sz="1200" smtClean="0">
                <a:solidFill>
                  <a:srgbClr val="000000"/>
                </a:solidFill>
                <a:latin typeface="Bookman" pitchFamily="18" charset="0"/>
              </a:rPr>
              <a:t>: اندازه گیری مقدار دور چرخیده شده (بوسیله قطبهای اهنربا)</a:t>
            </a:r>
            <a:endParaRPr lang="en-US" sz="1200" smtClean="0">
              <a:solidFill>
                <a:srgbClr val="000000"/>
              </a:solidFill>
              <a:latin typeface="Book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3"/>
          <p:cNvSpPr>
            <a:spLocks noChangeArrowheads="1"/>
          </p:cNvSpPr>
          <p:nvPr/>
        </p:nvSpPr>
        <p:spPr bwMode="auto">
          <a:xfrm>
            <a:off x="533400" y="1069975"/>
            <a:ext cx="8064500" cy="5026025"/>
          </a:xfrm>
          <a:prstGeom prst="roundRect">
            <a:avLst>
              <a:gd name="adj" fmla="val 6444"/>
            </a:avLst>
          </a:prstGeom>
          <a:solidFill>
            <a:schemeClr val="bg1"/>
          </a:solidFill>
          <a:ln w="19050">
            <a:solidFill>
              <a:schemeClr val="tx1"/>
            </a:solidFill>
            <a:round/>
            <a:headEnd/>
            <a:tailEnd/>
          </a:ln>
        </p:spPr>
        <p:txBody>
          <a:bodyPr wrap="none" anchor="ctr"/>
          <a:lstStyle/>
          <a:p>
            <a:endParaRPr lang="fa-IR"/>
          </a:p>
        </p:txBody>
      </p:sp>
      <p:sp>
        <p:nvSpPr>
          <p:cNvPr id="22531" name="Text Box 5"/>
          <p:cNvSpPr txBox="1">
            <a:spLocks noChangeArrowheads="1"/>
          </p:cNvSpPr>
          <p:nvPr/>
        </p:nvSpPr>
        <p:spPr bwMode="auto">
          <a:xfrm>
            <a:off x="4038600" y="533400"/>
            <a:ext cx="3960813" cy="477054"/>
          </a:xfrm>
          <a:prstGeom prst="rect">
            <a:avLst/>
          </a:prstGeom>
          <a:noFill/>
          <a:ln w="9525">
            <a:noFill/>
            <a:miter lim="800000"/>
            <a:headEnd/>
            <a:tailEnd/>
          </a:ln>
        </p:spPr>
        <p:txBody>
          <a:bodyPr>
            <a:spAutoFit/>
          </a:bodyPr>
          <a:lstStyle/>
          <a:p>
            <a:pPr algn="r" rtl="1">
              <a:spcBef>
                <a:spcPct val="50000"/>
              </a:spcBef>
            </a:pPr>
            <a:r>
              <a:rPr lang="fa-IR"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میکروسوئیچ </a:t>
            </a:r>
            <a:r>
              <a:rPr lang="fa-IR" sz="2500" dirty="0">
                <a:solidFill>
                  <a:srgbClr val="FF5050"/>
                </a:solidFill>
                <a:effectLst>
                  <a:outerShdw blurRad="38100" dist="38100" dir="2700000" algn="tl">
                    <a:srgbClr val="000000">
                      <a:alpha val="43137"/>
                    </a:srgbClr>
                  </a:outerShdw>
                </a:effectLst>
                <a:latin typeface="Gill Sans MT" pitchFamily="34" charset="0"/>
                <a:ea typeface="+mj-ea"/>
                <a:cs typeface="+mj-cs"/>
              </a:rPr>
              <a:t>کف</a:t>
            </a:r>
            <a:endParaRPr lang="en-US" sz="25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22533" name="Rectangle 21"/>
          <p:cNvSpPr>
            <a:spLocks noChangeArrowheads="1"/>
          </p:cNvSpPr>
          <p:nvPr/>
        </p:nvSpPr>
        <p:spPr bwMode="auto">
          <a:xfrm>
            <a:off x="2809875" y="2519363"/>
            <a:ext cx="5572125" cy="604837"/>
          </a:xfrm>
          <a:prstGeom prst="rect">
            <a:avLst/>
          </a:prstGeom>
          <a:noFill/>
          <a:ln w="9525" algn="ctr">
            <a:noFill/>
            <a:miter lim="800000"/>
            <a:headEnd/>
            <a:tailEnd/>
          </a:ln>
        </p:spPr>
        <p:txBody>
          <a:bodyPr>
            <a:spAutoFit/>
          </a:bodyPr>
          <a:lstStyle/>
          <a:p>
            <a:pPr algn="r" rtl="1">
              <a:lnSpc>
                <a:spcPct val="125000"/>
              </a:lnSpc>
            </a:pPr>
            <a:r>
              <a:rPr lang="fa-IR" altLang="ko-KR" sz="1400" b="1"/>
              <a:t>میکروسوئیچ کف در صورتیکه دارای نشتی اب از شیربرقی باشد، وجود نشتی را احساس کرده، به اطلاع برد می رساند. برد دستور قطع ورودی آب و اعلام خطا را صادر می کند .</a:t>
            </a:r>
            <a:endParaRPr lang="en-US" altLang="ko-KR" sz="1400" b="1"/>
          </a:p>
        </p:txBody>
      </p:sp>
      <p:pic>
        <p:nvPicPr>
          <p:cNvPr id="22534" name="Picture 22" descr="aqua_lock001"/>
          <p:cNvPicPr>
            <a:picLocks noChangeAspect="1" noChangeArrowheads="1"/>
          </p:cNvPicPr>
          <p:nvPr/>
        </p:nvPicPr>
        <p:blipFill>
          <a:blip r:embed="rId2" cstate="print"/>
          <a:srcRect/>
          <a:stretch>
            <a:fillRect/>
          </a:stretch>
        </p:blipFill>
        <p:spPr bwMode="auto">
          <a:xfrm>
            <a:off x="749300" y="1790700"/>
            <a:ext cx="1944688" cy="1782763"/>
          </a:xfrm>
          <a:prstGeom prst="rect">
            <a:avLst/>
          </a:prstGeom>
          <a:noFill/>
          <a:ln w="9525">
            <a:solidFill>
              <a:schemeClr val="tx1"/>
            </a:solidFill>
            <a:miter lim="800000"/>
            <a:headEnd/>
            <a:tailEnd/>
          </a:ln>
        </p:spPr>
      </p:pic>
      <p:sp>
        <p:nvSpPr>
          <p:cNvPr id="22535" name="Rectangle 26"/>
          <p:cNvSpPr>
            <a:spLocks noChangeArrowheads="1"/>
          </p:cNvSpPr>
          <p:nvPr/>
        </p:nvSpPr>
        <p:spPr bwMode="auto">
          <a:xfrm>
            <a:off x="2809875" y="1979613"/>
            <a:ext cx="5068888" cy="358775"/>
          </a:xfrm>
          <a:prstGeom prst="rect">
            <a:avLst/>
          </a:prstGeom>
          <a:noFill/>
          <a:ln w="9525">
            <a:noFill/>
            <a:miter lim="800000"/>
            <a:headEnd/>
            <a:tailEnd/>
          </a:ln>
        </p:spPr>
        <p:txBody>
          <a:bodyPr anchor="ctr"/>
          <a:lstStyle/>
          <a:p>
            <a:pPr algn="r" rtl="1">
              <a:lnSpc>
                <a:spcPct val="125000"/>
              </a:lnSpc>
            </a:pPr>
            <a:r>
              <a:rPr lang="fa-IR" altLang="ko-KR" sz="2400" b="1">
                <a:solidFill>
                  <a:srgbClr val="FF6600"/>
                </a:solidFill>
                <a:latin typeface="Tahoma" pitchFamily="34" charset="0"/>
              </a:rPr>
              <a:t>محافظ دائمی از نشتی آب در دستگاه</a:t>
            </a:r>
            <a:endParaRPr lang="en-US" altLang="ko-KR" sz="2400" b="1">
              <a:solidFill>
                <a:srgbClr val="FF6600"/>
              </a:solidFill>
              <a:latin typeface="Tahoma" pitchFamily="34" charset="0"/>
            </a:endParaRPr>
          </a:p>
        </p:txBody>
      </p:sp>
      <p:pic>
        <p:nvPicPr>
          <p:cNvPr id="22536" name="Picture 8" descr="IMG_7533.jpg"/>
          <p:cNvPicPr>
            <a:picLocks noChangeAspect="1"/>
          </p:cNvPicPr>
          <p:nvPr/>
        </p:nvPicPr>
        <p:blipFill>
          <a:blip r:embed="rId3" cstate="print">
            <a:lum bright="30000"/>
          </a:blip>
          <a:srcRect/>
          <a:stretch>
            <a:fillRect/>
          </a:stretch>
        </p:blipFill>
        <p:spPr bwMode="auto">
          <a:xfrm>
            <a:off x="6096000" y="3733800"/>
            <a:ext cx="2286000" cy="2206625"/>
          </a:xfrm>
          <a:prstGeom prst="rect">
            <a:avLst/>
          </a:prstGeom>
          <a:noFill/>
          <a:ln w="9525">
            <a:noFill/>
            <a:miter lim="800000"/>
            <a:headEnd/>
            <a:tailEnd/>
          </a:ln>
        </p:spPr>
      </p:pic>
      <p:sp>
        <p:nvSpPr>
          <p:cNvPr id="22537" name="Rectangle 21"/>
          <p:cNvSpPr>
            <a:spLocks noChangeArrowheads="1"/>
          </p:cNvSpPr>
          <p:nvPr/>
        </p:nvSpPr>
        <p:spPr bwMode="auto">
          <a:xfrm>
            <a:off x="762000" y="4114800"/>
            <a:ext cx="5038725" cy="1293813"/>
          </a:xfrm>
          <a:prstGeom prst="rect">
            <a:avLst/>
          </a:prstGeom>
          <a:noFill/>
          <a:ln w="9525" algn="ctr">
            <a:noFill/>
            <a:miter lim="800000"/>
            <a:headEnd/>
            <a:tailEnd/>
          </a:ln>
        </p:spPr>
        <p:txBody>
          <a:bodyPr>
            <a:spAutoFit/>
          </a:bodyPr>
          <a:lstStyle/>
          <a:p>
            <a:pPr algn="r" rtl="1">
              <a:lnSpc>
                <a:spcPct val="125000"/>
              </a:lnSpc>
              <a:buFont typeface="Wingdings" pitchFamily="2" charset="2"/>
              <a:buChar char="v"/>
            </a:pPr>
            <a:r>
              <a:rPr lang="fa-IR" altLang="ko-KR" sz="1600" b="1"/>
              <a:t>محل قرار گرفتن مکروسوئیچ کف در قاب زیرین دستگاه است .</a:t>
            </a:r>
          </a:p>
          <a:p>
            <a:pPr algn="r" rtl="1">
              <a:lnSpc>
                <a:spcPct val="125000"/>
              </a:lnSpc>
              <a:buFont typeface="Wingdings" pitchFamily="2" charset="2"/>
              <a:buChar char="v"/>
            </a:pPr>
            <a:endParaRPr lang="fa-IR" altLang="ko-KR" sz="1600" b="1"/>
          </a:p>
          <a:p>
            <a:pPr algn="r" rtl="1">
              <a:lnSpc>
                <a:spcPct val="125000"/>
              </a:lnSpc>
              <a:buFont typeface="Wingdings" pitchFamily="2" charset="2"/>
              <a:buChar char="v"/>
            </a:pPr>
            <a:r>
              <a:rPr lang="fa-IR" altLang="ko-KR" sz="1600" b="1"/>
              <a:t>این قاب از آنجائیکه امکان نشت آب از آن وجود ندارد، به </a:t>
            </a:r>
            <a:r>
              <a:rPr lang="en-US" altLang="ko-KR" sz="1600" b="1"/>
              <a:t>Aqua Lock</a:t>
            </a:r>
            <a:r>
              <a:rPr lang="fa-IR" altLang="ko-KR" sz="1600" b="1"/>
              <a:t> معروف است .</a:t>
            </a:r>
            <a:endParaRPr lang="en-US" altLang="ko-KR" sz="1600" b="1"/>
          </a:p>
        </p:txBody>
      </p:sp>
      <p:sp>
        <p:nvSpPr>
          <p:cNvPr id="22538" name="AutoShape 16"/>
          <p:cNvSpPr>
            <a:spLocks noChangeArrowheads="1"/>
          </p:cNvSpPr>
          <p:nvPr/>
        </p:nvSpPr>
        <p:spPr bwMode="auto">
          <a:xfrm>
            <a:off x="990600" y="838200"/>
            <a:ext cx="3200400" cy="466725"/>
          </a:xfrm>
          <a:prstGeom prst="roundRect">
            <a:avLst>
              <a:gd name="adj" fmla="val 50000"/>
            </a:avLst>
          </a:prstGeom>
          <a:solidFill>
            <a:schemeClr val="bg1">
              <a:lumMod val="75000"/>
            </a:schemeClr>
          </a:solidFill>
          <a:ln w="57150" algn="ctr">
            <a:solidFill>
              <a:srgbClr val="C0C0C0"/>
            </a:solidFill>
            <a:round/>
            <a:headEnd/>
            <a:tailEnd/>
          </a:ln>
        </p:spPr>
        <p:txBody>
          <a:bodyPr wrap="none" lIns="122159" tIns="61078" rIns="122159" bIns="61078" anchor="ctr"/>
          <a:lstStyle/>
          <a:p>
            <a:pPr algn="ctr" defTabSz="1222375"/>
            <a:r>
              <a:rPr lang="en-US" altLang="ko-KR" sz="1900">
                <a:solidFill>
                  <a:srgbClr val="FFCC00"/>
                </a:solidFill>
                <a:ea typeface="돋움" pitchFamily="50" charset="-127"/>
              </a:rPr>
              <a:t>Float Switch</a:t>
            </a:r>
          </a:p>
        </p:txBody>
      </p:sp>
      <p:sp>
        <p:nvSpPr>
          <p:cNvPr id="11" name="Slide Number Placeholder 10"/>
          <p:cNvSpPr>
            <a:spLocks noGrp="1"/>
          </p:cNvSpPr>
          <p:nvPr>
            <p:ph type="sldNum" sz="quarter" idx="12"/>
          </p:nvPr>
        </p:nvSpPr>
        <p:spPr/>
        <p:txBody>
          <a:bodyPr/>
          <a:lstStyle/>
          <a:p>
            <a:r>
              <a:rPr lang="en-US" smtClean="0"/>
              <a:t>1</a:t>
            </a:r>
            <a:endParaRPr lang="en-US" dirty="0" smtClean="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5"/>
          <p:cNvSpPr>
            <a:spLocks noChangeArrowheads="1"/>
          </p:cNvSpPr>
          <p:nvPr/>
        </p:nvSpPr>
        <p:spPr bwMode="auto">
          <a:xfrm>
            <a:off x="533400" y="838200"/>
            <a:ext cx="3962400" cy="5275263"/>
          </a:xfrm>
          <a:prstGeom prst="roundRect">
            <a:avLst>
              <a:gd name="adj" fmla="val 3968"/>
            </a:avLst>
          </a:prstGeom>
          <a:solidFill>
            <a:schemeClr val="bg1"/>
          </a:solidFill>
          <a:ln w="38100" algn="ctr">
            <a:solidFill>
              <a:schemeClr val="tx1"/>
            </a:solidFill>
            <a:round/>
            <a:headEnd/>
            <a:tailEnd/>
          </a:ln>
        </p:spPr>
        <p:txBody>
          <a:bodyPr wrap="none" lIns="122159" tIns="61078" rIns="122159" bIns="61078" anchor="ctr"/>
          <a:lstStyle/>
          <a:p>
            <a:pPr defTabSz="1222375">
              <a:spcBef>
                <a:spcPct val="20000"/>
              </a:spcBef>
            </a:pPr>
            <a:endParaRPr lang="fa-IR" sz="1900">
              <a:solidFill>
                <a:srgbClr val="3333FF"/>
              </a:solidFill>
              <a:ea typeface="돋움" pitchFamily="50" charset="-127"/>
            </a:endParaRPr>
          </a:p>
        </p:txBody>
      </p:sp>
      <p:pic>
        <p:nvPicPr>
          <p:cNvPr id="23555" name="Picture 2" descr="aaaa"/>
          <p:cNvPicPr>
            <a:picLocks noChangeAspect="1" noChangeArrowheads="1"/>
          </p:cNvPicPr>
          <p:nvPr/>
        </p:nvPicPr>
        <p:blipFill>
          <a:blip r:embed="rId2" cstate="print"/>
          <a:srcRect/>
          <a:stretch>
            <a:fillRect/>
          </a:stretch>
        </p:blipFill>
        <p:spPr bwMode="auto">
          <a:xfrm>
            <a:off x="1054100" y="1217613"/>
            <a:ext cx="2778125" cy="1358900"/>
          </a:xfrm>
          <a:prstGeom prst="rect">
            <a:avLst/>
          </a:prstGeom>
          <a:noFill/>
          <a:ln w="9525">
            <a:noFill/>
            <a:miter lim="800000"/>
            <a:headEnd/>
            <a:tailEnd/>
          </a:ln>
        </p:spPr>
      </p:pic>
      <p:sp>
        <p:nvSpPr>
          <p:cNvPr id="23556" name="Line 3"/>
          <p:cNvSpPr>
            <a:spLocks noChangeShapeType="1"/>
          </p:cNvSpPr>
          <p:nvPr/>
        </p:nvSpPr>
        <p:spPr bwMode="auto">
          <a:xfrm>
            <a:off x="642938" y="1617663"/>
            <a:ext cx="0" cy="1019175"/>
          </a:xfrm>
          <a:prstGeom prst="line">
            <a:avLst/>
          </a:prstGeom>
          <a:noFill/>
          <a:ln w="12700">
            <a:solidFill>
              <a:schemeClr val="tx1"/>
            </a:solidFill>
            <a:round/>
            <a:headEnd type="none" w="sm" len="sm"/>
            <a:tailEnd type="none" w="sm" len="sm"/>
          </a:ln>
        </p:spPr>
        <p:txBody>
          <a:bodyPr/>
          <a:lstStyle/>
          <a:p>
            <a:endParaRPr lang="en-US"/>
          </a:p>
        </p:txBody>
      </p:sp>
      <p:sp>
        <p:nvSpPr>
          <p:cNvPr id="23557" name="Line 4"/>
          <p:cNvSpPr>
            <a:spLocks noChangeShapeType="1"/>
          </p:cNvSpPr>
          <p:nvPr/>
        </p:nvSpPr>
        <p:spPr bwMode="auto">
          <a:xfrm>
            <a:off x="642938" y="2624138"/>
            <a:ext cx="3576637" cy="0"/>
          </a:xfrm>
          <a:prstGeom prst="line">
            <a:avLst/>
          </a:prstGeom>
          <a:noFill/>
          <a:ln w="12700">
            <a:solidFill>
              <a:schemeClr val="tx1"/>
            </a:solidFill>
            <a:round/>
            <a:headEnd type="none" w="sm" len="sm"/>
            <a:tailEnd type="none" w="sm" len="sm"/>
          </a:ln>
        </p:spPr>
        <p:txBody>
          <a:bodyPr/>
          <a:lstStyle/>
          <a:p>
            <a:endParaRPr lang="en-US"/>
          </a:p>
        </p:txBody>
      </p:sp>
      <p:sp>
        <p:nvSpPr>
          <p:cNvPr id="23558" name="Line 5"/>
          <p:cNvSpPr>
            <a:spLocks noChangeShapeType="1"/>
          </p:cNvSpPr>
          <p:nvPr/>
        </p:nvSpPr>
        <p:spPr bwMode="auto">
          <a:xfrm flipV="1">
            <a:off x="4219575" y="1655763"/>
            <a:ext cx="0" cy="968375"/>
          </a:xfrm>
          <a:prstGeom prst="line">
            <a:avLst/>
          </a:prstGeom>
          <a:noFill/>
          <a:ln w="12700">
            <a:solidFill>
              <a:schemeClr val="tx1"/>
            </a:solidFill>
            <a:round/>
            <a:headEnd type="none" w="sm" len="sm"/>
            <a:tailEnd type="none" w="sm" len="sm"/>
          </a:ln>
        </p:spPr>
        <p:txBody>
          <a:bodyPr/>
          <a:lstStyle/>
          <a:p>
            <a:endParaRPr lang="en-US"/>
          </a:p>
        </p:txBody>
      </p:sp>
      <p:sp>
        <p:nvSpPr>
          <p:cNvPr id="23559" name="Line 6"/>
          <p:cNvSpPr>
            <a:spLocks noChangeShapeType="1"/>
          </p:cNvSpPr>
          <p:nvPr/>
        </p:nvSpPr>
        <p:spPr bwMode="auto">
          <a:xfrm>
            <a:off x="642938" y="2266950"/>
            <a:ext cx="495300" cy="0"/>
          </a:xfrm>
          <a:prstGeom prst="line">
            <a:avLst/>
          </a:prstGeom>
          <a:noFill/>
          <a:ln w="12700">
            <a:solidFill>
              <a:schemeClr val="tx1"/>
            </a:solidFill>
            <a:round/>
            <a:headEnd type="none" w="sm" len="sm"/>
            <a:tailEnd type="none" w="sm" len="sm"/>
          </a:ln>
        </p:spPr>
        <p:txBody>
          <a:bodyPr/>
          <a:lstStyle/>
          <a:p>
            <a:endParaRPr lang="en-US"/>
          </a:p>
        </p:txBody>
      </p:sp>
      <p:sp>
        <p:nvSpPr>
          <p:cNvPr id="23560" name="Line 7"/>
          <p:cNvSpPr>
            <a:spLocks noChangeShapeType="1"/>
          </p:cNvSpPr>
          <p:nvPr/>
        </p:nvSpPr>
        <p:spPr bwMode="auto">
          <a:xfrm flipV="1">
            <a:off x="3678238" y="2262188"/>
            <a:ext cx="541337" cy="0"/>
          </a:xfrm>
          <a:prstGeom prst="line">
            <a:avLst/>
          </a:prstGeom>
          <a:noFill/>
          <a:ln w="12700">
            <a:solidFill>
              <a:schemeClr val="tx1"/>
            </a:solidFill>
            <a:round/>
            <a:headEnd type="none" w="sm" len="sm"/>
            <a:tailEnd type="none" w="sm" len="sm"/>
          </a:ln>
        </p:spPr>
        <p:txBody>
          <a:bodyPr/>
          <a:lstStyle/>
          <a:p>
            <a:endParaRPr lang="en-US"/>
          </a:p>
        </p:txBody>
      </p:sp>
      <p:sp>
        <p:nvSpPr>
          <p:cNvPr id="23561" name="AutoShape 8"/>
          <p:cNvSpPr>
            <a:spLocks noChangeArrowheads="1"/>
          </p:cNvSpPr>
          <p:nvPr/>
        </p:nvSpPr>
        <p:spPr bwMode="auto">
          <a:xfrm rot="10800000">
            <a:off x="811213" y="2184400"/>
            <a:ext cx="103187" cy="73025"/>
          </a:xfrm>
          <a:prstGeom prst="triangle">
            <a:avLst>
              <a:gd name="adj" fmla="val 50000"/>
            </a:avLst>
          </a:prstGeom>
          <a:noFill/>
          <a:ln w="12700">
            <a:solidFill>
              <a:schemeClr val="tx1"/>
            </a:solidFill>
            <a:miter lim="800000"/>
            <a:headEnd type="none" w="sm" len="sm"/>
            <a:tailEnd type="none" w="sm" len="sm"/>
          </a:ln>
        </p:spPr>
        <p:txBody>
          <a:bodyPr wrap="none" anchor="ctr"/>
          <a:lstStyle/>
          <a:p>
            <a:endParaRPr lang="fa-IR"/>
          </a:p>
        </p:txBody>
      </p:sp>
      <p:sp>
        <p:nvSpPr>
          <p:cNvPr id="23562" name="Line 9"/>
          <p:cNvSpPr>
            <a:spLocks noChangeShapeType="1"/>
          </p:cNvSpPr>
          <p:nvPr/>
        </p:nvSpPr>
        <p:spPr bwMode="auto">
          <a:xfrm>
            <a:off x="790575" y="2319338"/>
            <a:ext cx="168275" cy="0"/>
          </a:xfrm>
          <a:prstGeom prst="line">
            <a:avLst/>
          </a:prstGeom>
          <a:noFill/>
          <a:ln w="12700">
            <a:solidFill>
              <a:schemeClr val="tx1"/>
            </a:solidFill>
            <a:round/>
            <a:headEnd type="none" w="sm" len="sm"/>
            <a:tailEnd type="none" w="sm" len="sm"/>
          </a:ln>
        </p:spPr>
        <p:txBody>
          <a:bodyPr/>
          <a:lstStyle/>
          <a:p>
            <a:endParaRPr lang="en-US"/>
          </a:p>
        </p:txBody>
      </p:sp>
      <p:sp>
        <p:nvSpPr>
          <p:cNvPr id="23563" name="Line 10"/>
          <p:cNvSpPr>
            <a:spLocks noChangeShapeType="1"/>
          </p:cNvSpPr>
          <p:nvPr/>
        </p:nvSpPr>
        <p:spPr bwMode="auto">
          <a:xfrm>
            <a:off x="815975" y="2352675"/>
            <a:ext cx="103188" cy="0"/>
          </a:xfrm>
          <a:prstGeom prst="line">
            <a:avLst/>
          </a:prstGeom>
          <a:noFill/>
          <a:ln w="12700">
            <a:solidFill>
              <a:schemeClr val="tx1"/>
            </a:solidFill>
            <a:round/>
            <a:headEnd type="none" w="sm" len="sm"/>
            <a:tailEnd type="none" w="sm" len="sm"/>
          </a:ln>
        </p:spPr>
        <p:txBody>
          <a:bodyPr/>
          <a:lstStyle/>
          <a:p>
            <a:endParaRPr lang="en-US"/>
          </a:p>
        </p:txBody>
      </p:sp>
      <p:sp>
        <p:nvSpPr>
          <p:cNvPr id="23564" name="Line 11"/>
          <p:cNvSpPr>
            <a:spLocks noChangeShapeType="1"/>
          </p:cNvSpPr>
          <p:nvPr/>
        </p:nvSpPr>
        <p:spPr bwMode="auto">
          <a:xfrm>
            <a:off x="849313" y="2386013"/>
            <a:ext cx="25400" cy="0"/>
          </a:xfrm>
          <a:prstGeom prst="line">
            <a:avLst/>
          </a:prstGeom>
          <a:noFill/>
          <a:ln w="12700">
            <a:solidFill>
              <a:schemeClr val="tx1"/>
            </a:solidFill>
            <a:round/>
            <a:headEnd type="none" w="sm" len="sm"/>
            <a:tailEnd type="none" w="sm" len="sm"/>
          </a:ln>
        </p:spPr>
        <p:txBody>
          <a:bodyPr/>
          <a:lstStyle/>
          <a:p>
            <a:endParaRPr lang="en-US"/>
          </a:p>
        </p:txBody>
      </p:sp>
      <p:sp>
        <p:nvSpPr>
          <p:cNvPr id="23565" name="Rectangle 12"/>
          <p:cNvSpPr>
            <a:spLocks noChangeArrowheads="1"/>
          </p:cNvSpPr>
          <p:nvPr/>
        </p:nvSpPr>
        <p:spPr bwMode="auto">
          <a:xfrm>
            <a:off x="3763963" y="1962150"/>
            <a:ext cx="1189037" cy="244475"/>
          </a:xfrm>
          <a:prstGeom prst="rect">
            <a:avLst/>
          </a:prstGeom>
          <a:noFill/>
          <a:ln w="9525">
            <a:noFill/>
            <a:miter lim="800000"/>
            <a:headEnd/>
            <a:tailEnd/>
          </a:ln>
        </p:spPr>
        <p:txBody>
          <a:bodyPr lIns="92058" tIns="46029" rIns="92058" bIns="46029">
            <a:spAutoFit/>
          </a:bodyPr>
          <a:lstStyle/>
          <a:p>
            <a:pPr defTabSz="762000" eaLnBrk="0" hangingPunct="0"/>
            <a:r>
              <a:rPr lang="en-US" altLang="ko-KR" sz="1000" b="1">
                <a:ea typeface="DotumChe" pitchFamily="49" charset="-127"/>
              </a:rPr>
              <a:t>Float</a:t>
            </a:r>
          </a:p>
        </p:txBody>
      </p:sp>
      <p:sp>
        <p:nvSpPr>
          <p:cNvPr id="23566" name="Rectangle 13"/>
          <p:cNvSpPr>
            <a:spLocks noChangeArrowheads="1"/>
          </p:cNvSpPr>
          <p:nvPr/>
        </p:nvSpPr>
        <p:spPr bwMode="auto">
          <a:xfrm>
            <a:off x="3208338" y="1392238"/>
            <a:ext cx="1187450" cy="244475"/>
          </a:xfrm>
          <a:prstGeom prst="rect">
            <a:avLst/>
          </a:prstGeom>
          <a:noFill/>
          <a:ln w="9525">
            <a:noFill/>
            <a:miter lim="800000"/>
            <a:headEnd/>
            <a:tailEnd/>
          </a:ln>
        </p:spPr>
        <p:txBody>
          <a:bodyPr lIns="92058" tIns="46029" rIns="92058" bIns="46029">
            <a:spAutoFit/>
          </a:bodyPr>
          <a:lstStyle/>
          <a:p>
            <a:pPr defTabSz="762000" eaLnBrk="0" hangingPunct="0"/>
            <a:r>
              <a:rPr lang="en-US" altLang="ko-KR" sz="1000" b="1">
                <a:ea typeface="DotumChe" pitchFamily="49" charset="-127"/>
              </a:rPr>
              <a:t>Micro S/W</a:t>
            </a:r>
          </a:p>
        </p:txBody>
      </p:sp>
      <p:sp>
        <p:nvSpPr>
          <p:cNvPr id="23567" name="AutoShape 16"/>
          <p:cNvSpPr>
            <a:spLocks noChangeArrowheads="1"/>
          </p:cNvSpPr>
          <p:nvPr/>
        </p:nvSpPr>
        <p:spPr bwMode="auto">
          <a:xfrm>
            <a:off x="1143000" y="585788"/>
            <a:ext cx="2743200" cy="466725"/>
          </a:xfrm>
          <a:prstGeom prst="roundRect">
            <a:avLst>
              <a:gd name="adj" fmla="val 50000"/>
            </a:avLst>
          </a:prstGeom>
          <a:solidFill>
            <a:schemeClr val="bg1">
              <a:lumMod val="75000"/>
            </a:schemeClr>
          </a:solidFill>
          <a:ln w="57150" algn="ctr">
            <a:solidFill>
              <a:srgbClr val="C0C0C0"/>
            </a:solidFill>
            <a:round/>
            <a:headEnd/>
            <a:tailEnd/>
          </a:ln>
        </p:spPr>
        <p:txBody>
          <a:bodyPr wrap="none" lIns="122159" tIns="61078" rIns="122159" bIns="61078" anchor="ctr"/>
          <a:lstStyle/>
          <a:p>
            <a:pPr algn="ctr" defTabSz="1222375"/>
            <a:r>
              <a:rPr lang="en-US" altLang="ko-KR" sz="1900">
                <a:solidFill>
                  <a:srgbClr val="FFCC00"/>
                </a:solidFill>
                <a:ea typeface="돋움" pitchFamily="50" charset="-127"/>
              </a:rPr>
              <a:t>Float Switch</a:t>
            </a:r>
          </a:p>
        </p:txBody>
      </p:sp>
      <p:grpSp>
        <p:nvGrpSpPr>
          <p:cNvPr id="2" name="Group 18"/>
          <p:cNvGrpSpPr>
            <a:grpSpLocks/>
          </p:cNvGrpSpPr>
          <p:nvPr/>
        </p:nvGrpSpPr>
        <p:grpSpPr bwMode="auto">
          <a:xfrm>
            <a:off x="1676400" y="2941638"/>
            <a:ext cx="2082800" cy="2932112"/>
            <a:chOff x="786" y="2096"/>
            <a:chExt cx="1312" cy="1847"/>
          </a:xfrm>
        </p:grpSpPr>
        <p:sp>
          <p:nvSpPr>
            <p:cNvPr id="23575" name="Text Box 19"/>
            <p:cNvSpPr txBox="1">
              <a:spLocks noChangeArrowheads="1"/>
            </p:cNvSpPr>
            <p:nvPr/>
          </p:nvSpPr>
          <p:spPr bwMode="auto">
            <a:xfrm>
              <a:off x="1871" y="2344"/>
              <a:ext cx="227" cy="155"/>
            </a:xfrm>
            <a:prstGeom prst="rect">
              <a:avLst/>
            </a:prstGeom>
            <a:noFill/>
            <a:ln w="57150" algn="ctr">
              <a:noFill/>
              <a:miter lim="800000"/>
              <a:headEnd/>
              <a:tailEnd/>
            </a:ln>
          </p:spPr>
          <p:txBody>
            <a:bodyPr lIns="91422" tIns="45710" rIns="91422" bIns="45710">
              <a:spAutoFit/>
            </a:bodyPr>
            <a:lstStyle/>
            <a:p>
              <a:pPr defTabSz="912813">
                <a:spcBef>
                  <a:spcPct val="50000"/>
                </a:spcBef>
              </a:pPr>
              <a:r>
                <a:rPr lang="fa-IR" altLang="ko-KR" sz="1000" b="1">
                  <a:solidFill>
                    <a:srgbClr val="3333FF"/>
                  </a:solidFill>
                  <a:ea typeface="돋움" pitchFamily="50" charset="-127"/>
                </a:rPr>
                <a:t>خیر</a:t>
              </a:r>
              <a:endParaRPr lang="en-US" altLang="ko-KR" sz="1000" b="1">
                <a:solidFill>
                  <a:srgbClr val="3333FF"/>
                </a:solidFill>
                <a:ea typeface="돋움" pitchFamily="50" charset="-127"/>
              </a:endParaRPr>
            </a:p>
          </p:txBody>
        </p:sp>
        <p:sp>
          <p:nvSpPr>
            <p:cNvPr id="23576" name="Rectangle 20"/>
            <p:cNvSpPr>
              <a:spLocks noChangeArrowheads="1"/>
            </p:cNvSpPr>
            <p:nvPr/>
          </p:nvSpPr>
          <p:spPr bwMode="auto">
            <a:xfrm>
              <a:off x="786" y="2096"/>
              <a:ext cx="975" cy="227"/>
            </a:xfrm>
            <a:prstGeom prst="rect">
              <a:avLst/>
            </a:prstGeom>
            <a:noFill/>
            <a:ln w="31750" algn="ctr">
              <a:solidFill>
                <a:schemeClr val="folHlink"/>
              </a:solidFill>
              <a:miter lim="800000"/>
              <a:headEnd/>
              <a:tailEnd/>
            </a:ln>
          </p:spPr>
          <p:txBody>
            <a:bodyPr wrap="none" lIns="91422" tIns="45710" rIns="91422" bIns="45710" anchor="ctr"/>
            <a:lstStyle/>
            <a:p>
              <a:pPr algn="ctr" defTabSz="912813">
                <a:spcBef>
                  <a:spcPct val="20000"/>
                </a:spcBef>
              </a:pPr>
              <a:r>
                <a:rPr lang="fa-IR" altLang="ko-KR" sz="1000" b="1">
                  <a:solidFill>
                    <a:srgbClr val="3333FF"/>
                  </a:solidFill>
                  <a:ea typeface="돋움" pitchFamily="50" charset="-127"/>
                </a:rPr>
                <a:t>فعالیت عادی دستگاه</a:t>
              </a:r>
              <a:endParaRPr lang="en-US" altLang="ko-KR" sz="1000" b="1">
                <a:solidFill>
                  <a:srgbClr val="3333FF"/>
                </a:solidFill>
                <a:ea typeface="돋움" pitchFamily="50" charset="-127"/>
              </a:endParaRPr>
            </a:p>
          </p:txBody>
        </p:sp>
        <p:sp>
          <p:nvSpPr>
            <p:cNvPr id="23577" name="AutoShape 21"/>
            <p:cNvSpPr>
              <a:spLocks noChangeArrowheads="1"/>
            </p:cNvSpPr>
            <p:nvPr/>
          </p:nvSpPr>
          <p:spPr bwMode="auto">
            <a:xfrm>
              <a:off x="824" y="2466"/>
              <a:ext cx="909" cy="278"/>
            </a:xfrm>
            <a:prstGeom prst="diamond">
              <a:avLst/>
            </a:prstGeom>
            <a:noFill/>
            <a:ln w="31750" algn="ctr">
              <a:solidFill>
                <a:schemeClr val="folHlink"/>
              </a:solidFill>
              <a:miter lim="800000"/>
              <a:headEnd/>
              <a:tailEnd/>
            </a:ln>
          </p:spPr>
          <p:txBody>
            <a:bodyPr wrap="none" lIns="91422" tIns="45710" rIns="91422" bIns="45710" anchor="ctr"/>
            <a:lstStyle/>
            <a:p>
              <a:pPr algn="ctr" defTabSz="912813">
                <a:lnSpc>
                  <a:spcPct val="80000"/>
                </a:lnSpc>
                <a:spcBef>
                  <a:spcPct val="20000"/>
                </a:spcBef>
              </a:pPr>
              <a:r>
                <a:rPr lang="fa-IR" altLang="ko-KR" sz="1000" b="1">
                  <a:solidFill>
                    <a:srgbClr val="3333FF"/>
                  </a:solidFill>
                  <a:ea typeface="돋움" pitchFamily="50" charset="-127"/>
                </a:rPr>
                <a:t>آیا نشتی وجود دارد ؟</a:t>
              </a:r>
              <a:r>
                <a:rPr lang="en-US" altLang="ko-KR" sz="1000" b="1">
                  <a:solidFill>
                    <a:srgbClr val="3333FF"/>
                  </a:solidFill>
                  <a:ea typeface="돋움" pitchFamily="50" charset="-127"/>
                </a:rPr>
                <a:t> </a:t>
              </a:r>
            </a:p>
          </p:txBody>
        </p:sp>
        <p:sp>
          <p:nvSpPr>
            <p:cNvPr id="23578" name="Rectangle 22"/>
            <p:cNvSpPr>
              <a:spLocks noChangeArrowheads="1"/>
            </p:cNvSpPr>
            <p:nvPr/>
          </p:nvSpPr>
          <p:spPr bwMode="auto">
            <a:xfrm>
              <a:off x="786" y="3292"/>
              <a:ext cx="975" cy="226"/>
            </a:xfrm>
            <a:prstGeom prst="rect">
              <a:avLst/>
            </a:prstGeom>
            <a:noFill/>
            <a:ln w="31750" algn="ctr">
              <a:solidFill>
                <a:schemeClr val="folHlink"/>
              </a:solidFill>
              <a:miter lim="800000"/>
              <a:headEnd/>
              <a:tailEnd/>
            </a:ln>
          </p:spPr>
          <p:txBody>
            <a:bodyPr wrap="none" lIns="91422" tIns="45710" rIns="91422" bIns="45710" anchor="ctr"/>
            <a:lstStyle/>
            <a:p>
              <a:pPr algn="ctr" defTabSz="912813">
                <a:spcBef>
                  <a:spcPct val="20000"/>
                </a:spcBef>
              </a:pPr>
              <a:r>
                <a:rPr lang="fa-IR" altLang="ko-KR" sz="1000" b="1">
                  <a:solidFill>
                    <a:srgbClr val="3333FF"/>
                  </a:solidFill>
                  <a:ea typeface="돋움" pitchFamily="50" charset="-127"/>
                </a:rPr>
                <a:t>عملکرد دستگاه متوقف می شود</a:t>
              </a:r>
              <a:endParaRPr lang="en-US" altLang="ko-KR" sz="1000" b="1">
                <a:solidFill>
                  <a:srgbClr val="3333FF"/>
                </a:solidFill>
                <a:ea typeface="돋움" pitchFamily="50" charset="-127"/>
              </a:endParaRPr>
            </a:p>
          </p:txBody>
        </p:sp>
        <p:sp>
          <p:nvSpPr>
            <p:cNvPr id="23579" name="Rectangle 23"/>
            <p:cNvSpPr>
              <a:spLocks noChangeArrowheads="1"/>
            </p:cNvSpPr>
            <p:nvPr/>
          </p:nvSpPr>
          <p:spPr bwMode="auto">
            <a:xfrm>
              <a:off x="786" y="3716"/>
              <a:ext cx="975" cy="227"/>
            </a:xfrm>
            <a:prstGeom prst="rect">
              <a:avLst/>
            </a:prstGeom>
            <a:noFill/>
            <a:ln w="31750" algn="ctr">
              <a:solidFill>
                <a:schemeClr val="folHlink"/>
              </a:solidFill>
              <a:miter lim="800000"/>
              <a:headEnd/>
              <a:tailEnd/>
            </a:ln>
          </p:spPr>
          <p:txBody>
            <a:bodyPr wrap="none" lIns="91422" tIns="45710" rIns="91422" bIns="45710" anchor="ctr"/>
            <a:lstStyle/>
            <a:p>
              <a:pPr algn="ctr" defTabSz="912813">
                <a:spcBef>
                  <a:spcPct val="20000"/>
                </a:spcBef>
              </a:pPr>
              <a:r>
                <a:rPr lang="fa-IR" altLang="ko-KR" sz="1000" b="1">
                  <a:solidFill>
                    <a:srgbClr val="3333FF"/>
                  </a:solidFill>
                  <a:ea typeface="돋움" pitchFamily="50" charset="-127"/>
                </a:rPr>
                <a:t>نمایشگر دستگاه علامت</a:t>
              </a:r>
            </a:p>
            <a:p>
              <a:pPr algn="ctr" defTabSz="912813" rtl="1">
                <a:spcBef>
                  <a:spcPct val="20000"/>
                </a:spcBef>
              </a:pPr>
              <a:r>
                <a:rPr lang="en-US" altLang="ko-KR" sz="1000" b="1">
                  <a:solidFill>
                    <a:srgbClr val="3333FF"/>
                  </a:solidFill>
                  <a:ea typeface="돋움" pitchFamily="50" charset="-127"/>
                </a:rPr>
                <a:t>EI</a:t>
              </a:r>
              <a:r>
                <a:rPr lang="fa-IR" altLang="ko-KR" sz="1000" b="1">
                  <a:solidFill>
                    <a:srgbClr val="3333FF"/>
                  </a:solidFill>
                  <a:ea typeface="돋움" pitchFamily="50" charset="-127"/>
                </a:rPr>
                <a:t> را نمایش می دهد .</a:t>
              </a:r>
              <a:endParaRPr lang="en-US" altLang="ko-KR" sz="1000" b="1">
                <a:solidFill>
                  <a:srgbClr val="3333FF"/>
                </a:solidFill>
                <a:ea typeface="돋움" pitchFamily="50" charset="-127"/>
              </a:endParaRPr>
            </a:p>
          </p:txBody>
        </p:sp>
        <p:sp>
          <p:nvSpPr>
            <p:cNvPr id="23580" name="Line 24"/>
            <p:cNvSpPr>
              <a:spLocks noChangeShapeType="1"/>
            </p:cNvSpPr>
            <p:nvPr/>
          </p:nvSpPr>
          <p:spPr bwMode="auto">
            <a:xfrm>
              <a:off x="1267" y="2323"/>
              <a:ext cx="0" cy="133"/>
            </a:xfrm>
            <a:prstGeom prst="line">
              <a:avLst/>
            </a:prstGeom>
            <a:noFill/>
            <a:ln w="31750">
              <a:solidFill>
                <a:schemeClr val="folHlink"/>
              </a:solidFill>
              <a:round/>
              <a:headEnd/>
              <a:tailEnd type="triangle" w="med" len="med"/>
            </a:ln>
          </p:spPr>
          <p:txBody>
            <a:bodyPr wrap="none" anchor="ctr"/>
            <a:lstStyle/>
            <a:p>
              <a:endParaRPr lang="en-US"/>
            </a:p>
          </p:txBody>
        </p:sp>
        <p:sp>
          <p:nvSpPr>
            <p:cNvPr id="23581" name="Line 25"/>
            <p:cNvSpPr>
              <a:spLocks noChangeShapeType="1"/>
            </p:cNvSpPr>
            <p:nvPr/>
          </p:nvSpPr>
          <p:spPr bwMode="auto">
            <a:xfrm>
              <a:off x="1251" y="2743"/>
              <a:ext cx="0" cy="128"/>
            </a:xfrm>
            <a:prstGeom prst="line">
              <a:avLst/>
            </a:prstGeom>
            <a:noFill/>
            <a:ln w="31750">
              <a:solidFill>
                <a:schemeClr val="folHlink"/>
              </a:solidFill>
              <a:round/>
              <a:headEnd/>
              <a:tailEnd type="triangle" w="med" len="med"/>
            </a:ln>
          </p:spPr>
          <p:txBody>
            <a:bodyPr wrap="none" anchor="ctr"/>
            <a:lstStyle/>
            <a:p>
              <a:endParaRPr lang="en-US"/>
            </a:p>
          </p:txBody>
        </p:sp>
        <p:sp>
          <p:nvSpPr>
            <p:cNvPr id="23582" name="Line 26"/>
            <p:cNvSpPr>
              <a:spLocks noChangeShapeType="1"/>
            </p:cNvSpPr>
            <p:nvPr/>
          </p:nvSpPr>
          <p:spPr bwMode="auto">
            <a:xfrm>
              <a:off x="1258" y="3098"/>
              <a:ext cx="0" cy="198"/>
            </a:xfrm>
            <a:prstGeom prst="line">
              <a:avLst/>
            </a:prstGeom>
            <a:noFill/>
            <a:ln w="31750">
              <a:solidFill>
                <a:schemeClr val="folHlink"/>
              </a:solidFill>
              <a:round/>
              <a:headEnd/>
              <a:tailEnd type="triangle" w="med" len="med"/>
            </a:ln>
          </p:spPr>
          <p:txBody>
            <a:bodyPr wrap="none" anchor="ctr"/>
            <a:lstStyle/>
            <a:p>
              <a:endParaRPr lang="en-US"/>
            </a:p>
          </p:txBody>
        </p:sp>
        <p:cxnSp>
          <p:nvCxnSpPr>
            <p:cNvPr id="23583" name="AutoShape 27"/>
            <p:cNvCxnSpPr>
              <a:cxnSpLocks noChangeShapeType="1"/>
              <a:stCxn id="23577" idx="3"/>
              <a:endCxn id="23576" idx="3"/>
            </p:cNvCxnSpPr>
            <p:nvPr/>
          </p:nvCxnSpPr>
          <p:spPr bwMode="auto">
            <a:xfrm flipV="1">
              <a:off x="1743" y="2210"/>
              <a:ext cx="28" cy="395"/>
            </a:xfrm>
            <a:prstGeom prst="bentConnector3">
              <a:avLst>
                <a:gd name="adj1" fmla="val 575000"/>
              </a:avLst>
            </a:prstGeom>
            <a:noFill/>
            <a:ln w="31750">
              <a:solidFill>
                <a:schemeClr val="folHlink"/>
              </a:solidFill>
              <a:miter lim="800000"/>
              <a:headEnd/>
              <a:tailEnd type="triangle" w="med" len="med"/>
            </a:ln>
          </p:spPr>
        </p:cxnSp>
        <p:sp>
          <p:nvSpPr>
            <p:cNvPr id="23584" name="Text Box 28"/>
            <p:cNvSpPr txBox="1">
              <a:spLocks noChangeArrowheads="1"/>
            </p:cNvSpPr>
            <p:nvPr/>
          </p:nvSpPr>
          <p:spPr bwMode="auto">
            <a:xfrm>
              <a:off x="1247" y="2711"/>
              <a:ext cx="499" cy="154"/>
            </a:xfrm>
            <a:prstGeom prst="rect">
              <a:avLst/>
            </a:prstGeom>
            <a:noFill/>
            <a:ln w="57150" algn="ctr">
              <a:noFill/>
              <a:miter lim="800000"/>
              <a:headEnd/>
              <a:tailEnd/>
            </a:ln>
          </p:spPr>
          <p:txBody>
            <a:bodyPr lIns="91422" tIns="45710" rIns="91422" bIns="45710">
              <a:spAutoFit/>
            </a:bodyPr>
            <a:lstStyle/>
            <a:p>
              <a:pPr defTabSz="912813">
                <a:spcBef>
                  <a:spcPct val="50000"/>
                </a:spcBef>
              </a:pPr>
              <a:r>
                <a:rPr lang="fa-IR" altLang="ko-KR" sz="1000" b="1">
                  <a:solidFill>
                    <a:srgbClr val="3333FF"/>
                  </a:solidFill>
                  <a:ea typeface="돋움" pitchFamily="50" charset="-127"/>
                </a:rPr>
                <a:t>بله</a:t>
              </a:r>
              <a:endParaRPr lang="en-US" altLang="ko-KR" sz="1000" b="1">
                <a:solidFill>
                  <a:srgbClr val="3333FF"/>
                </a:solidFill>
                <a:ea typeface="돋움" pitchFamily="50" charset="-127"/>
              </a:endParaRPr>
            </a:p>
          </p:txBody>
        </p:sp>
        <p:sp>
          <p:nvSpPr>
            <p:cNvPr id="23585" name="Rectangle 29"/>
            <p:cNvSpPr>
              <a:spLocks noChangeArrowheads="1"/>
            </p:cNvSpPr>
            <p:nvPr/>
          </p:nvSpPr>
          <p:spPr bwMode="auto">
            <a:xfrm>
              <a:off x="786" y="3292"/>
              <a:ext cx="975" cy="226"/>
            </a:xfrm>
            <a:prstGeom prst="rect">
              <a:avLst/>
            </a:prstGeom>
            <a:noFill/>
            <a:ln w="31750" algn="ctr">
              <a:solidFill>
                <a:schemeClr val="folHlink"/>
              </a:solidFill>
              <a:miter lim="800000"/>
              <a:headEnd/>
              <a:tailEnd/>
            </a:ln>
          </p:spPr>
          <p:txBody>
            <a:bodyPr wrap="none" lIns="91422" tIns="45710" rIns="91422" bIns="45710" anchor="ctr"/>
            <a:lstStyle/>
            <a:p>
              <a:pPr algn="ctr" defTabSz="912813">
                <a:spcBef>
                  <a:spcPct val="20000"/>
                </a:spcBef>
              </a:pPr>
              <a:endParaRPr lang="en-US" altLang="ko-KR" sz="1000" b="1">
                <a:solidFill>
                  <a:srgbClr val="3333FF"/>
                </a:solidFill>
                <a:ea typeface="돋움" pitchFamily="50" charset="-127"/>
              </a:endParaRPr>
            </a:p>
          </p:txBody>
        </p:sp>
        <p:sp>
          <p:nvSpPr>
            <p:cNvPr id="23586" name="Rectangle 30"/>
            <p:cNvSpPr>
              <a:spLocks noChangeArrowheads="1"/>
            </p:cNvSpPr>
            <p:nvPr/>
          </p:nvSpPr>
          <p:spPr bwMode="auto">
            <a:xfrm>
              <a:off x="786" y="2866"/>
              <a:ext cx="975" cy="226"/>
            </a:xfrm>
            <a:prstGeom prst="rect">
              <a:avLst/>
            </a:prstGeom>
            <a:noFill/>
            <a:ln w="31750" algn="ctr">
              <a:solidFill>
                <a:schemeClr val="folHlink"/>
              </a:solidFill>
              <a:miter lim="800000"/>
              <a:headEnd/>
              <a:tailEnd/>
            </a:ln>
          </p:spPr>
          <p:txBody>
            <a:bodyPr wrap="none" lIns="91422" tIns="45710" rIns="91422" bIns="45710" anchor="ctr"/>
            <a:lstStyle/>
            <a:p>
              <a:pPr algn="ctr" defTabSz="912813">
                <a:spcBef>
                  <a:spcPct val="20000"/>
                </a:spcBef>
              </a:pPr>
              <a:r>
                <a:rPr lang="fa-IR" altLang="ko-KR" sz="1000" b="1">
                  <a:solidFill>
                    <a:srgbClr val="3333FF"/>
                  </a:solidFill>
                  <a:ea typeface="돋움" pitchFamily="50" charset="-127"/>
                </a:rPr>
                <a:t>میکروسوئیچ عمل می کند</a:t>
              </a:r>
              <a:endParaRPr lang="en-US" altLang="ko-KR" sz="1000" b="1">
                <a:solidFill>
                  <a:srgbClr val="3333FF"/>
                </a:solidFill>
                <a:ea typeface="돋움" pitchFamily="50" charset="-127"/>
              </a:endParaRPr>
            </a:p>
          </p:txBody>
        </p:sp>
        <p:sp>
          <p:nvSpPr>
            <p:cNvPr id="23587" name="Line 31"/>
            <p:cNvSpPr>
              <a:spLocks noChangeShapeType="1"/>
            </p:cNvSpPr>
            <p:nvPr/>
          </p:nvSpPr>
          <p:spPr bwMode="auto">
            <a:xfrm>
              <a:off x="1258" y="3524"/>
              <a:ext cx="0" cy="197"/>
            </a:xfrm>
            <a:prstGeom prst="line">
              <a:avLst/>
            </a:prstGeom>
            <a:noFill/>
            <a:ln w="31750">
              <a:solidFill>
                <a:schemeClr val="folHlink"/>
              </a:solidFill>
              <a:round/>
              <a:headEnd/>
              <a:tailEnd type="triangle" w="med" len="med"/>
            </a:ln>
          </p:spPr>
          <p:txBody>
            <a:bodyPr wrap="none" anchor="ctr"/>
            <a:lstStyle/>
            <a:p>
              <a:endParaRPr lang="en-US"/>
            </a:p>
          </p:txBody>
        </p:sp>
      </p:grpSp>
      <p:sp>
        <p:nvSpPr>
          <p:cNvPr id="23569" name="Rectangle 32"/>
          <p:cNvSpPr>
            <a:spLocks noChangeArrowheads="1"/>
          </p:cNvSpPr>
          <p:nvPr/>
        </p:nvSpPr>
        <p:spPr bwMode="auto">
          <a:xfrm>
            <a:off x="650875" y="2444750"/>
            <a:ext cx="3578225" cy="176213"/>
          </a:xfrm>
          <a:prstGeom prst="rect">
            <a:avLst/>
          </a:prstGeom>
          <a:solidFill>
            <a:srgbClr val="0000FF"/>
          </a:solidFill>
          <a:ln w="57150" algn="ctr">
            <a:noFill/>
            <a:miter lim="800000"/>
            <a:headEnd/>
            <a:tailEnd/>
          </a:ln>
        </p:spPr>
        <p:txBody>
          <a:bodyPr wrap="none" anchor="ctr"/>
          <a:lstStyle/>
          <a:p>
            <a:endParaRPr lang="fa-IR"/>
          </a:p>
        </p:txBody>
      </p:sp>
      <p:sp>
        <p:nvSpPr>
          <p:cNvPr id="23570" name="Rectangle 33"/>
          <p:cNvSpPr>
            <a:spLocks noChangeArrowheads="1"/>
          </p:cNvSpPr>
          <p:nvPr/>
        </p:nvSpPr>
        <p:spPr bwMode="auto">
          <a:xfrm>
            <a:off x="639763" y="2251075"/>
            <a:ext cx="517525" cy="193675"/>
          </a:xfrm>
          <a:prstGeom prst="rect">
            <a:avLst/>
          </a:prstGeom>
          <a:solidFill>
            <a:srgbClr val="0000FF"/>
          </a:solidFill>
          <a:ln w="57150" algn="ctr">
            <a:noFill/>
            <a:miter lim="800000"/>
            <a:headEnd/>
            <a:tailEnd/>
          </a:ln>
        </p:spPr>
        <p:txBody>
          <a:bodyPr wrap="none" anchor="ctr"/>
          <a:lstStyle/>
          <a:p>
            <a:endParaRPr lang="fa-IR"/>
          </a:p>
        </p:txBody>
      </p:sp>
      <p:sp>
        <p:nvSpPr>
          <p:cNvPr id="23571" name="Rectangle 34"/>
          <p:cNvSpPr>
            <a:spLocks noChangeArrowheads="1"/>
          </p:cNvSpPr>
          <p:nvPr/>
        </p:nvSpPr>
        <p:spPr bwMode="auto">
          <a:xfrm>
            <a:off x="3695700" y="2260600"/>
            <a:ext cx="523875" cy="212725"/>
          </a:xfrm>
          <a:prstGeom prst="rect">
            <a:avLst/>
          </a:prstGeom>
          <a:solidFill>
            <a:srgbClr val="0000FF"/>
          </a:solidFill>
          <a:ln w="57150" algn="ctr">
            <a:noFill/>
            <a:miter lim="800000"/>
            <a:headEnd/>
            <a:tailEnd/>
          </a:ln>
        </p:spPr>
        <p:txBody>
          <a:bodyPr wrap="none" anchor="ctr"/>
          <a:lstStyle/>
          <a:p>
            <a:endParaRPr lang="fa-IR"/>
          </a:p>
        </p:txBody>
      </p:sp>
      <p:sp>
        <p:nvSpPr>
          <p:cNvPr id="23572" name="Rectangle 35"/>
          <p:cNvSpPr>
            <a:spLocks noChangeArrowheads="1"/>
          </p:cNvSpPr>
          <p:nvPr/>
        </p:nvSpPr>
        <p:spPr bwMode="auto">
          <a:xfrm>
            <a:off x="3675063" y="2303463"/>
            <a:ext cx="774700" cy="246062"/>
          </a:xfrm>
          <a:prstGeom prst="rect">
            <a:avLst/>
          </a:prstGeom>
          <a:noFill/>
          <a:ln w="9525">
            <a:noFill/>
            <a:miter lim="800000"/>
            <a:headEnd/>
            <a:tailEnd/>
          </a:ln>
        </p:spPr>
        <p:txBody>
          <a:bodyPr lIns="92058" tIns="46029" rIns="92058" bIns="46029">
            <a:spAutoFit/>
          </a:bodyPr>
          <a:lstStyle/>
          <a:p>
            <a:pPr defTabSz="762000" eaLnBrk="0" hangingPunct="0"/>
            <a:r>
              <a:rPr lang="en-US" altLang="ko-KR" sz="1000" b="1">
                <a:solidFill>
                  <a:schemeClr val="bg1"/>
                </a:solidFill>
                <a:ea typeface="DotumChe" pitchFamily="49" charset="-127"/>
              </a:rPr>
              <a:t>Water</a:t>
            </a:r>
          </a:p>
        </p:txBody>
      </p:sp>
      <p:sp>
        <p:nvSpPr>
          <p:cNvPr id="23573" name="Oval 36"/>
          <p:cNvSpPr>
            <a:spLocks noChangeArrowheads="1"/>
          </p:cNvSpPr>
          <p:nvPr/>
        </p:nvSpPr>
        <p:spPr bwMode="auto">
          <a:xfrm>
            <a:off x="2300288" y="1835150"/>
            <a:ext cx="231775" cy="149225"/>
          </a:xfrm>
          <a:prstGeom prst="ellipse">
            <a:avLst/>
          </a:prstGeom>
          <a:noFill/>
          <a:ln w="25400" algn="ctr">
            <a:solidFill>
              <a:srgbClr val="FF0000"/>
            </a:solidFill>
            <a:prstDash val="sysDot"/>
            <a:round/>
            <a:headEnd/>
            <a:tailEnd/>
          </a:ln>
        </p:spPr>
        <p:txBody>
          <a:bodyPr wrap="none" anchor="ctr"/>
          <a:lstStyle/>
          <a:p>
            <a:endParaRPr lang="fa-IR"/>
          </a:p>
        </p:txBody>
      </p:sp>
      <p:sp>
        <p:nvSpPr>
          <p:cNvPr id="23574" name="TextBox 4"/>
          <p:cNvSpPr txBox="1">
            <a:spLocks noChangeArrowheads="1"/>
          </p:cNvSpPr>
          <p:nvPr/>
        </p:nvSpPr>
        <p:spPr bwMode="auto">
          <a:xfrm>
            <a:off x="4724400" y="1676400"/>
            <a:ext cx="3962400" cy="2032000"/>
          </a:xfrm>
          <a:prstGeom prst="rect">
            <a:avLst/>
          </a:prstGeom>
          <a:noFill/>
          <a:ln w="9525">
            <a:noFill/>
            <a:miter lim="800000"/>
            <a:headEnd/>
            <a:tailEnd/>
          </a:ln>
        </p:spPr>
        <p:txBody>
          <a:bodyPr>
            <a:spAutoFit/>
          </a:bodyPr>
          <a:lstStyle/>
          <a:p>
            <a:pPr algn="r" rtl="1">
              <a:buFont typeface="Wingdings" pitchFamily="2" charset="2"/>
              <a:buChar char="ü"/>
            </a:pPr>
            <a:r>
              <a:rPr lang="fa-IR"/>
              <a:t> این قطعه دارای قابلیت شناور بودن می باشد .</a:t>
            </a:r>
          </a:p>
          <a:p>
            <a:pPr algn="r" rtl="1">
              <a:buFont typeface="Wingdings" pitchFamily="2" charset="2"/>
              <a:buChar char="ü"/>
            </a:pPr>
            <a:endParaRPr lang="fa-IR"/>
          </a:p>
          <a:p>
            <a:pPr algn="r" rtl="1">
              <a:buFont typeface="Wingdings" pitchFamily="2" charset="2"/>
              <a:buChar char="ü"/>
            </a:pPr>
            <a:r>
              <a:rPr lang="fa-IR"/>
              <a:t>در صورتیکه نشتی وجود داشته باشد، میکروسوئیچ روی قطعه، نشتی را اعلام می کند .</a:t>
            </a:r>
          </a:p>
          <a:p>
            <a:pPr algn="r" rtl="1">
              <a:buFont typeface="Wingdings" pitchFamily="2" charset="2"/>
              <a:buChar char="ü"/>
            </a:pPr>
            <a:endParaRPr lang="fa-IR"/>
          </a:p>
          <a:p>
            <a:pPr algn="r" rtl="1">
              <a:buFont typeface="Wingdings" pitchFamily="2" charset="2"/>
              <a:buChar char="ü"/>
            </a:pPr>
            <a:r>
              <a:rPr lang="fa-IR"/>
              <a:t>باوجود نشتی، عملکرد طبیعی متوقف شده و برد خطای </a:t>
            </a:r>
            <a:r>
              <a:rPr lang="en-US"/>
              <a:t>EI</a:t>
            </a:r>
            <a:r>
              <a:rPr lang="fa-IR"/>
              <a:t> را نمایش می دهد . </a:t>
            </a:r>
          </a:p>
        </p:txBody>
      </p:sp>
      <p:sp>
        <p:nvSpPr>
          <p:cNvPr id="36" name="Slide Number Placeholder 35"/>
          <p:cNvSpPr>
            <a:spLocks noGrp="1"/>
          </p:cNvSpPr>
          <p:nvPr>
            <p:ph type="sldNum" sz="quarter" idx="12"/>
          </p:nvPr>
        </p:nvSpPr>
        <p:spPr/>
        <p:txBody>
          <a:bodyPr/>
          <a:lstStyle/>
          <a:p>
            <a:r>
              <a:rPr lang="en-US" smtClean="0"/>
              <a:t>1</a:t>
            </a:r>
            <a:endParaRPr lang="en-US" dirty="0" smtClean="0"/>
          </a:p>
        </p:txBody>
      </p:sp>
      <p:sp>
        <p:nvSpPr>
          <p:cNvPr id="37" name="Text Box 5"/>
          <p:cNvSpPr txBox="1">
            <a:spLocks noChangeArrowheads="1"/>
          </p:cNvSpPr>
          <p:nvPr/>
        </p:nvSpPr>
        <p:spPr bwMode="auto">
          <a:xfrm>
            <a:off x="4038600" y="533400"/>
            <a:ext cx="3960813" cy="477054"/>
          </a:xfrm>
          <a:prstGeom prst="rect">
            <a:avLst/>
          </a:prstGeom>
          <a:noFill/>
          <a:ln w="9525">
            <a:noFill/>
            <a:miter lim="800000"/>
            <a:headEnd/>
            <a:tailEnd/>
          </a:ln>
        </p:spPr>
        <p:txBody>
          <a:bodyPr>
            <a:spAutoFit/>
          </a:bodyPr>
          <a:lstStyle/>
          <a:p>
            <a:pPr algn="r" rtl="1">
              <a:spcBef>
                <a:spcPct val="50000"/>
              </a:spcBef>
            </a:pPr>
            <a:r>
              <a:rPr lang="fa-IR"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میکروسوئیچ </a:t>
            </a:r>
            <a:r>
              <a:rPr lang="fa-IR" sz="2500" dirty="0">
                <a:solidFill>
                  <a:srgbClr val="FF5050"/>
                </a:solidFill>
                <a:effectLst>
                  <a:outerShdw blurRad="38100" dist="38100" dir="2700000" algn="tl">
                    <a:srgbClr val="000000">
                      <a:alpha val="43137"/>
                    </a:srgbClr>
                  </a:outerShdw>
                </a:effectLst>
                <a:latin typeface="Gill Sans MT" pitchFamily="34" charset="0"/>
                <a:ea typeface="+mj-ea"/>
                <a:cs typeface="+mj-cs"/>
              </a:rPr>
              <a:t>کف</a:t>
            </a:r>
            <a:endParaRPr lang="en-US" sz="25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5"/>
          <p:cNvSpPr>
            <a:spLocks noChangeArrowheads="1"/>
          </p:cNvSpPr>
          <p:nvPr/>
        </p:nvSpPr>
        <p:spPr bwMode="auto">
          <a:xfrm>
            <a:off x="533400" y="838200"/>
            <a:ext cx="7848600" cy="5275263"/>
          </a:xfrm>
          <a:prstGeom prst="roundRect">
            <a:avLst>
              <a:gd name="adj" fmla="val 3968"/>
            </a:avLst>
          </a:prstGeom>
          <a:solidFill>
            <a:schemeClr val="bg1"/>
          </a:solidFill>
          <a:ln w="38100" algn="ctr">
            <a:solidFill>
              <a:schemeClr val="tx1"/>
            </a:solidFill>
            <a:round/>
            <a:headEnd/>
            <a:tailEnd/>
          </a:ln>
        </p:spPr>
        <p:txBody>
          <a:bodyPr wrap="none" lIns="122159" tIns="61078" rIns="122159" bIns="61078" anchor="ctr"/>
          <a:lstStyle/>
          <a:p>
            <a:pPr defTabSz="1222375">
              <a:spcBef>
                <a:spcPct val="20000"/>
              </a:spcBef>
            </a:pPr>
            <a:endParaRPr lang="fa-IR" sz="1900">
              <a:solidFill>
                <a:srgbClr val="3333FF"/>
              </a:solidFill>
              <a:ea typeface="돋움" pitchFamily="50" charset="-127"/>
            </a:endParaRPr>
          </a:p>
        </p:txBody>
      </p:sp>
      <p:pic>
        <p:nvPicPr>
          <p:cNvPr id="24579" name="Picture 1" descr="IMG_7544.jpg"/>
          <p:cNvPicPr>
            <a:picLocks noChangeAspect="1"/>
          </p:cNvPicPr>
          <p:nvPr/>
        </p:nvPicPr>
        <p:blipFill>
          <a:blip r:embed="rId2" cstate="print">
            <a:lum bright="20000"/>
          </a:blip>
          <a:srcRect/>
          <a:stretch>
            <a:fillRect/>
          </a:stretch>
        </p:blipFill>
        <p:spPr bwMode="auto">
          <a:xfrm>
            <a:off x="1066800" y="1524000"/>
            <a:ext cx="2438400" cy="1219200"/>
          </a:xfrm>
          <a:prstGeom prst="rect">
            <a:avLst/>
          </a:prstGeom>
          <a:noFill/>
          <a:ln w="9525">
            <a:noFill/>
            <a:miter lim="800000"/>
            <a:headEnd/>
            <a:tailEnd/>
          </a:ln>
        </p:spPr>
      </p:pic>
      <p:pic>
        <p:nvPicPr>
          <p:cNvPr id="24580" name="Picture 2" descr="IMG_7546.jpg"/>
          <p:cNvPicPr>
            <a:picLocks noChangeAspect="1"/>
          </p:cNvPicPr>
          <p:nvPr/>
        </p:nvPicPr>
        <p:blipFill>
          <a:blip r:embed="rId3" cstate="print">
            <a:lum bright="20000"/>
          </a:blip>
          <a:srcRect/>
          <a:stretch>
            <a:fillRect/>
          </a:stretch>
        </p:blipFill>
        <p:spPr bwMode="auto">
          <a:xfrm>
            <a:off x="5410200" y="1447800"/>
            <a:ext cx="2514600" cy="1716088"/>
          </a:xfrm>
          <a:prstGeom prst="rect">
            <a:avLst/>
          </a:prstGeom>
          <a:noFill/>
          <a:ln w="9525">
            <a:noFill/>
            <a:miter lim="800000"/>
            <a:headEnd/>
            <a:tailEnd/>
          </a:ln>
        </p:spPr>
      </p:pic>
      <p:sp>
        <p:nvSpPr>
          <p:cNvPr id="24581" name="AutoShape 16"/>
          <p:cNvSpPr>
            <a:spLocks noChangeArrowheads="1"/>
          </p:cNvSpPr>
          <p:nvPr/>
        </p:nvSpPr>
        <p:spPr bwMode="auto">
          <a:xfrm>
            <a:off x="1143000" y="585788"/>
            <a:ext cx="2743200" cy="466725"/>
          </a:xfrm>
          <a:prstGeom prst="roundRect">
            <a:avLst>
              <a:gd name="adj" fmla="val 50000"/>
            </a:avLst>
          </a:prstGeom>
          <a:solidFill>
            <a:schemeClr val="bg1">
              <a:lumMod val="75000"/>
            </a:schemeClr>
          </a:solidFill>
          <a:ln w="57150" algn="ctr">
            <a:solidFill>
              <a:srgbClr val="C0C0C0"/>
            </a:solidFill>
            <a:round/>
            <a:headEnd/>
            <a:tailEnd/>
          </a:ln>
        </p:spPr>
        <p:txBody>
          <a:bodyPr wrap="none" lIns="122159" tIns="61078" rIns="122159" bIns="61078" anchor="ctr"/>
          <a:lstStyle/>
          <a:p>
            <a:pPr algn="ctr" defTabSz="1222375"/>
            <a:r>
              <a:rPr lang="en-US" altLang="ko-KR" sz="1900">
                <a:solidFill>
                  <a:srgbClr val="FFCC00"/>
                </a:solidFill>
                <a:ea typeface="돋움" pitchFamily="50" charset="-127"/>
              </a:rPr>
              <a:t>Float Switch</a:t>
            </a:r>
          </a:p>
        </p:txBody>
      </p:sp>
      <p:sp>
        <p:nvSpPr>
          <p:cNvPr id="24582" name="Rectangle 21"/>
          <p:cNvSpPr>
            <a:spLocks noChangeArrowheads="1"/>
          </p:cNvSpPr>
          <p:nvPr/>
        </p:nvSpPr>
        <p:spPr bwMode="auto">
          <a:xfrm>
            <a:off x="1066800" y="1143000"/>
            <a:ext cx="2447925" cy="361950"/>
          </a:xfrm>
          <a:prstGeom prst="rect">
            <a:avLst/>
          </a:prstGeom>
          <a:noFill/>
          <a:ln w="9525" algn="ctr">
            <a:noFill/>
            <a:miter lim="800000"/>
            <a:headEnd/>
            <a:tailEnd/>
          </a:ln>
        </p:spPr>
        <p:txBody>
          <a:bodyPr>
            <a:spAutoFit/>
          </a:bodyPr>
          <a:lstStyle/>
          <a:p>
            <a:pPr algn="r" rtl="1">
              <a:lnSpc>
                <a:spcPct val="125000"/>
              </a:lnSpc>
            </a:pPr>
            <a:r>
              <a:rPr lang="fa-IR" altLang="ko-KR" sz="1400" b="1"/>
              <a:t> &lt; ساختار داخلی میکروسوئیچ کف &gt;</a:t>
            </a:r>
            <a:endParaRPr lang="en-US" altLang="ko-KR" sz="1400" b="1"/>
          </a:p>
        </p:txBody>
      </p:sp>
      <p:pic>
        <p:nvPicPr>
          <p:cNvPr id="24583" name="Picture 6" descr="IMG_7543.jpg"/>
          <p:cNvPicPr>
            <a:picLocks noChangeAspect="1"/>
          </p:cNvPicPr>
          <p:nvPr/>
        </p:nvPicPr>
        <p:blipFill>
          <a:blip r:embed="rId4" cstate="print">
            <a:lum bright="10000"/>
          </a:blip>
          <a:srcRect/>
          <a:stretch>
            <a:fillRect/>
          </a:stretch>
        </p:blipFill>
        <p:spPr bwMode="auto">
          <a:xfrm>
            <a:off x="1066800" y="3200400"/>
            <a:ext cx="1874838" cy="1905000"/>
          </a:xfrm>
          <a:prstGeom prst="rect">
            <a:avLst/>
          </a:prstGeom>
          <a:noFill/>
          <a:ln w="9525">
            <a:noFill/>
            <a:miter lim="800000"/>
            <a:headEnd/>
            <a:tailEnd/>
          </a:ln>
        </p:spPr>
      </p:pic>
      <p:sp>
        <p:nvSpPr>
          <p:cNvPr id="24584" name="Line 16"/>
          <p:cNvSpPr>
            <a:spLocks noChangeShapeType="1"/>
          </p:cNvSpPr>
          <p:nvPr/>
        </p:nvSpPr>
        <p:spPr bwMode="auto">
          <a:xfrm>
            <a:off x="2743200" y="2133600"/>
            <a:ext cx="2819400" cy="152400"/>
          </a:xfrm>
          <a:prstGeom prst="line">
            <a:avLst/>
          </a:prstGeom>
          <a:noFill/>
          <a:ln w="25400">
            <a:solidFill>
              <a:srgbClr val="FF0000"/>
            </a:solidFill>
            <a:round/>
            <a:headEnd/>
            <a:tailEnd type="triangle" w="lg" len="lg"/>
          </a:ln>
        </p:spPr>
        <p:txBody>
          <a:bodyPr anchor="ctr">
            <a:spAutoFit/>
          </a:bodyPr>
          <a:lstStyle/>
          <a:p>
            <a:endParaRPr lang="en-US"/>
          </a:p>
        </p:txBody>
      </p:sp>
      <p:sp>
        <p:nvSpPr>
          <p:cNvPr id="24585" name="Text Box 36"/>
          <p:cNvSpPr txBox="1">
            <a:spLocks noChangeArrowheads="1"/>
          </p:cNvSpPr>
          <p:nvPr/>
        </p:nvSpPr>
        <p:spPr bwMode="auto">
          <a:xfrm>
            <a:off x="1066800" y="2895600"/>
            <a:ext cx="1916113" cy="307975"/>
          </a:xfrm>
          <a:prstGeom prst="rect">
            <a:avLst/>
          </a:prstGeom>
          <a:noFill/>
          <a:ln w="9525">
            <a:noFill/>
            <a:miter lim="800000"/>
            <a:headEnd/>
            <a:tailEnd/>
          </a:ln>
        </p:spPr>
        <p:txBody>
          <a:bodyPr wrap="none">
            <a:spAutoFit/>
          </a:bodyPr>
          <a:lstStyle/>
          <a:p>
            <a:r>
              <a:rPr lang="fa-IR" altLang="ko-KR" sz="1400" b="1">
                <a:solidFill>
                  <a:srgbClr val="4A452A"/>
                </a:solidFill>
              </a:rPr>
              <a:t>&lt; شناور میکروسوئیچ کف &gt;</a:t>
            </a:r>
            <a:endParaRPr lang="en-US" altLang="ko-KR" sz="1400" b="1">
              <a:solidFill>
                <a:srgbClr val="4A452A"/>
              </a:solidFill>
            </a:endParaRPr>
          </a:p>
        </p:txBody>
      </p:sp>
      <p:sp>
        <p:nvSpPr>
          <p:cNvPr id="24586" name="Text Box 36"/>
          <p:cNvSpPr txBox="1">
            <a:spLocks noChangeArrowheads="1"/>
          </p:cNvSpPr>
          <p:nvPr/>
        </p:nvSpPr>
        <p:spPr bwMode="auto">
          <a:xfrm>
            <a:off x="1066800" y="5410200"/>
            <a:ext cx="1909763" cy="307975"/>
          </a:xfrm>
          <a:prstGeom prst="rect">
            <a:avLst/>
          </a:prstGeom>
          <a:noFill/>
          <a:ln w="9525">
            <a:noFill/>
            <a:miter lim="800000"/>
            <a:headEnd/>
            <a:tailEnd/>
          </a:ln>
        </p:spPr>
        <p:txBody>
          <a:bodyPr wrap="none">
            <a:spAutoFit/>
          </a:bodyPr>
          <a:lstStyle/>
          <a:p>
            <a:r>
              <a:rPr lang="fa-IR" altLang="ko-KR" sz="1400" b="1">
                <a:solidFill>
                  <a:srgbClr val="953735"/>
                </a:solidFill>
              </a:rPr>
              <a:t>زائده فعال کننده میکروسوئیچ</a:t>
            </a:r>
            <a:endParaRPr lang="en-US" altLang="ko-KR" sz="1400" b="1">
              <a:solidFill>
                <a:srgbClr val="953735"/>
              </a:solidFill>
            </a:endParaRPr>
          </a:p>
        </p:txBody>
      </p:sp>
      <p:sp>
        <p:nvSpPr>
          <p:cNvPr id="24587" name="Line 16"/>
          <p:cNvSpPr>
            <a:spLocks noChangeShapeType="1"/>
          </p:cNvSpPr>
          <p:nvPr/>
        </p:nvSpPr>
        <p:spPr bwMode="auto">
          <a:xfrm>
            <a:off x="2057400" y="4191000"/>
            <a:ext cx="46038" cy="1219200"/>
          </a:xfrm>
          <a:prstGeom prst="line">
            <a:avLst/>
          </a:prstGeom>
          <a:noFill/>
          <a:ln w="25400">
            <a:solidFill>
              <a:srgbClr val="FF0000"/>
            </a:solidFill>
            <a:round/>
            <a:headEnd/>
            <a:tailEnd type="triangle" w="lg" len="lg"/>
          </a:ln>
        </p:spPr>
        <p:txBody>
          <a:bodyPr anchor="ctr">
            <a:spAutoFit/>
          </a:bodyPr>
          <a:lstStyle/>
          <a:p>
            <a:endParaRPr lang="en-US"/>
          </a:p>
        </p:txBody>
      </p:sp>
      <p:sp>
        <p:nvSpPr>
          <p:cNvPr id="24588" name="Text Box 36"/>
          <p:cNvSpPr txBox="1">
            <a:spLocks noChangeArrowheads="1"/>
          </p:cNvSpPr>
          <p:nvPr/>
        </p:nvSpPr>
        <p:spPr bwMode="auto">
          <a:xfrm>
            <a:off x="4724400" y="3276600"/>
            <a:ext cx="3165475" cy="2754313"/>
          </a:xfrm>
          <a:prstGeom prst="rect">
            <a:avLst/>
          </a:prstGeom>
          <a:noFill/>
          <a:ln w="9525">
            <a:noFill/>
            <a:miter lim="800000"/>
            <a:headEnd/>
            <a:tailEnd/>
          </a:ln>
        </p:spPr>
        <p:txBody>
          <a:bodyPr>
            <a:spAutoFit/>
          </a:bodyPr>
          <a:lstStyle/>
          <a:p>
            <a:pPr algn="r" rtl="1"/>
            <a:r>
              <a:rPr lang="fa-IR" altLang="ko-KR" sz="1400" b="1" dirty="0">
                <a:solidFill>
                  <a:srgbClr val="4A452A"/>
                </a:solidFill>
              </a:rPr>
              <a:t>جهت تست سالم بودن این قطعه مراحل ذیل باید انجام شود :</a:t>
            </a:r>
          </a:p>
          <a:p>
            <a:pPr algn="r" rtl="1">
              <a:buFont typeface="Calibri" pitchFamily="34" charset="0"/>
              <a:buAutoNum type="alphaUcPeriod"/>
            </a:pPr>
            <a:r>
              <a:rPr lang="fa-IR" altLang="ko-KR" sz="1400" b="1" dirty="0">
                <a:solidFill>
                  <a:srgbClr val="4A452A"/>
                </a:solidFill>
              </a:rPr>
              <a:t>مولتی متر را در حالت </a:t>
            </a:r>
            <a:r>
              <a:rPr lang="en-US" altLang="ko-KR" sz="1400" b="1" dirty="0">
                <a:solidFill>
                  <a:srgbClr val="4A452A"/>
                </a:solidFill>
              </a:rPr>
              <a:t>Buzzer</a:t>
            </a:r>
            <a:r>
              <a:rPr lang="fa-IR" altLang="ko-KR" sz="1400" b="1" dirty="0">
                <a:solidFill>
                  <a:srgbClr val="4A452A"/>
                </a:solidFill>
              </a:rPr>
              <a:t> قرار می دهیم .</a:t>
            </a:r>
          </a:p>
          <a:p>
            <a:pPr algn="r" rtl="1">
              <a:buFont typeface="Calibri" pitchFamily="34" charset="0"/>
              <a:buAutoNum type="alphaUcPeriod"/>
            </a:pPr>
            <a:r>
              <a:rPr lang="fa-IR" altLang="ko-KR" sz="1400" b="1" dirty="0">
                <a:solidFill>
                  <a:srgbClr val="4A452A"/>
                </a:solidFill>
              </a:rPr>
              <a:t>دوپایه را مستقیما به سیم های مولتی متر وصل می کنیم . (بدون فعال کردن زبانه میکروسوئیچ)</a:t>
            </a:r>
          </a:p>
          <a:p>
            <a:pPr algn="r" rtl="1">
              <a:buFont typeface="Calibri" pitchFamily="34" charset="0"/>
              <a:buAutoNum type="alphaUcPeriod"/>
            </a:pPr>
            <a:r>
              <a:rPr lang="fa-IR" altLang="ko-KR" sz="1400" b="1" dirty="0">
                <a:solidFill>
                  <a:srgbClr val="4A452A"/>
                </a:solidFill>
              </a:rPr>
              <a:t>در صورتیکه از مولتی متر صدا شنیده شود، قطعه خراب است .</a:t>
            </a:r>
          </a:p>
          <a:p>
            <a:pPr algn="r" rtl="1"/>
            <a:endParaRPr lang="fa-IR" altLang="ko-KR" sz="1400" b="1" dirty="0">
              <a:solidFill>
                <a:srgbClr val="4A452A"/>
              </a:solidFill>
            </a:endParaRPr>
          </a:p>
          <a:p>
            <a:pPr algn="r" rtl="1"/>
            <a:r>
              <a:rPr lang="fa-IR" altLang="ko-KR" sz="1100" b="1" dirty="0">
                <a:solidFill>
                  <a:srgbClr val="4A452A"/>
                </a:solidFill>
              </a:rPr>
              <a:t>&lt; توضیحات :</a:t>
            </a:r>
          </a:p>
          <a:p>
            <a:pPr algn="r" rtl="1"/>
            <a:r>
              <a:rPr lang="fa-IR" altLang="ko-KR" sz="1100" b="1" dirty="0">
                <a:solidFill>
                  <a:srgbClr val="4A452A"/>
                </a:solidFill>
              </a:rPr>
              <a:t>می توانید با فشردن این زبانه صحت سالم بودن میکروسوئیچ را بررسی نمائید . &gt;</a:t>
            </a:r>
          </a:p>
        </p:txBody>
      </p:sp>
      <p:sp>
        <p:nvSpPr>
          <p:cNvPr id="24589" name="Line 16"/>
          <p:cNvSpPr>
            <a:spLocks noChangeShapeType="1"/>
          </p:cNvSpPr>
          <p:nvPr/>
        </p:nvSpPr>
        <p:spPr bwMode="auto">
          <a:xfrm flipH="1">
            <a:off x="4876800" y="2895600"/>
            <a:ext cx="1066800" cy="152400"/>
          </a:xfrm>
          <a:prstGeom prst="line">
            <a:avLst/>
          </a:prstGeom>
          <a:noFill/>
          <a:ln w="25400">
            <a:solidFill>
              <a:srgbClr val="FF0000"/>
            </a:solidFill>
            <a:round/>
            <a:headEnd/>
            <a:tailEnd type="triangle" w="lg" len="lg"/>
          </a:ln>
        </p:spPr>
        <p:txBody>
          <a:bodyPr anchor="ctr">
            <a:spAutoFit/>
          </a:bodyPr>
          <a:lstStyle/>
          <a:p>
            <a:endParaRPr lang="en-US"/>
          </a:p>
        </p:txBody>
      </p:sp>
      <p:sp>
        <p:nvSpPr>
          <p:cNvPr id="24590" name="Text Box 36"/>
          <p:cNvSpPr txBox="1">
            <a:spLocks noChangeArrowheads="1"/>
          </p:cNvSpPr>
          <p:nvPr/>
        </p:nvSpPr>
        <p:spPr bwMode="auto">
          <a:xfrm>
            <a:off x="3657600" y="2895600"/>
            <a:ext cx="1289050" cy="307975"/>
          </a:xfrm>
          <a:prstGeom prst="rect">
            <a:avLst/>
          </a:prstGeom>
          <a:noFill/>
          <a:ln w="9525">
            <a:noFill/>
            <a:miter lim="800000"/>
            <a:headEnd/>
            <a:tailEnd/>
          </a:ln>
        </p:spPr>
        <p:txBody>
          <a:bodyPr wrap="none">
            <a:spAutoFit/>
          </a:bodyPr>
          <a:lstStyle/>
          <a:p>
            <a:r>
              <a:rPr lang="fa-IR" altLang="ko-KR" sz="1400" b="1">
                <a:solidFill>
                  <a:srgbClr val="953735"/>
                </a:solidFill>
              </a:rPr>
              <a:t>زبانه میکروسوئیچ</a:t>
            </a:r>
            <a:endParaRPr lang="en-US" altLang="ko-KR" sz="1400" b="1">
              <a:solidFill>
                <a:srgbClr val="953735"/>
              </a:solidFill>
            </a:endParaRPr>
          </a:p>
        </p:txBody>
      </p:sp>
      <p:sp>
        <p:nvSpPr>
          <p:cNvPr id="15" name="Slide Number Placeholder 14"/>
          <p:cNvSpPr>
            <a:spLocks noGrp="1"/>
          </p:cNvSpPr>
          <p:nvPr>
            <p:ph type="sldNum" sz="quarter" idx="12"/>
          </p:nvPr>
        </p:nvSpPr>
        <p:spPr/>
        <p:txBody>
          <a:bodyPr/>
          <a:lstStyle/>
          <a:p>
            <a:r>
              <a:rPr lang="en-US" smtClean="0"/>
              <a:t>1</a:t>
            </a:r>
            <a:endParaRPr lang="en-US" dirty="0" smtClean="0"/>
          </a:p>
        </p:txBody>
      </p:sp>
      <p:sp>
        <p:nvSpPr>
          <p:cNvPr id="16" name="Text Box 5"/>
          <p:cNvSpPr txBox="1">
            <a:spLocks noChangeArrowheads="1"/>
          </p:cNvSpPr>
          <p:nvPr/>
        </p:nvSpPr>
        <p:spPr bwMode="auto">
          <a:xfrm>
            <a:off x="3886200" y="381000"/>
            <a:ext cx="3960813" cy="477054"/>
          </a:xfrm>
          <a:prstGeom prst="rect">
            <a:avLst/>
          </a:prstGeom>
          <a:noFill/>
          <a:ln w="9525">
            <a:noFill/>
            <a:miter lim="800000"/>
            <a:headEnd/>
            <a:tailEnd/>
          </a:ln>
        </p:spPr>
        <p:txBody>
          <a:bodyPr>
            <a:spAutoFit/>
          </a:bodyPr>
          <a:lstStyle/>
          <a:p>
            <a:pPr algn="r" rtl="1">
              <a:spcBef>
                <a:spcPct val="50000"/>
              </a:spcBef>
            </a:pPr>
            <a:r>
              <a:rPr lang="fa-IR"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میکروسوئیچ </a:t>
            </a:r>
            <a:r>
              <a:rPr lang="fa-IR" sz="2500" dirty="0">
                <a:solidFill>
                  <a:srgbClr val="FF5050"/>
                </a:solidFill>
                <a:effectLst>
                  <a:outerShdw blurRad="38100" dist="38100" dir="2700000" algn="tl">
                    <a:srgbClr val="000000">
                      <a:alpha val="43137"/>
                    </a:srgbClr>
                  </a:outerShdw>
                </a:effectLst>
                <a:latin typeface="Gill Sans MT" pitchFamily="34" charset="0"/>
                <a:ea typeface="+mj-ea"/>
                <a:cs typeface="+mj-cs"/>
              </a:rPr>
              <a:t>کف</a:t>
            </a:r>
            <a:endParaRPr lang="en-US" sz="25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smtClean="0"/>
              <a:t>&lt;#&gt;</a:t>
            </a:r>
            <a:endParaRPr lang="en-US" dirty="0" smtClean="0"/>
          </a:p>
        </p:txBody>
      </p:sp>
      <p:pic>
        <p:nvPicPr>
          <p:cNvPr id="2050" name="Picture 2" descr="D:\svc\IQC\DW-605\DSC00437.JPG"/>
          <p:cNvPicPr>
            <a:picLocks noChangeAspect="1" noChangeArrowheads="1"/>
          </p:cNvPicPr>
          <p:nvPr/>
        </p:nvPicPr>
        <p:blipFill>
          <a:blip r:embed="rId2" cstate="print"/>
          <a:srcRect/>
          <a:stretch>
            <a:fillRect/>
          </a:stretch>
        </p:blipFill>
        <p:spPr bwMode="auto">
          <a:xfrm>
            <a:off x="457200" y="304800"/>
            <a:ext cx="2438400" cy="1828800"/>
          </a:xfrm>
          <a:prstGeom prst="rect">
            <a:avLst/>
          </a:prstGeom>
          <a:noFill/>
        </p:spPr>
      </p:pic>
      <p:pic>
        <p:nvPicPr>
          <p:cNvPr id="2051" name="Picture 3" descr="D:\svc\IQC\DW-605\DSC00438.JPG"/>
          <p:cNvPicPr>
            <a:picLocks noChangeAspect="1" noChangeArrowheads="1"/>
          </p:cNvPicPr>
          <p:nvPr/>
        </p:nvPicPr>
        <p:blipFill>
          <a:blip r:embed="rId3" cstate="print"/>
          <a:srcRect/>
          <a:stretch>
            <a:fillRect/>
          </a:stretch>
        </p:blipFill>
        <p:spPr bwMode="auto">
          <a:xfrm>
            <a:off x="457200" y="2209800"/>
            <a:ext cx="2438400" cy="1828800"/>
          </a:xfrm>
          <a:prstGeom prst="rect">
            <a:avLst/>
          </a:prstGeom>
          <a:noFill/>
        </p:spPr>
      </p:pic>
      <p:pic>
        <p:nvPicPr>
          <p:cNvPr id="2052" name="Picture 4" descr="D:\svc\IQC\DW-605\DSC00439.JPG"/>
          <p:cNvPicPr>
            <a:picLocks noChangeAspect="1" noChangeArrowheads="1"/>
          </p:cNvPicPr>
          <p:nvPr/>
        </p:nvPicPr>
        <p:blipFill>
          <a:blip r:embed="rId4" cstate="print"/>
          <a:srcRect/>
          <a:stretch>
            <a:fillRect/>
          </a:stretch>
        </p:blipFill>
        <p:spPr bwMode="auto">
          <a:xfrm>
            <a:off x="457200" y="4114800"/>
            <a:ext cx="2438400" cy="1828800"/>
          </a:xfrm>
          <a:prstGeom prst="rect">
            <a:avLst/>
          </a:prstGeom>
          <a:noFill/>
        </p:spPr>
      </p:pic>
      <p:sp>
        <p:nvSpPr>
          <p:cNvPr id="6" name="Text Box 5"/>
          <p:cNvSpPr txBox="1">
            <a:spLocks noChangeArrowheads="1"/>
          </p:cNvSpPr>
          <p:nvPr/>
        </p:nvSpPr>
        <p:spPr bwMode="auto">
          <a:xfrm>
            <a:off x="3886200" y="685800"/>
            <a:ext cx="3960813" cy="477054"/>
          </a:xfrm>
          <a:prstGeom prst="rect">
            <a:avLst/>
          </a:prstGeom>
          <a:noFill/>
          <a:ln w="9525">
            <a:noFill/>
            <a:miter lim="800000"/>
            <a:headEnd/>
            <a:tailEnd/>
          </a:ln>
        </p:spPr>
        <p:txBody>
          <a:bodyPr>
            <a:spAutoFit/>
          </a:bodyPr>
          <a:lstStyle/>
          <a:p>
            <a:pPr algn="r" rtl="1">
              <a:spcBef>
                <a:spcPct val="50000"/>
              </a:spcBef>
            </a:pPr>
            <a:r>
              <a:rPr lang="fa-IR" sz="25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سویچ اطمینان هیتر</a:t>
            </a:r>
            <a:endParaRPr lang="en-US" sz="2500" dirty="0">
              <a:solidFill>
                <a:srgbClr val="FF5050"/>
              </a:solidFill>
              <a:effectLst>
                <a:outerShdw blurRad="38100" dist="38100" dir="2700000" algn="tl">
                  <a:srgbClr val="000000">
                    <a:alpha val="43137"/>
                  </a:srgbClr>
                </a:outerShdw>
              </a:effectLst>
              <a:latin typeface="Gill Sans MT" pitchFamily="34" charset="0"/>
              <a:ea typeface="+mj-ea"/>
              <a:cs typeface="+mj-cs"/>
            </a:endParaRPr>
          </a:p>
        </p:txBody>
      </p:sp>
      <p:sp>
        <p:nvSpPr>
          <p:cNvPr id="7" name="Text Box 36"/>
          <p:cNvSpPr txBox="1">
            <a:spLocks noChangeArrowheads="1"/>
          </p:cNvSpPr>
          <p:nvPr/>
        </p:nvSpPr>
        <p:spPr bwMode="auto">
          <a:xfrm>
            <a:off x="3124200" y="1753612"/>
            <a:ext cx="5299075" cy="3046988"/>
          </a:xfrm>
          <a:prstGeom prst="rect">
            <a:avLst/>
          </a:prstGeom>
          <a:noFill/>
          <a:ln w="9525">
            <a:noFill/>
            <a:miter lim="800000"/>
            <a:headEnd/>
            <a:tailEnd/>
          </a:ln>
        </p:spPr>
        <p:txBody>
          <a:bodyPr wrap="square">
            <a:spAutoFit/>
          </a:bodyPr>
          <a:lstStyle/>
          <a:p>
            <a:pPr algn="just" rtl="1">
              <a:buFont typeface="Wingdings" pitchFamily="2" charset="2"/>
              <a:buChar char="ü"/>
            </a:pPr>
            <a:r>
              <a:rPr lang="fa-IR" altLang="ko-KR" sz="1600" b="1" dirty="0" smtClean="0">
                <a:solidFill>
                  <a:srgbClr val="4A452A"/>
                </a:solidFill>
              </a:rPr>
              <a:t>این قطعه برای اطمینان از ورود آب به دستگاه برای کار کردن هیتر و مسئله ایمنی می باشد این سویچ ها با برق هیتر سری بوده و در صورتی که با فشار آب به پرده دیافرگم فشار وارد شود عمل می نماید</a:t>
            </a:r>
          </a:p>
          <a:p>
            <a:pPr algn="just" rtl="1">
              <a:buFont typeface="Wingdings" pitchFamily="2" charset="2"/>
              <a:buChar char="ü"/>
            </a:pPr>
            <a:r>
              <a:rPr lang="fa-IR" altLang="ko-KR" sz="1600" b="1" dirty="0" smtClean="0">
                <a:solidFill>
                  <a:srgbClr val="4A452A"/>
                </a:solidFill>
              </a:rPr>
              <a:t>جهت </a:t>
            </a:r>
            <a:r>
              <a:rPr lang="fa-IR" altLang="ko-KR" sz="1600" b="1" dirty="0">
                <a:solidFill>
                  <a:srgbClr val="4A452A"/>
                </a:solidFill>
              </a:rPr>
              <a:t>تست سالم بودن این قطعه مراحل ذیل باید انجام شود :</a:t>
            </a:r>
          </a:p>
          <a:p>
            <a:pPr algn="just" rtl="1">
              <a:buFont typeface="Wingdings" pitchFamily="2" charset="2"/>
              <a:buChar char="ü"/>
            </a:pPr>
            <a:r>
              <a:rPr lang="fa-IR" altLang="ko-KR" sz="1600" b="1" dirty="0">
                <a:solidFill>
                  <a:srgbClr val="4A452A"/>
                </a:solidFill>
              </a:rPr>
              <a:t>مولتی متر را در حالت </a:t>
            </a:r>
            <a:r>
              <a:rPr lang="en-US" altLang="ko-KR" sz="1600" b="1" dirty="0">
                <a:solidFill>
                  <a:srgbClr val="4A452A"/>
                </a:solidFill>
              </a:rPr>
              <a:t>Buzzer</a:t>
            </a:r>
            <a:r>
              <a:rPr lang="fa-IR" altLang="ko-KR" sz="1600" b="1" dirty="0">
                <a:solidFill>
                  <a:srgbClr val="4A452A"/>
                </a:solidFill>
              </a:rPr>
              <a:t> قرار می دهیم .</a:t>
            </a:r>
          </a:p>
          <a:p>
            <a:pPr algn="just" rtl="1">
              <a:buFont typeface="Wingdings" pitchFamily="2" charset="2"/>
              <a:buChar char="ü"/>
            </a:pPr>
            <a:r>
              <a:rPr lang="fa-IR" altLang="ko-KR" sz="1600" b="1" dirty="0">
                <a:solidFill>
                  <a:srgbClr val="4A452A"/>
                </a:solidFill>
              </a:rPr>
              <a:t>دوپایه را مستقیما به سیم های مولتی متر وصل می کنیم . (بدون فعال کردن زبانه میکروسوئیچ)</a:t>
            </a:r>
          </a:p>
          <a:p>
            <a:pPr algn="just" rtl="1">
              <a:buFont typeface="Wingdings" pitchFamily="2" charset="2"/>
              <a:buChar char="ü"/>
            </a:pPr>
            <a:r>
              <a:rPr lang="fa-IR" altLang="ko-KR" sz="1600" b="1" dirty="0">
                <a:solidFill>
                  <a:srgbClr val="4A452A"/>
                </a:solidFill>
              </a:rPr>
              <a:t>در صورتیکه از مولتی متر صدا شنیده شود، قطعه خراب است .</a:t>
            </a:r>
          </a:p>
          <a:p>
            <a:pPr algn="just" rtl="1">
              <a:buFont typeface="Wingdings" pitchFamily="2" charset="2"/>
              <a:buChar char="ü"/>
            </a:pPr>
            <a:endParaRPr lang="fa-IR" altLang="ko-KR" sz="1600" b="1" dirty="0">
              <a:solidFill>
                <a:srgbClr val="4A452A"/>
              </a:solidFill>
            </a:endParaRPr>
          </a:p>
          <a:p>
            <a:pPr algn="just" rtl="1"/>
            <a:r>
              <a:rPr lang="fa-IR" altLang="ko-KR" sz="1600" b="1" dirty="0">
                <a:solidFill>
                  <a:srgbClr val="4A452A"/>
                </a:solidFill>
              </a:rPr>
              <a:t>&lt; توضیحات :</a:t>
            </a:r>
          </a:p>
          <a:p>
            <a:pPr algn="just" rtl="1"/>
            <a:r>
              <a:rPr lang="fa-IR" altLang="ko-KR" sz="1600" b="1" dirty="0" smtClean="0">
                <a:solidFill>
                  <a:srgbClr val="4A452A"/>
                </a:solidFill>
              </a:rPr>
              <a:t>  می </a:t>
            </a:r>
            <a:r>
              <a:rPr lang="fa-IR" altLang="ko-KR" sz="1600" b="1" dirty="0">
                <a:solidFill>
                  <a:srgbClr val="4A452A"/>
                </a:solidFill>
              </a:rPr>
              <a:t>توانید با فشردن این زبانه صحت سالم بودن میکروسوئیچ را بررسی نمائید . &gt;</a:t>
            </a:r>
          </a:p>
        </p:txBody>
      </p:sp>
      <p:sp>
        <p:nvSpPr>
          <p:cNvPr id="8" name="AutoShape 23"/>
          <p:cNvSpPr>
            <a:spLocks noChangeArrowheads="1"/>
          </p:cNvSpPr>
          <p:nvPr/>
        </p:nvSpPr>
        <p:spPr bwMode="auto">
          <a:xfrm>
            <a:off x="3048000" y="1676400"/>
            <a:ext cx="5626100" cy="3276600"/>
          </a:xfrm>
          <a:prstGeom prst="roundRect">
            <a:avLst>
              <a:gd name="adj" fmla="val 6444"/>
            </a:avLst>
          </a:prstGeom>
          <a:noFill/>
          <a:ln w="19050">
            <a:solidFill>
              <a:schemeClr val="tx1"/>
            </a:solidFill>
            <a:round/>
            <a:headEnd/>
            <a:tailEnd/>
          </a:ln>
        </p:spPr>
        <p:txBody>
          <a:bodyPr wrap="none" anchor="ctr"/>
          <a:lstStyle/>
          <a:p>
            <a:endParaRPr lang="fa-IR"/>
          </a:p>
        </p:txBody>
      </p:sp>
      <p:sp>
        <p:nvSpPr>
          <p:cNvPr id="9" name="AutoShape 16"/>
          <p:cNvSpPr>
            <a:spLocks noChangeArrowheads="1"/>
          </p:cNvSpPr>
          <p:nvPr/>
        </p:nvSpPr>
        <p:spPr bwMode="auto">
          <a:xfrm>
            <a:off x="3048000" y="1209674"/>
            <a:ext cx="3200400" cy="466725"/>
          </a:xfrm>
          <a:prstGeom prst="roundRect">
            <a:avLst>
              <a:gd name="adj" fmla="val 50000"/>
            </a:avLst>
          </a:prstGeom>
          <a:solidFill>
            <a:schemeClr val="bg1">
              <a:lumMod val="85000"/>
            </a:schemeClr>
          </a:solidFill>
          <a:ln w="57150" algn="ctr">
            <a:solidFill>
              <a:srgbClr val="C0C0C0"/>
            </a:solidFill>
            <a:round/>
            <a:headEnd/>
            <a:tailEnd/>
          </a:ln>
        </p:spPr>
        <p:txBody>
          <a:bodyPr wrap="none" lIns="122159" tIns="61078" rIns="122159" bIns="61078" anchor="ctr"/>
          <a:lstStyle/>
          <a:p>
            <a:pPr algn="ctr" defTabSz="1222375"/>
            <a:r>
              <a:rPr lang="en-US" altLang="ko-KR" sz="1900" b="1" dirty="0">
                <a:solidFill>
                  <a:schemeClr val="tx2">
                    <a:lumMod val="75000"/>
                  </a:schemeClr>
                </a:solidFill>
                <a:ea typeface="돋움" pitchFamily="50" charset="-127"/>
              </a:rPr>
              <a:t>Float Switch</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457200"/>
            <a:ext cx="1321884" cy="707886"/>
          </a:xfrm>
          <a:prstGeom prst="rect">
            <a:avLst/>
          </a:prstGeom>
        </p:spPr>
        <p:txBody>
          <a:bodyPr wrap="square">
            <a:spAutoFit/>
          </a:bodyPr>
          <a:lstStyle/>
          <a:p>
            <a:r>
              <a:rPr lang="en-US" sz="3200" dirty="0" smtClean="0">
                <a:solidFill>
                  <a:srgbClr val="FF5050"/>
                </a:solidFill>
                <a:effectLst>
                  <a:outerShdw blurRad="38100" dist="38100" dir="2700000" algn="tl">
                    <a:srgbClr val="000000">
                      <a:alpha val="43137"/>
                    </a:srgbClr>
                  </a:outerShdw>
                </a:effectLst>
                <a:latin typeface="Gill Sans MT" pitchFamily="34" charset="0"/>
                <a:ea typeface="+mj-ea"/>
                <a:cs typeface="+mj-cs"/>
              </a:rPr>
              <a:t>IE</a:t>
            </a:r>
            <a:r>
              <a:rPr lang="en-US" sz="4000" b="1" dirty="0" smtClean="0"/>
              <a:t> </a:t>
            </a:r>
            <a:endParaRPr lang="en-US" sz="3200" b="1" dirty="0"/>
          </a:p>
        </p:txBody>
      </p:sp>
      <p:sp>
        <p:nvSpPr>
          <p:cNvPr id="7" name="TextBox 15"/>
          <p:cNvSpPr txBox="1">
            <a:spLocks noChangeArrowheads="1"/>
          </p:cNvSpPr>
          <p:nvPr/>
        </p:nvSpPr>
        <p:spPr bwMode="auto">
          <a:xfrm>
            <a:off x="1600200" y="762000"/>
            <a:ext cx="5638800" cy="338554"/>
          </a:xfrm>
          <a:prstGeom prst="rect">
            <a:avLst/>
          </a:prstGeom>
          <a:noFill/>
          <a:ln w="9525">
            <a:noFill/>
            <a:miter lim="800000"/>
            <a:headEnd/>
            <a:tailEnd/>
          </a:ln>
        </p:spPr>
        <p:txBody>
          <a:bodyPr wrap="square">
            <a:spAutoFit/>
          </a:bodyPr>
          <a:lstStyle/>
          <a:p>
            <a:pPr algn="r" rtl="1"/>
            <a:r>
              <a:rPr lang="fa-IR" sz="1600" b="1" dirty="0">
                <a:solidFill>
                  <a:srgbClr val="000000"/>
                </a:solidFill>
              </a:rPr>
              <a:t>علت : حجم آب ورودی در مدت زمان 10 دقیقه به میزان لازم نرسیده باشد .</a:t>
            </a:r>
            <a:endParaRPr lang="en-US" sz="1600" b="1" dirty="0">
              <a:solidFill>
                <a:srgbClr val="000000"/>
              </a:solidFill>
            </a:endParaRPr>
          </a:p>
        </p:txBody>
      </p:sp>
      <p:pic>
        <p:nvPicPr>
          <p:cNvPr id="14" name="Picture 20"/>
          <p:cNvPicPr>
            <a:picLocks noChangeAspect="1" noChangeArrowheads="1"/>
          </p:cNvPicPr>
          <p:nvPr/>
        </p:nvPicPr>
        <p:blipFill>
          <a:blip r:embed="rId2" cstate="print"/>
          <a:srcRect/>
          <a:stretch>
            <a:fillRect/>
          </a:stretch>
        </p:blipFill>
        <p:spPr bwMode="auto">
          <a:xfrm>
            <a:off x="2652712" y="5121275"/>
            <a:ext cx="1690688" cy="1127125"/>
          </a:xfrm>
          <a:prstGeom prst="rect">
            <a:avLst/>
          </a:prstGeom>
          <a:noFill/>
          <a:ln w="9525">
            <a:noFill/>
            <a:miter lim="800000"/>
            <a:headEnd/>
            <a:tailEnd/>
          </a:ln>
        </p:spPr>
      </p:pic>
      <p:pic>
        <p:nvPicPr>
          <p:cNvPr id="15" name="Picture 21"/>
          <p:cNvPicPr>
            <a:picLocks noChangeAspect="1" noChangeArrowheads="1"/>
          </p:cNvPicPr>
          <p:nvPr/>
        </p:nvPicPr>
        <p:blipFill>
          <a:blip r:embed="rId3" cstate="print"/>
          <a:srcRect l="6541" t="8749" r="9346"/>
          <a:stretch>
            <a:fillRect/>
          </a:stretch>
        </p:blipFill>
        <p:spPr bwMode="auto">
          <a:xfrm>
            <a:off x="914401" y="4572000"/>
            <a:ext cx="1371600" cy="1114619"/>
          </a:xfrm>
          <a:prstGeom prst="rect">
            <a:avLst/>
          </a:prstGeom>
          <a:noFill/>
          <a:ln w="9525">
            <a:noFill/>
            <a:miter lim="800000"/>
            <a:headEnd/>
            <a:tailEnd/>
          </a:ln>
        </p:spPr>
      </p:pic>
      <p:sp>
        <p:nvSpPr>
          <p:cNvPr id="16" name="TextBox 15"/>
          <p:cNvSpPr txBox="1"/>
          <p:nvPr/>
        </p:nvSpPr>
        <p:spPr>
          <a:xfrm>
            <a:off x="2355056" y="4887912"/>
            <a:ext cx="2064544" cy="230832"/>
          </a:xfrm>
          <a:prstGeom prst="rect">
            <a:avLst/>
          </a:prstGeom>
          <a:noFill/>
        </p:spPr>
        <p:txBody>
          <a:bodyPr wrap="square">
            <a:spAutoFit/>
          </a:bodyPr>
          <a:lstStyle/>
          <a:p>
            <a:pPr algn="r" rtl="1">
              <a:buFont typeface="Wingdings" pitchFamily="2" charset="2"/>
              <a:buChar char="v"/>
              <a:defRPr/>
            </a:pPr>
            <a:r>
              <a:rPr lang="fa-IR" sz="900" b="1" dirty="0">
                <a:solidFill>
                  <a:schemeClr val="accent4">
                    <a:lumMod val="10000"/>
                  </a:schemeClr>
                </a:solidFill>
                <a:latin typeface="Arial" charset="0"/>
                <a:sym typeface="Wingdings" pitchFamily="2" charset="2"/>
              </a:rPr>
              <a:t>مقاومت بین سیم های قرمز-سیاه </a:t>
            </a:r>
            <a:r>
              <a:rPr lang="en-US" sz="900" b="1" dirty="0">
                <a:solidFill>
                  <a:schemeClr val="accent4">
                    <a:lumMod val="10000"/>
                  </a:schemeClr>
                </a:solidFill>
                <a:latin typeface="Arial" charset="0"/>
                <a:sym typeface="Wingdings" pitchFamily="2" charset="2"/>
              </a:rPr>
              <a:t>8~10 K</a:t>
            </a:r>
            <a:r>
              <a:rPr lang="el-GR" sz="900" b="1" dirty="0">
                <a:solidFill>
                  <a:schemeClr val="accent4">
                    <a:lumMod val="10000"/>
                  </a:schemeClr>
                </a:solidFill>
                <a:latin typeface="Arial" charset="0"/>
                <a:sym typeface="Wingdings" pitchFamily="2" charset="2"/>
              </a:rPr>
              <a:t>Ω</a:t>
            </a:r>
            <a:endParaRPr lang="en-US" sz="900" b="1" dirty="0"/>
          </a:p>
        </p:txBody>
      </p:sp>
      <p:sp>
        <p:nvSpPr>
          <p:cNvPr id="17" name="TextBox 16"/>
          <p:cNvSpPr txBox="1"/>
          <p:nvPr/>
        </p:nvSpPr>
        <p:spPr>
          <a:xfrm>
            <a:off x="533400" y="4313237"/>
            <a:ext cx="2293938" cy="246221"/>
          </a:xfrm>
          <a:prstGeom prst="rect">
            <a:avLst/>
          </a:prstGeom>
          <a:noFill/>
        </p:spPr>
        <p:txBody>
          <a:bodyPr wrap="square">
            <a:spAutoFit/>
          </a:bodyPr>
          <a:lstStyle/>
          <a:p>
            <a:pPr algn="r" rtl="1">
              <a:buFont typeface="Wingdings" pitchFamily="2" charset="2"/>
              <a:buChar char="v"/>
              <a:defRPr/>
            </a:pPr>
            <a:r>
              <a:rPr lang="fa-IR" sz="900" b="1" dirty="0">
                <a:solidFill>
                  <a:schemeClr val="accent4">
                    <a:lumMod val="10000"/>
                  </a:schemeClr>
                </a:solidFill>
                <a:latin typeface="Arial" charset="0"/>
                <a:sym typeface="Wingdings" pitchFamily="2" charset="2"/>
              </a:rPr>
              <a:t>مقاومت بین سیم های </a:t>
            </a:r>
            <a:r>
              <a:rPr lang="fa-IR" sz="1000" b="1" dirty="0">
                <a:solidFill>
                  <a:schemeClr val="accent4">
                    <a:lumMod val="10000"/>
                  </a:schemeClr>
                </a:solidFill>
                <a:latin typeface="Arial" charset="0"/>
                <a:sym typeface="Wingdings" pitchFamily="2" charset="2"/>
              </a:rPr>
              <a:t>سفید-سیاه </a:t>
            </a:r>
            <a:r>
              <a:rPr lang="en-US" sz="1000" b="1" dirty="0">
                <a:solidFill>
                  <a:schemeClr val="accent4">
                    <a:lumMod val="10000"/>
                  </a:schemeClr>
                </a:solidFill>
                <a:latin typeface="Arial" charset="0"/>
                <a:sym typeface="Wingdings" pitchFamily="2" charset="2"/>
              </a:rPr>
              <a:t>15~30 M</a:t>
            </a:r>
            <a:r>
              <a:rPr lang="el-GR" sz="1000" b="1" dirty="0">
                <a:solidFill>
                  <a:schemeClr val="accent4">
                    <a:lumMod val="10000"/>
                  </a:schemeClr>
                </a:solidFill>
                <a:latin typeface="Arial" charset="0"/>
                <a:sym typeface="Wingdings" pitchFamily="2" charset="2"/>
              </a:rPr>
              <a:t>Ω</a:t>
            </a:r>
            <a:endParaRPr lang="en-US" sz="900" b="1" dirty="0"/>
          </a:p>
        </p:txBody>
      </p:sp>
      <p:graphicFrame>
        <p:nvGraphicFramePr>
          <p:cNvPr id="20" name="Table 19"/>
          <p:cNvGraphicFramePr>
            <a:graphicFrameLocks noGrp="1"/>
          </p:cNvGraphicFramePr>
          <p:nvPr/>
        </p:nvGraphicFramePr>
        <p:xfrm>
          <a:off x="838200" y="1066800"/>
          <a:ext cx="7162800" cy="5221340"/>
        </p:xfrm>
        <a:graphic>
          <a:graphicData uri="http://schemas.openxmlformats.org/drawingml/2006/table">
            <a:tbl>
              <a:tblPr rtl="1">
                <a:effectLst>
                  <a:outerShdw blurRad="50800" dist="50800" dir="5400000" algn="ctr" rotWithShape="0">
                    <a:schemeClr val="bg1"/>
                  </a:outerShdw>
                </a:effectLst>
              </a:tblPr>
              <a:tblGrid>
                <a:gridCol w="3574526"/>
                <a:gridCol w="3588274"/>
              </a:tblGrid>
              <a:tr h="831753">
                <a:tc gridSpan="2">
                  <a:txBody>
                    <a:bodyPr/>
                    <a:lstStyle/>
                    <a:p>
                      <a:pPr algn="r" rtl="1" eaLnBrk="0" hangingPunct="0">
                        <a:defRPr/>
                      </a:pPr>
                      <a:r>
                        <a:rPr lang="en-US" sz="1100" b="0" i="0" u="none" strike="noStrike" dirty="0">
                          <a:solidFill>
                            <a:srgbClr val="000000"/>
                          </a:solidFill>
                          <a:latin typeface="Calibri"/>
                        </a:rPr>
                        <a:t> </a:t>
                      </a:r>
                      <a:r>
                        <a:rPr lang="fa-IR" sz="2000" b="1" dirty="0" smtClean="0">
                          <a:solidFill>
                            <a:schemeClr val="accent4">
                              <a:lumMod val="10000"/>
                            </a:schemeClr>
                          </a:solidFill>
                          <a:latin typeface="Arial" charset="0"/>
                        </a:rPr>
                        <a:t>آیا آب وارد دستگاه می شود؟</a:t>
                      </a:r>
                      <a:endParaRPr lang="fa-IR" sz="1100" b="1" dirty="0" smtClean="0">
                        <a:solidFill>
                          <a:schemeClr val="accent4">
                            <a:lumMod val="10000"/>
                          </a:schemeClr>
                        </a:solidFill>
                        <a:latin typeface="Arial" charset="0"/>
                      </a:endParaRPr>
                    </a:p>
                    <a:p>
                      <a:pPr marL="0" marR="0" lvl="0" indent="0" algn="ctr" defTabSz="914400" rtl="1" eaLnBrk="1" fontAlgn="base" latinLnBrk="1" hangingPunct="1">
                        <a:lnSpc>
                          <a:spcPct val="100000"/>
                        </a:lnSpc>
                        <a:spcBef>
                          <a:spcPct val="0"/>
                        </a:spcBef>
                        <a:spcAft>
                          <a:spcPct val="0"/>
                        </a:spcAft>
                        <a:buClrTx/>
                        <a:buSzTx/>
                        <a:buFontTx/>
                        <a:buNone/>
                        <a:tabLst/>
                      </a:pPr>
                      <a:r>
                        <a:rPr lang="fa-IR" sz="1100" b="1" dirty="0" smtClean="0">
                          <a:solidFill>
                            <a:schemeClr val="accent4">
                              <a:lumMod val="10000"/>
                            </a:schemeClr>
                          </a:solidFill>
                          <a:latin typeface="Arial" charset="0"/>
                        </a:rPr>
                        <a:t>برای سنجش حجم ورودی دکمه های </a:t>
                      </a:r>
                      <a:r>
                        <a:rPr kumimoji="1" lang="en-US" altLang="ko-KR" sz="1100" b="1" i="0" u="none" strike="noStrike" cap="none" normalizeH="0" baseline="0" dirty="0" smtClean="0">
                          <a:ln>
                            <a:noFill/>
                          </a:ln>
                          <a:solidFill>
                            <a:srgbClr val="000000"/>
                          </a:solidFill>
                          <a:effectLst/>
                          <a:latin typeface="Arial" charset="0"/>
                          <a:ea typeface="굴림" pitchFamily="50" charset="-127"/>
                        </a:rPr>
                        <a:t>LCD Model : Delay Start + Rinse</a:t>
                      </a:r>
                      <a:r>
                        <a:rPr kumimoji="1" lang="fa-IR" altLang="ko-KR" sz="1100" b="1" i="0" u="none" strike="noStrike" cap="none" normalizeH="0" baseline="0" dirty="0" smtClean="0">
                          <a:ln>
                            <a:noFill/>
                          </a:ln>
                          <a:solidFill>
                            <a:srgbClr val="000000"/>
                          </a:solidFill>
                          <a:effectLst/>
                          <a:latin typeface="Arial" charset="0"/>
                          <a:ea typeface="굴림" pitchFamily="50" charset="-127"/>
                        </a:rPr>
                        <a:t>  ،  </a:t>
                      </a:r>
                      <a:r>
                        <a:rPr kumimoji="1" lang="en-US" altLang="ko-KR" sz="1100" b="1" i="0" u="none" strike="noStrike" cap="none" normalizeH="0" baseline="0" dirty="0" smtClean="0">
                          <a:ln>
                            <a:noFill/>
                          </a:ln>
                          <a:solidFill>
                            <a:srgbClr val="000000"/>
                          </a:solidFill>
                          <a:effectLst/>
                          <a:latin typeface="Arial" charset="0"/>
                          <a:ea typeface="굴림" pitchFamily="50" charset="-127"/>
                        </a:rPr>
                        <a:t>LED Model : Press Delay Key 3 times</a:t>
                      </a:r>
                      <a:r>
                        <a:rPr kumimoji="1" lang="fa-IR" altLang="ko-KR" sz="1100" b="1" i="0" u="none" strike="noStrike" cap="none" normalizeH="0" baseline="0" dirty="0" smtClean="0">
                          <a:ln>
                            <a:noFill/>
                          </a:ln>
                          <a:solidFill>
                            <a:srgbClr val="000000"/>
                          </a:solidFill>
                          <a:effectLst/>
                          <a:latin typeface="Arial" charset="0"/>
                          <a:ea typeface="굴림" pitchFamily="50" charset="-127"/>
                        </a:rPr>
                        <a:t>  </a:t>
                      </a:r>
                      <a:r>
                        <a:rPr lang="fa-IR" sz="1100" b="1" dirty="0" smtClean="0">
                          <a:solidFill>
                            <a:schemeClr val="accent4">
                              <a:lumMod val="10000"/>
                            </a:schemeClr>
                          </a:solidFill>
                          <a:latin typeface="Arial" charset="0"/>
                        </a:rPr>
                        <a:t>را به مدت 3 ثانیه نگه می داریم . عدد نمایش داده شده فرکانس آب می باشد . </a:t>
                      </a:r>
                      <a:endParaRPr lang="en-US" sz="1100" b="1" dirty="0" smtClean="0">
                        <a:solidFill>
                          <a:schemeClr val="accent4">
                            <a:lumMod val="10000"/>
                          </a:schemeClr>
                        </a:solidFill>
                        <a:latin typeface="Arial" charset="0"/>
                      </a:endParaRPr>
                    </a:p>
                    <a:p>
                      <a:pPr algn="ctr" rtl="0"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r>
              <a:tr h="310982">
                <a:tc>
                  <a:txBody>
                    <a:bodyPr/>
                    <a:lstStyle/>
                    <a:p>
                      <a:pPr algn="ctr" rtl="0" fontAlgn="b"/>
                      <a:r>
                        <a:rPr lang="fa-IR" sz="1100" b="1" i="0" u="none" strike="noStrike" dirty="0" smtClean="0">
                          <a:solidFill>
                            <a:srgbClr val="000000"/>
                          </a:solidFill>
                          <a:latin typeface="Calibri"/>
                        </a:rPr>
                        <a:t>آب وارد دستگاه نمی شود</a:t>
                      </a:r>
                      <a:r>
                        <a:rPr lang="en-US" sz="1100" b="1"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0" fontAlgn="b"/>
                      <a:r>
                        <a:rPr lang="en-US" sz="1100" b="1" i="0" u="none" strike="noStrike" dirty="0">
                          <a:solidFill>
                            <a:srgbClr val="000000"/>
                          </a:solidFill>
                          <a:latin typeface="Calibri"/>
                        </a:rPr>
                        <a:t> </a:t>
                      </a:r>
                      <a:r>
                        <a:rPr lang="fa-IR" sz="1100" b="1" dirty="0" smtClean="0">
                          <a:solidFill>
                            <a:srgbClr val="000000"/>
                          </a:solidFill>
                        </a:rPr>
                        <a:t>آب وارد دستگاه می شود ولی  فرکانس آب تغییر نمی کند </a:t>
                      </a:r>
                      <a:endParaRPr lang="en-US" sz="11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r>
              <a:tr h="3962665">
                <a:tc>
                  <a:txBody>
                    <a:bodyPr/>
                    <a:lstStyle/>
                    <a:p>
                      <a:pPr marL="228600" indent="-228600" algn="r" rtl="1" eaLnBrk="0" hangingPunct="0">
                        <a:buFontTx/>
                        <a:buAutoNum type="arabicPeriod"/>
                        <a:defRPr/>
                      </a:pPr>
                      <a:r>
                        <a:rPr lang="en-US" sz="1100" b="1" i="0" u="none" strike="noStrike" dirty="0">
                          <a:solidFill>
                            <a:srgbClr val="000000"/>
                          </a:solidFill>
                          <a:latin typeface="Calibri"/>
                        </a:rPr>
                        <a:t> </a:t>
                      </a:r>
                      <a:r>
                        <a:rPr lang="fa-IR" sz="1100" b="1" dirty="0" smtClean="0">
                          <a:solidFill>
                            <a:schemeClr val="accent4">
                              <a:lumMod val="10000"/>
                            </a:schemeClr>
                          </a:solidFill>
                          <a:latin typeface="Arial" charset="0"/>
                        </a:rPr>
                        <a:t>شیر آب باز است ؟ </a:t>
                      </a:r>
                      <a:r>
                        <a:rPr lang="fa-IR" sz="1100" b="1" dirty="0" smtClean="0">
                          <a:solidFill>
                            <a:schemeClr val="accent4">
                              <a:lumMod val="10000"/>
                            </a:schemeClr>
                          </a:solidFill>
                          <a:latin typeface="Arial" charset="0"/>
                          <a:sym typeface="Wingdings" pitchFamily="2" charset="2"/>
                        </a:rPr>
                        <a:t> شیر آب را باز می کنیم .</a:t>
                      </a:r>
                    </a:p>
                    <a:p>
                      <a:pPr marL="228600" indent="-228600" algn="r" rtl="1" eaLnBrk="0" hangingPunct="0">
                        <a:buFontTx/>
                        <a:buAutoNum type="arabicPeriod"/>
                        <a:defRPr/>
                      </a:pPr>
                      <a:endParaRPr lang="fa-IR" sz="1100" b="1" dirty="0" smtClean="0">
                        <a:solidFill>
                          <a:schemeClr val="accent4">
                            <a:lumMod val="10000"/>
                          </a:schemeClr>
                        </a:solidFill>
                        <a:latin typeface="Arial" charset="0"/>
                      </a:endParaRPr>
                    </a:p>
                    <a:p>
                      <a:pPr marL="228600" indent="-228600" algn="r" rtl="1" eaLnBrk="0" hangingPunct="0">
                        <a:buFontTx/>
                        <a:buAutoNum type="arabicPeriod"/>
                        <a:defRPr/>
                      </a:pPr>
                      <a:r>
                        <a:rPr lang="fa-IR" sz="1100" b="1" dirty="0" smtClean="0">
                          <a:solidFill>
                            <a:schemeClr val="accent4">
                              <a:lumMod val="10000"/>
                            </a:schemeClr>
                          </a:solidFill>
                          <a:latin typeface="Arial" charset="0"/>
                        </a:rPr>
                        <a:t>فشار آب کم است ؟ </a:t>
                      </a:r>
                      <a:r>
                        <a:rPr lang="fa-IR" sz="1100" b="1" dirty="0" smtClean="0">
                          <a:solidFill>
                            <a:schemeClr val="accent4">
                              <a:lumMod val="10000"/>
                            </a:schemeClr>
                          </a:solidFill>
                          <a:latin typeface="Arial" charset="0"/>
                          <a:sym typeface="Wingdings" pitchFamily="2" charset="2"/>
                        </a:rPr>
                        <a:t> تا شدگی شیر آب ورودی و فشار آب ورودی منزل را بررسی می کنیم .</a:t>
                      </a:r>
                      <a:endParaRPr lang="en-US" sz="1100" b="1"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endParaRPr lang="en-US" sz="1100" b="1"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endParaRPr lang="en-US" sz="1100" b="1"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endParaRPr lang="en-US" sz="1100" b="1"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endParaRPr lang="en-US" sz="1100" b="1"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endParaRPr lang="en-US" sz="1100" b="1"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endParaRPr lang="fa-IR" sz="1100" b="1"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endParaRPr lang="fa-IR" sz="1100" b="1"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r>
                        <a:rPr lang="fa-IR" sz="1100" b="1" dirty="0" smtClean="0">
                          <a:solidFill>
                            <a:schemeClr val="accent4">
                              <a:lumMod val="10000"/>
                            </a:schemeClr>
                          </a:solidFill>
                          <a:latin typeface="Arial" charset="0"/>
                          <a:sym typeface="Wingdings" pitchFamily="2" charset="2"/>
                        </a:rPr>
                        <a:t>آیا رسوب  فیلتر شیربرقی مسدود شده است ؟  فیلتر را تمیز می کنیم</a:t>
                      </a:r>
                    </a:p>
                    <a:p>
                      <a:pPr marL="228600" indent="-228600" algn="r" rtl="1" eaLnBrk="0" hangingPunct="0">
                        <a:buFontTx/>
                        <a:buAutoNum type="arabicPeriod"/>
                        <a:defRPr/>
                      </a:pPr>
                      <a:endParaRPr lang="fa-IR" sz="1100" b="1" dirty="0" smtClean="0">
                        <a:solidFill>
                          <a:schemeClr val="accent4">
                            <a:lumMod val="10000"/>
                          </a:schemeClr>
                        </a:solidFill>
                        <a:latin typeface="Arial" charset="0"/>
                        <a:sym typeface="Wingdings" pitchFamily="2" charset="2"/>
                      </a:endParaRPr>
                    </a:p>
                    <a:p>
                      <a:pPr marL="228600" marR="0" indent="-228600" algn="r" defTabSz="914400" rtl="1" eaLnBrk="0" fontAlgn="auto" latinLnBrk="0" hangingPunct="0">
                        <a:lnSpc>
                          <a:spcPct val="100000"/>
                        </a:lnSpc>
                        <a:spcBef>
                          <a:spcPts val="0"/>
                        </a:spcBef>
                        <a:spcAft>
                          <a:spcPts val="0"/>
                        </a:spcAft>
                        <a:buClrTx/>
                        <a:buSzTx/>
                        <a:buFontTx/>
                        <a:buAutoNum type="arabicPeriod"/>
                        <a:tabLst/>
                        <a:defRPr/>
                      </a:pPr>
                      <a:r>
                        <a:rPr lang="fa-IR" sz="1100" b="1" kern="1200" dirty="0" smtClean="0">
                          <a:solidFill>
                            <a:schemeClr val="accent4">
                              <a:lumMod val="10000"/>
                            </a:schemeClr>
                          </a:solidFill>
                          <a:latin typeface="Arial" charset="0"/>
                          <a:ea typeface="+mn-ea"/>
                          <a:cs typeface="+mn-cs"/>
                          <a:sym typeface="Wingdings" pitchFamily="2" charset="2"/>
                        </a:rPr>
                        <a:t>مقاومت داخلی شیر برقی را بررسی می کنیم </a:t>
                      </a:r>
                      <a:r>
                        <a:rPr lang="fa-IR" sz="1400" b="1" kern="1200" dirty="0" smtClean="0">
                          <a:solidFill>
                            <a:schemeClr val="accent4">
                              <a:lumMod val="10000"/>
                            </a:schemeClr>
                          </a:solidFill>
                          <a:latin typeface="Arial" charset="0"/>
                          <a:ea typeface="+mn-ea"/>
                          <a:cs typeface="+mn-cs"/>
                          <a:sym typeface="Wingdings" pitchFamily="2" charset="2"/>
                        </a:rPr>
                        <a:t>؟ </a:t>
                      </a:r>
                      <a:r>
                        <a:rPr lang="fa-IR" sz="1100" b="1" kern="1200" dirty="0" smtClean="0">
                          <a:solidFill>
                            <a:schemeClr val="accent4">
                              <a:lumMod val="10000"/>
                            </a:schemeClr>
                          </a:solidFill>
                          <a:latin typeface="Arial" charset="0"/>
                          <a:ea typeface="+mn-ea"/>
                          <a:cs typeface="+mn-cs"/>
                          <a:sym typeface="Wingdings" pitchFamily="2" charset="2"/>
                        </a:rPr>
                        <a:t> مقاومت شیربرقی بیش از 1.8  کیلو اهم می باشد .(تست مد شماره 9 در تست </a:t>
                      </a:r>
                      <a:r>
                        <a:rPr lang="en-US" sz="1100" b="1" kern="1200" dirty="0" smtClean="0">
                          <a:solidFill>
                            <a:schemeClr val="accent4">
                              <a:lumMod val="10000"/>
                            </a:schemeClr>
                          </a:solidFill>
                          <a:latin typeface="Arial" charset="0"/>
                          <a:ea typeface="+mn-ea"/>
                          <a:cs typeface="+mn-cs"/>
                          <a:sym typeface="Wingdings" pitchFamily="2" charset="2"/>
                        </a:rPr>
                        <a:t>QC</a:t>
                      </a:r>
                      <a:r>
                        <a:rPr lang="fa-IR" sz="1100" b="1" kern="1200" dirty="0" smtClean="0">
                          <a:solidFill>
                            <a:schemeClr val="accent4">
                              <a:lumMod val="10000"/>
                            </a:schemeClr>
                          </a:solidFill>
                          <a:latin typeface="Arial" charset="0"/>
                          <a:ea typeface="+mn-ea"/>
                          <a:cs typeface="+mn-cs"/>
                          <a:sym typeface="Wingdings" pitchFamily="2" charset="2"/>
                        </a:rPr>
                        <a:t> می باشد)</a:t>
                      </a:r>
                    </a:p>
                    <a:p>
                      <a:pPr marL="228600" indent="-228600" algn="r" rtl="1" eaLnBrk="0" hangingPunct="0">
                        <a:buFontTx/>
                        <a:buNone/>
                        <a:defRPr/>
                      </a:pPr>
                      <a:endParaRPr lang="fa-IR" sz="1100" b="1" dirty="0" smtClean="0">
                        <a:solidFill>
                          <a:schemeClr val="accent4">
                            <a:lumMod val="10000"/>
                          </a:schemeClr>
                        </a:solidFill>
                        <a:latin typeface="Arial" charset="0"/>
                        <a:sym typeface="Wingdings" pitchFamily="2" charset="2"/>
                      </a:endParaRPr>
                    </a:p>
                    <a:p>
                      <a:pPr marL="228600" indent="-228600" algn="r" rtl="1" eaLnBrk="0" hangingPunct="0">
                        <a:buFontTx/>
                        <a:buNone/>
                        <a:defRPr/>
                      </a:pPr>
                      <a:endParaRPr lang="fa-IR" sz="1100" b="1" dirty="0" smtClean="0">
                        <a:solidFill>
                          <a:schemeClr val="accent4">
                            <a:lumMod val="10000"/>
                          </a:schemeClr>
                        </a:solidFill>
                        <a:latin typeface="Arial" charset="0"/>
                        <a:sym typeface="Wingdings" pitchFamily="2" charset="2"/>
                      </a:endParaRPr>
                    </a:p>
                    <a:p>
                      <a:pPr marL="228600" indent="-228600" algn="r" rtl="1" eaLnBrk="0" hangingPunct="0">
                        <a:buFontTx/>
                        <a:buNone/>
                        <a:defRPr/>
                      </a:pPr>
                      <a:r>
                        <a:rPr lang="fa-IR" sz="1100" b="1" dirty="0" smtClean="0">
                          <a:solidFill>
                            <a:schemeClr val="accent4">
                              <a:lumMod val="10000"/>
                            </a:schemeClr>
                          </a:solidFill>
                          <a:latin typeface="Arial" charset="0"/>
                          <a:sym typeface="Wingdings" pitchFamily="2" charset="2"/>
                        </a:rPr>
                        <a:t>5.</a:t>
                      </a:r>
                      <a:r>
                        <a:rPr lang="fa-IR" sz="1100" b="1" baseline="0" dirty="0" smtClean="0">
                          <a:solidFill>
                            <a:schemeClr val="accent4">
                              <a:lumMod val="10000"/>
                            </a:schemeClr>
                          </a:solidFill>
                          <a:latin typeface="Arial" charset="0"/>
                          <a:sym typeface="Wingdings" pitchFamily="2" charset="2"/>
                        </a:rPr>
                        <a:t>   </a:t>
                      </a:r>
                      <a:r>
                        <a:rPr lang="fa-IR" sz="1100" b="1" dirty="0" smtClean="0">
                          <a:solidFill>
                            <a:schemeClr val="accent4">
                              <a:lumMod val="10000"/>
                            </a:schemeClr>
                          </a:solidFill>
                          <a:latin typeface="Arial" charset="0"/>
                          <a:sym typeface="Wingdings" pitchFamily="2" charset="2"/>
                        </a:rPr>
                        <a:t>آیا ولتاژ لازم به شیربرقی می رسد ؟  ولتاژ لازم </a:t>
                      </a:r>
                      <a:r>
                        <a:rPr lang="en-US" sz="1100" b="1" dirty="0" smtClean="0">
                          <a:solidFill>
                            <a:schemeClr val="accent4">
                              <a:lumMod val="10000"/>
                            </a:schemeClr>
                          </a:solidFill>
                          <a:latin typeface="Arial" charset="0"/>
                          <a:sym typeface="Wingdings" pitchFamily="2" charset="2"/>
                        </a:rPr>
                        <a:t>220 V/AC</a:t>
                      </a:r>
                      <a:r>
                        <a:rPr lang="fa-IR" sz="1100" b="1" dirty="0" smtClean="0">
                          <a:solidFill>
                            <a:schemeClr val="accent4">
                              <a:lumMod val="10000"/>
                            </a:schemeClr>
                          </a:solidFill>
                          <a:latin typeface="Arial" charset="0"/>
                          <a:sym typeface="Wingdings" pitchFamily="2" charset="2"/>
                        </a:rPr>
                        <a:t> می باشد و ادر صورت وجود برق ورودی شیربرقی و در صورت عدم وجود ولتاژ برد معیوب است </a:t>
                      </a:r>
                    </a:p>
                    <a:p>
                      <a:pPr marL="228600" indent="-228600" algn="r" rtl="1" eaLnBrk="0" hangingPunct="0">
                        <a:buFontTx/>
                        <a:buAutoNum type="arabicPeriod"/>
                        <a:defRPr/>
                      </a:pPr>
                      <a:endParaRPr lang="fa-IR" sz="1100" b="1" i="0" u="none" strike="noStrike"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endParaRPr lang="fa-IR" sz="1100" b="1" i="0" u="none" strike="noStrike" dirty="0" smtClean="0">
                        <a:solidFill>
                          <a:schemeClr val="accent4">
                            <a:lumMod val="10000"/>
                          </a:schemeClr>
                        </a:solidFill>
                        <a:latin typeface="Arial" charset="0"/>
                        <a:sym typeface="Wingdings" pitchFamily="2" charset="2"/>
                      </a:endParaRPr>
                    </a:p>
                    <a:p>
                      <a:pPr marL="228600" indent="-228600" algn="r" rtl="1" eaLnBrk="0" hangingPunct="0">
                        <a:buFontTx/>
                        <a:buNone/>
                        <a:defRPr/>
                      </a:pPr>
                      <a:endParaRPr lang="en-US" sz="1100" b="1"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28600" indent="-228600" algn="r" rtl="1" eaLnBrk="0" hangingPunct="0">
                        <a:buFontTx/>
                        <a:buAutoNum type="arabicPeriod"/>
                        <a:defRPr/>
                      </a:pPr>
                      <a:r>
                        <a:rPr lang="en-US" sz="1100" b="1" i="0" u="none" strike="noStrike" dirty="0">
                          <a:solidFill>
                            <a:srgbClr val="000000"/>
                          </a:solidFill>
                          <a:latin typeface="Calibri"/>
                        </a:rPr>
                        <a:t> </a:t>
                      </a:r>
                      <a:r>
                        <a:rPr lang="fa-IR" sz="1100" b="1" dirty="0" smtClean="0">
                          <a:solidFill>
                            <a:schemeClr val="accent4">
                              <a:lumMod val="10000"/>
                            </a:schemeClr>
                          </a:solidFill>
                          <a:latin typeface="Arial" charset="0"/>
                        </a:rPr>
                        <a:t>سوکت های رابط متصل هستند ؟ </a:t>
                      </a:r>
                      <a:r>
                        <a:rPr lang="fa-IR" sz="1100" b="1" dirty="0" smtClean="0">
                          <a:solidFill>
                            <a:schemeClr val="accent4">
                              <a:lumMod val="10000"/>
                            </a:schemeClr>
                          </a:solidFill>
                          <a:latin typeface="Arial" charset="0"/>
                          <a:sym typeface="Wingdings" pitchFamily="2" charset="2"/>
                        </a:rPr>
                        <a:t> سوکت ها بررسی و در صورت نیاز تعمیر و یا نصب مجدد شوند .</a:t>
                      </a:r>
                    </a:p>
                    <a:p>
                      <a:pPr marL="228600" indent="-228600" algn="r" rtl="1" eaLnBrk="0" hangingPunct="0">
                        <a:buFontTx/>
                        <a:buAutoNum type="arabicPeriod"/>
                        <a:defRPr/>
                      </a:pPr>
                      <a:endParaRPr lang="fa-IR" sz="1100" b="1"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r>
                        <a:rPr lang="fa-IR" sz="1100" b="1" dirty="0" smtClean="0">
                          <a:solidFill>
                            <a:schemeClr val="accent4">
                              <a:lumMod val="10000"/>
                            </a:schemeClr>
                          </a:solidFill>
                          <a:latin typeface="Arial" charset="0"/>
                          <a:sym typeface="Wingdings" pitchFamily="2" charset="2"/>
                        </a:rPr>
                        <a:t>سنسور اثر هال مربوط به ایرگاید را بررسی می کنیم   مقاومت بین سیم های قرمز-سیاه </a:t>
                      </a:r>
                      <a:r>
                        <a:rPr lang="en-US" sz="1100" b="1" dirty="0" smtClean="0">
                          <a:solidFill>
                            <a:schemeClr val="accent4">
                              <a:lumMod val="10000"/>
                            </a:schemeClr>
                          </a:solidFill>
                          <a:latin typeface="Arial" charset="0"/>
                          <a:sym typeface="Wingdings" pitchFamily="2" charset="2"/>
                        </a:rPr>
                        <a:t>8~10 K</a:t>
                      </a:r>
                      <a:r>
                        <a:rPr lang="el-GR" sz="1100" b="1" dirty="0" smtClean="0">
                          <a:solidFill>
                            <a:schemeClr val="accent4">
                              <a:lumMod val="10000"/>
                            </a:schemeClr>
                          </a:solidFill>
                          <a:latin typeface="Arial" charset="0"/>
                          <a:sym typeface="Wingdings" pitchFamily="2" charset="2"/>
                        </a:rPr>
                        <a:t>Ω</a:t>
                      </a:r>
                      <a:r>
                        <a:rPr lang="fa-IR" sz="1100" b="1" dirty="0" smtClean="0">
                          <a:solidFill>
                            <a:schemeClr val="accent4">
                              <a:lumMod val="10000"/>
                            </a:schemeClr>
                          </a:solidFill>
                          <a:latin typeface="Arial" charset="0"/>
                          <a:sym typeface="Wingdings" pitchFamily="2" charset="2"/>
                        </a:rPr>
                        <a:t> و بین سیمهای سفید-سیاه  </a:t>
                      </a:r>
                      <a:r>
                        <a:rPr lang="en-US" sz="1100" b="1" dirty="0" smtClean="0">
                          <a:solidFill>
                            <a:schemeClr val="accent4">
                              <a:lumMod val="10000"/>
                            </a:schemeClr>
                          </a:solidFill>
                          <a:latin typeface="Arial" charset="0"/>
                          <a:sym typeface="Wingdings" pitchFamily="2" charset="2"/>
                        </a:rPr>
                        <a:t>15~30 M</a:t>
                      </a:r>
                      <a:r>
                        <a:rPr lang="el-GR" sz="1100" b="1" dirty="0" smtClean="0">
                          <a:solidFill>
                            <a:schemeClr val="accent4">
                              <a:lumMod val="10000"/>
                            </a:schemeClr>
                          </a:solidFill>
                          <a:latin typeface="Arial" charset="0"/>
                          <a:sym typeface="Wingdings" pitchFamily="2" charset="2"/>
                        </a:rPr>
                        <a:t>Ω</a:t>
                      </a:r>
                      <a:r>
                        <a:rPr lang="fa-IR" sz="1100" b="1" dirty="0" smtClean="0">
                          <a:solidFill>
                            <a:schemeClr val="accent4">
                              <a:lumMod val="10000"/>
                            </a:schemeClr>
                          </a:solidFill>
                          <a:latin typeface="Arial" charset="0"/>
                          <a:sym typeface="Wingdings" pitchFamily="2" charset="2"/>
                        </a:rPr>
                        <a:t>  </a:t>
                      </a:r>
                    </a:p>
                    <a:p>
                      <a:pPr marL="228600" indent="-228600" algn="r" rtl="1" eaLnBrk="0" hangingPunct="0">
                        <a:buFontTx/>
                        <a:buAutoNum type="arabicPeriod"/>
                        <a:defRPr/>
                      </a:pPr>
                      <a:endParaRPr lang="fa-IR" sz="1100" b="1" dirty="0" smtClean="0">
                        <a:solidFill>
                          <a:schemeClr val="accent4">
                            <a:lumMod val="10000"/>
                          </a:schemeClr>
                        </a:solidFill>
                        <a:latin typeface="Arial" charset="0"/>
                        <a:sym typeface="Wingdings" pitchFamily="2" charset="2"/>
                      </a:endParaRPr>
                    </a:p>
                    <a:p>
                      <a:pPr marL="228600" indent="-228600" algn="r" rtl="1" eaLnBrk="0" hangingPunct="0">
                        <a:buFontTx/>
                        <a:buAutoNum type="arabicPeriod"/>
                        <a:defRPr/>
                      </a:pPr>
                      <a:r>
                        <a:rPr lang="fa-IR" sz="1100" b="1" dirty="0" smtClean="0">
                          <a:solidFill>
                            <a:schemeClr val="accent4">
                              <a:lumMod val="10000"/>
                            </a:schemeClr>
                          </a:solidFill>
                          <a:latin typeface="Arial" charset="0"/>
                          <a:sym typeface="Wingdings" pitchFamily="2" charset="2"/>
                        </a:rPr>
                        <a:t>و یا ممکن است پروانه به درستی نچرخد و اعلام خطا نماید ایرگاید را تعویض می نماییم ( در مدل بخار شو)</a:t>
                      </a:r>
                      <a:endParaRPr lang="en-US" sz="1100" b="1" dirty="0" smtClean="0">
                        <a:solidFill>
                          <a:schemeClr val="accent4">
                            <a:lumMod val="10000"/>
                          </a:schemeClr>
                        </a:solidFill>
                        <a:latin typeface="Arial" charset="0"/>
                      </a:endParaRPr>
                    </a:p>
                    <a:p>
                      <a:pPr algn="ctr" rtl="0" fontAlgn="b"/>
                      <a:endParaRPr lang="en-US" sz="110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11265" name="Picture 1"/>
          <p:cNvPicPr>
            <a:picLocks noChangeAspect="1" noChangeArrowheads="1"/>
          </p:cNvPicPr>
          <p:nvPr/>
        </p:nvPicPr>
        <p:blipFill>
          <a:blip r:embed="rId4" cstate="print">
            <a:clrChange>
              <a:clrFrom>
                <a:srgbClr val="FFFFFF"/>
              </a:clrFrom>
              <a:clrTo>
                <a:srgbClr val="FFFFFF">
                  <a:alpha val="0"/>
                </a:srgbClr>
              </a:clrTo>
            </a:clrChange>
            <a:lum bright="-40000"/>
          </a:blip>
          <a:srcRect/>
          <a:stretch>
            <a:fillRect/>
          </a:stretch>
        </p:blipFill>
        <p:spPr bwMode="auto">
          <a:xfrm>
            <a:off x="4572000" y="3048000"/>
            <a:ext cx="3335023" cy="942202"/>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r>
              <a:rPr lang="en-US" smtClean="0"/>
              <a:t>1</a:t>
            </a:r>
            <a:endParaRPr lang="en-US" dirty="0" smtClean="0"/>
          </a:p>
        </p:txBody>
      </p:sp>
      <p:pic>
        <p:nvPicPr>
          <p:cNvPr id="12" name="Picture 30"/>
          <p:cNvPicPr>
            <a:picLocks noChangeAspect="1" noChangeArrowheads="1"/>
          </p:cNvPicPr>
          <p:nvPr/>
        </p:nvPicPr>
        <p:blipFill>
          <a:blip r:embed="rId5" cstate="print"/>
          <a:srcRect/>
          <a:stretch>
            <a:fillRect/>
          </a:stretch>
        </p:blipFill>
        <p:spPr bwMode="auto">
          <a:xfrm>
            <a:off x="3048000" y="3962400"/>
            <a:ext cx="1139825" cy="1533525"/>
          </a:xfrm>
          <a:prstGeom prst="rect">
            <a:avLst/>
          </a:prstGeom>
          <a:noFill/>
          <a:ln w="9525">
            <a:noFill/>
            <a:miter lim="800000"/>
            <a:headEnd/>
            <a:tailEnd/>
          </a:ln>
        </p:spPr>
      </p:pic>
      <p:pic>
        <p:nvPicPr>
          <p:cNvPr id="13" name="Picture 10"/>
          <p:cNvPicPr>
            <a:picLocks noChangeAspect="1" noChangeArrowheads="1"/>
          </p:cNvPicPr>
          <p:nvPr/>
        </p:nvPicPr>
        <p:blipFill>
          <a:blip r:embed="rId6" cstate="print"/>
          <a:srcRect/>
          <a:stretch>
            <a:fillRect/>
          </a:stretch>
        </p:blipFill>
        <p:spPr bwMode="auto">
          <a:xfrm>
            <a:off x="914400" y="3962401"/>
            <a:ext cx="2023323" cy="1143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4789</Words>
  <Application>Microsoft Office PowerPoint</Application>
  <PresentationFormat>On-screen Show (4:3)</PresentationFormat>
  <Paragraphs>506</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EI</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Datis</dc:creator>
  <cp:lastModifiedBy>Datis</cp:lastModifiedBy>
  <cp:revision>4</cp:revision>
  <dcterms:created xsi:type="dcterms:W3CDTF">2006-08-16T00:00:00Z</dcterms:created>
  <dcterms:modified xsi:type="dcterms:W3CDTF">2016-01-31T07:20:30Z</dcterms:modified>
</cp:coreProperties>
</file>