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3800" y="228600"/>
            <a:ext cx="1295400" cy="369332"/>
          </a:xfrm>
          <a:prstGeom prst="rect">
            <a:avLst/>
          </a:prstGeom>
          <a:noFill/>
        </p:spPr>
        <p:txBody>
          <a:bodyPr wrap="square" rtlCol="0">
            <a:spAutoFit/>
          </a:bodyPr>
          <a:lstStyle/>
          <a:p>
            <a:r>
              <a:rPr lang="fa-IR" dirty="0" smtClean="0">
                <a:latin typeface="Tahoma" pitchFamily="34" charset="0"/>
                <a:cs typeface="Tahoma" pitchFamily="34" charset="0"/>
              </a:rPr>
              <a:t>مقدمه :</a:t>
            </a:r>
            <a:endParaRPr lang="en-US" dirty="0">
              <a:latin typeface="Tahoma" pitchFamily="34" charset="0"/>
              <a:cs typeface="Tahoma" pitchFamily="34" charset="0"/>
            </a:endParaRPr>
          </a:p>
        </p:txBody>
      </p:sp>
      <p:sp>
        <p:nvSpPr>
          <p:cNvPr id="5" name="TextBox 4"/>
          <p:cNvSpPr txBox="1"/>
          <p:nvPr/>
        </p:nvSpPr>
        <p:spPr>
          <a:xfrm>
            <a:off x="5715000" y="838200"/>
            <a:ext cx="3048000" cy="2031325"/>
          </a:xfrm>
          <a:prstGeom prst="rect">
            <a:avLst/>
          </a:prstGeom>
          <a:noFill/>
        </p:spPr>
        <p:txBody>
          <a:bodyPr wrap="square" rtlCol="0">
            <a:spAutoFit/>
          </a:bodyPr>
          <a:lstStyle/>
          <a:p>
            <a:pPr algn="r"/>
            <a:r>
              <a:rPr lang="fa-IR" dirty="0" smtClean="0">
                <a:latin typeface="Tahoma" pitchFamily="34" charset="0"/>
                <a:cs typeface="Tahoma" pitchFamily="34" charset="0"/>
              </a:rPr>
              <a:t>روش های انتقال حرارت با آب:</a:t>
            </a:r>
          </a:p>
          <a:p>
            <a:pPr algn="r"/>
            <a:endParaRPr lang="fa-IR" dirty="0" smtClean="0">
              <a:latin typeface="Tahoma" pitchFamily="34" charset="0"/>
              <a:cs typeface="Tahoma" pitchFamily="34" charset="0"/>
            </a:endParaRPr>
          </a:p>
          <a:p>
            <a:pPr algn="r"/>
            <a:r>
              <a:rPr lang="fa-IR" dirty="0" smtClean="0">
                <a:latin typeface="Tahoma" pitchFamily="34" charset="0"/>
                <a:cs typeface="Tahoma" pitchFamily="34" charset="0"/>
              </a:rPr>
              <a:t>1-آب گرم</a:t>
            </a:r>
          </a:p>
          <a:p>
            <a:pPr algn="r"/>
            <a:endParaRPr lang="fa-IR" dirty="0" smtClean="0">
              <a:latin typeface="Tahoma" pitchFamily="34" charset="0"/>
              <a:cs typeface="Tahoma" pitchFamily="34" charset="0"/>
            </a:endParaRPr>
          </a:p>
          <a:p>
            <a:pPr algn="r"/>
            <a:r>
              <a:rPr lang="fa-IR" dirty="0" smtClean="0">
                <a:latin typeface="Tahoma" pitchFamily="34" charset="0"/>
                <a:cs typeface="Tahoma" pitchFamily="34" charset="0"/>
              </a:rPr>
              <a:t>2-آب داغ</a:t>
            </a:r>
          </a:p>
          <a:p>
            <a:pPr algn="r"/>
            <a:endParaRPr lang="fa-IR" dirty="0" smtClean="0">
              <a:latin typeface="Tahoma" pitchFamily="34" charset="0"/>
              <a:cs typeface="Tahoma" pitchFamily="34" charset="0"/>
            </a:endParaRPr>
          </a:p>
          <a:p>
            <a:pPr algn="r"/>
            <a:r>
              <a:rPr lang="fa-IR" dirty="0" smtClean="0">
                <a:latin typeface="Tahoma" pitchFamily="34" charset="0"/>
                <a:cs typeface="Tahoma" pitchFamily="34" charset="0"/>
              </a:rPr>
              <a:t>3-بخار</a:t>
            </a:r>
            <a:endParaRPr lang="en-US" dirty="0">
              <a:latin typeface="Tahoma" pitchFamily="34" charset="0"/>
              <a:cs typeface="Tahoma" pitchFamily="34" charset="0"/>
            </a:endParaRPr>
          </a:p>
        </p:txBody>
      </p:sp>
      <p:sp>
        <p:nvSpPr>
          <p:cNvPr id="6" name="TextBox 5"/>
          <p:cNvSpPr txBox="1"/>
          <p:nvPr/>
        </p:nvSpPr>
        <p:spPr>
          <a:xfrm>
            <a:off x="1143000" y="1371600"/>
            <a:ext cx="5562600" cy="369332"/>
          </a:xfrm>
          <a:prstGeom prst="rect">
            <a:avLst/>
          </a:prstGeom>
          <a:noFill/>
        </p:spPr>
        <p:txBody>
          <a:bodyPr wrap="square" rtlCol="0">
            <a:spAutoFit/>
          </a:bodyPr>
          <a:lstStyle/>
          <a:p>
            <a:pPr algn="r"/>
            <a:r>
              <a:rPr lang="fa-IR" dirty="0" smtClean="0">
                <a:latin typeface="Tahoma" pitchFamily="34" charset="0"/>
                <a:cs typeface="Tahoma" pitchFamily="34" charset="0"/>
              </a:rPr>
              <a:t>آب رابا فشارجو تا پایین تر از دمای جوش گرم میکنیم</a:t>
            </a:r>
            <a:endParaRPr lang="en-US" dirty="0">
              <a:latin typeface="Tahoma" pitchFamily="34" charset="0"/>
              <a:cs typeface="Tahoma" pitchFamily="34" charset="0"/>
            </a:endParaRPr>
          </a:p>
        </p:txBody>
      </p:sp>
      <p:sp>
        <p:nvSpPr>
          <p:cNvPr id="7" name="TextBox 6"/>
          <p:cNvSpPr txBox="1"/>
          <p:nvPr/>
        </p:nvSpPr>
        <p:spPr>
          <a:xfrm>
            <a:off x="1371600" y="1981200"/>
            <a:ext cx="5334000" cy="369332"/>
          </a:xfrm>
          <a:prstGeom prst="rect">
            <a:avLst/>
          </a:prstGeom>
          <a:noFill/>
        </p:spPr>
        <p:txBody>
          <a:bodyPr wrap="square" rtlCol="0">
            <a:spAutoFit/>
          </a:bodyPr>
          <a:lstStyle/>
          <a:p>
            <a:pPr algn="r"/>
            <a:r>
              <a:rPr lang="fa-IR" dirty="0" smtClean="0">
                <a:latin typeface="Tahoma" pitchFamily="34" charset="0"/>
                <a:cs typeface="Tahoma" pitchFamily="34" charset="0"/>
              </a:rPr>
              <a:t>دمای آب را بیشتراز نقطه جوش بالا می بریم.</a:t>
            </a:r>
            <a:endParaRPr lang="en-US" dirty="0">
              <a:latin typeface="Tahoma" pitchFamily="34" charset="0"/>
              <a:cs typeface="Tahoma" pitchFamily="34" charset="0"/>
            </a:endParaRPr>
          </a:p>
        </p:txBody>
      </p:sp>
      <p:sp>
        <p:nvSpPr>
          <p:cNvPr id="8" name="TextBox 7"/>
          <p:cNvSpPr txBox="1"/>
          <p:nvPr/>
        </p:nvSpPr>
        <p:spPr>
          <a:xfrm>
            <a:off x="5105400" y="2438400"/>
            <a:ext cx="2057400" cy="923330"/>
          </a:xfrm>
          <a:prstGeom prst="rect">
            <a:avLst/>
          </a:prstGeom>
          <a:noFill/>
        </p:spPr>
        <p:txBody>
          <a:bodyPr wrap="square" rtlCol="0">
            <a:spAutoFit/>
          </a:bodyPr>
          <a:lstStyle/>
          <a:p>
            <a:pPr algn="r"/>
            <a:r>
              <a:rPr lang="fa-IR" dirty="0" smtClean="0">
                <a:latin typeface="Tahoma" pitchFamily="34" charset="0"/>
                <a:cs typeface="Tahoma" pitchFamily="34" charset="0"/>
              </a:rPr>
              <a:t>فشار ضعیف</a:t>
            </a:r>
          </a:p>
          <a:p>
            <a:pPr algn="r"/>
            <a:r>
              <a:rPr lang="fa-IR" dirty="0" smtClean="0">
                <a:latin typeface="Tahoma" pitchFamily="34" charset="0"/>
                <a:cs typeface="Tahoma" pitchFamily="34" charset="0"/>
              </a:rPr>
              <a:t>فشار متوسط </a:t>
            </a:r>
          </a:p>
          <a:p>
            <a:pPr algn="r"/>
            <a:r>
              <a:rPr lang="fa-IR" dirty="0" smtClean="0">
                <a:latin typeface="Tahoma" pitchFamily="34" charset="0"/>
                <a:cs typeface="Tahoma" pitchFamily="34" charset="0"/>
              </a:rPr>
              <a:t>فشار قوی</a:t>
            </a:r>
            <a:endParaRPr lang="en-US" dirty="0">
              <a:latin typeface="Tahoma" pitchFamily="34" charset="0"/>
              <a:cs typeface="Tahoma" pitchFamily="34" charset="0"/>
            </a:endParaRPr>
          </a:p>
        </p:txBody>
      </p:sp>
      <p:cxnSp>
        <p:nvCxnSpPr>
          <p:cNvPr id="10" name="Straight Arrow Connector 9"/>
          <p:cNvCxnSpPr/>
          <p:nvPr/>
        </p:nvCxnSpPr>
        <p:spPr>
          <a:xfrm rot="10800000">
            <a:off x="6705600" y="1600200"/>
            <a:ext cx="9144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rot="10800000">
            <a:off x="6719454" y="2202873"/>
            <a:ext cx="9144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Right Brace 27"/>
          <p:cNvSpPr/>
          <p:nvPr/>
        </p:nvSpPr>
        <p:spPr>
          <a:xfrm>
            <a:off x="7162800" y="2438400"/>
            <a:ext cx="457200" cy="9144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atin typeface="Tahoma" pitchFamily="34" charset="0"/>
              <a:cs typeface="Tahoma" pitchFamily="34" charset="0"/>
            </a:endParaRPr>
          </a:p>
        </p:txBody>
      </p:sp>
      <p:sp>
        <p:nvSpPr>
          <p:cNvPr id="29" name="TextBox 28"/>
          <p:cNvSpPr txBox="1"/>
          <p:nvPr/>
        </p:nvSpPr>
        <p:spPr>
          <a:xfrm>
            <a:off x="5410200" y="3886200"/>
            <a:ext cx="33528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یارد=3 فوت = 36 اینچ</a:t>
            </a:r>
          </a:p>
          <a:p>
            <a:pPr algn="r"/>
            <a:r>
              <a:rPr lang="fa-IR" sz="1600" dirty="0" smtClean="0">
                <a:latin typeface="Tahoma" pitchFamily="34" charset="0"/>
                <a:cs typeface="Tahoma" pitchFamily="34" charset="0"/>
              </a:rPr>
              <a:t>یک اینچ = 2.54 سانتی متر</a:t>
            </a:r>
          </a:p>
          <a:p>
            <a:pPr algn="r"/>
            <a:r>
              <a:rPr lang="fa-IR" sz="1600" dirty="0" smtClean="0">
                <a:latin typeface="Tahoma" pitchFamily="34" charset="0"/>
                <a:cs typeface="Tahoma" pitchFamily="34" charset="0"/>
              </a:rPr>
              <a:t>4.78لیتر = 1 گالن امریکایی</a:t>
            </a:r>
          </a:p>
          <a:p>
            <a:pPr algn="r"/>
            <a:r>
              <a:rPr lang="fa-IR" sz="1600" dirty="0" smtClean="0">
                <a:latin typeface="Tahoma" pitchFamily="34" charset="0"/>
                <a:cs typeface="Tahoma" pitchFamily="34" charset="0"/>
              </a:rPr>
              <a:t>3.78 لیتر = 1 گالن انگلیسی</a:t>
            </a:r>
            <a:endParaRPr lang="en-US" sz="1600" dirty="0">
              <a:latin typeface="Tahoma" pitchFamily="34" charset="0"/>
              <a:cs typeface="Tahoma" pitchFamily="34" charset="0"/>
            </a:endParaRPr>
          </a:p>
        </p:txBody>
      </p:sp>
      <p:sp>
        <p:nvSpPr>
          <p:cNvPr id="31" name="TextBox 30"/>
          <p:cNvSpPr txBox="1"/>
          <p:nvPr/>
        </p:nvSpPr>
        <p:spPr>
          <a:xfrm>
            <a:off x="7239000" y="3505200"/>
            <a:ext cx="1524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dirty="0" smtClean="0"/>
              <a:t>تبدیل واحد ها:</a:t>
            </a:r>
            <a:endParaRPr lang="en-US" dirty="0"/>
          </a:p>
        </p:txBody>
      </p:sp>
      <p:cxnSp>
        <p:nvCxnSpPr>
          <p:cNvPr id="33" name="Straight Connector 32"/>
          <p:cNvCxnSpPr/>
          <p:nvPr/>
        </p:nvCxnSpPr>
        <p:spPr>
          <a:xfrm rot="5400000">
            <a:off x="342900" y="4381500"/>
            <a:ext cx="1752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rot="5400000">
            <a:off x="2247900" y="4381500"/>
            <a:ext cx="1752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rot="10800000">
            <a:off x="990600" y="5105400"/>
            <a:ext cx="45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rot="10800000">
            <a:off x="990600" y="3581400"/>
            <a:ext cx="45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rot="10800000">
            <a:off x="2895600" y="3581400"/>
            <a:ext cx="45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rot="10800000">
            <a:off x="2895600" y="5181600"/>
            <a:ext cx="457200" cy="0"/>
          </a:xfrm>
          <a:prstGeom prst="line">
            <a:avLst/>
          </a:prstGeom>
        </p:spPr>
        <p:style>
          <a:lnRef idx="3">
            <a:schemeClr val="accent2"/>
          </a:lnRef>
          <a:fillRef idx="0">
            <a:schemeClr val="accent2"/>
          </a:fillRef>
          <a:effectRef idx="2">
            <a:schemeClr val="accent2"/>
          </a:effectRef>
          <a:fontRef idx="minor">
            <a:schemeClr val="tx1"/>
          </a:fontRef>
        </p:style>
      </p:cxnSp>
      <p:sp>
        <p:nvSpPr>
          <p:cNvPr id="40" name="TextBox 39"/>
          <p:cNvSpPr txBox="1"/>
          <p:nvPr/>
        </p:nvSpPr>
        <p:spPr>
          <a:xfrm>
            <a:off x="685800" y="5334000"/>
            <a:ext cx="1143000" cy="307777"/>
          </a:xfrm>
          <a:prstGeom prst="rect">
            <a:avLst/>
          </a:prstGeom>
          <a:noFill/>
        </p:spPr>
        <p:txBody>
          <a:bodyPr wrap="square" rtlCol="0">
            <a:spAutoFit/>
          </a:bodyPr>
          <a:lstStyle/>
          <a:p>
            <a:r>
              <a:rPr lang="fa-IR" sz="1400" dirty="0" smtClean="0">
                <a:latin typeface="Tahoma" pitchFamily="34" charset="0"/>
                <a:cs typeface="Tahoma" pitchFamily="34" charset="0"/>
              </a:rPr>
              <a:t>ستون جیوه</a:t>
            </a:r>
            <a:endParaRPr lang="en-US" sz="1400" dirty="0">
              <a:latin typeface="Tahoma" pitchFamily="34" charset="0"/>
              <a:cs typeface="Tahoma" pitchFamily="34" charset="0"/>
            </a:endParaRPr>
          </a:p>
        </p:txBody>
      </p:sp>
      <p:sp>
        <p:nvSpPr>
          <p:cNvPr id="41" name="TextBox 40"/>
          <p:cNvSpPr txBox="1"/>
          <p:nvPr/>
        </p:nvSpPr>
        <p:spPr>
          <a:xfrm>
            <a:off x="2667000" y="5410200"/>
            <a:ext cx="1143000" cy="307777"/>
          </a:xfrm>
          <a:prstGeom prst="rect">
            <a:avLst/>
          </a:prstGeom>
          <a:noFill/>
        </p:spPr>
        <p:txBody>
          <a:bodyPr wrap="square" rtlCol="0">
            <a:spAutoFit/>
          </a:bodyPr>
          <a:lstStyle/>
          <a:p>
            <a:r>
              <a:rPr lang="fa-IR" sz="1400" dirty="0" smtClean="0">
                <a:latin typeface="Tahoma" pitchFamily="34" charset="0"/>
                <a:cs typeface="Tahoma" pitchFamily="34" charset="0"/>
              </a:rPr>
              <a:t>ستون الکل</a:t>
            </a:r>
            <a:endParaRPr lang="en-US" sz="1400" dirty="0">
              <a:latin typeface="Tahoma" pitchFamily="34" charset="0"/>
              <a:cs typeface="Tahoma" pitchFamily="34" charset="0"/>
            </a:endParaRPr>
          </a:p>
        </p:txBody>
      </p:sp>
      <p:sp>
        <p:nvSpPr>
          <p:cNvPr id="43" name="TextBox 42"/>
          <p:cNvSpPr txBox="1"/>
          <p:nvPr/>
        </p:nvSpPr>
        <p:spPr>
          <a:xfrm>
            <a:off x="609600" y="4953000"/>
            <a:ext cx="304800" cy="369332"/>
          </a:xfrm>
          <a:prstGeom prst="rect">
            <a:avLst/>
          </a:prstGeom>
          <a:noFill/>
        </p:spPr>
        <p:txBody>
          <a:bodyPr wrap="square" rtlCol="0">
            <a:spAutoFit/>
          </a:bodyPr>
          <a:lstStyle/>
          <a:p>
            <a:r>
              <a:rPr lang="en-US" dirty="0" smtClean="0"/>
              <a:t>0</a:t>
            </a:r>
            <a:endParaRPr lang="en-US" dirty="0"/>
          </a:p>
        </p:txBody>
      </p:sp>
      <p:sp>
        <p:nvSpPr>
          <p:cNvPr id="44" name="TextBox 43"/>
          <p:cNvSpPr txBox="1"/>
          <p:nvPr/>
        </p:nvSpPr>
        <p:spPr>
          <a:xfrm>
            <a:off x="381000" y="3429000"/>
            <a:ext cx="838200" cy="369332"/>
          </a:xfrm>
          <a:prstGeom prst="rect">
            <a:avLst/>
          </a:prstGeom>
          <a:noFill/>
        </p:spPr>
        <p:txBody>
          <a:bodyPr wrap="square" rtlCol="0">
            <a:spAutoFit/>
          </a:bodyPr>
          <a:lstStyle/>
          <a:p>
            <a:r>
              <a:rPr lang="en-US" dirty="0" smtClean="0"/>
              <a:t>100</a:t>
            </a:r>
            <a:endParaRPr lang="en-US" dirty="0"/>
          </a:p>
        </p:txBody>
      </p:sp>
      <p:sp>
        <p:nvSpPr>
          <p:cNvPr id="45" name="TextBox 44"/>
          <p:cNvSpPr txBox="1"/>
          <p:nvPr/>
        </p:nvSpPr>
        <p:spPr>
          <a:xfrm>
            <a:off x="2438400" y="5029200"/>
            <a:ext cx="685800" cy="369332"/>
          </a:xfrm>
          <a:prstGeom prst="rect">
            <a:avLst/>
          </a:prstGeom>
          <a:noFill/>
        </p:spPr>
        <p:txBody>
          <a:bodyPr wrap="square" rtlCol="0">
            <a:spAutoFit/>
          </a:bodyPr>
          <a:lstStyle/>
          <a:p>
            <a:r>
              <a:rPr lang="en-US" dirty="0" smtClean="0"/>
              <a:t>32</a:t>
            </a:r>
            <a:endParaRPr lang="en-US" dirty="0"/>
          </a:p>
        </p:txBody>
      </p:sp>
      <p:sp>
        <p:nvSpPr>
          <p:cNvPr id="46" name="TextBox 45"/>
          <p:cNvSpPr txBox="1"/>
          <p:nvPr/>
        </p:nvSpPr>
        <p:spPr>
          <a:xfrm>
            <a:off x="2286000" y="3429000"/>
            <a:ext cx="685800" cy="369332"/>
          </a:xfrm>
          <a:prstGeom prst="rect">
            <a:avLst/>
          </a:prstGeom>
          <a:noFill/>
        </p:spPr>
        <p:txBody>
          <a:bodyPr wrap="square" rtlCol="0">
            <a:spAutoFit/>
          </a:bodyPr>
          <a:lstStyle/>
          <a:p>
            <a:r>
              <a:rPr lang="en-US" dirty="0" smtClean="0"/>
              <a:t>212</a:t>
            </a:r>
            <a:endParaRPr lang="en-US" dirty="0"/>
          </a:p>
        </p:txBody>
      </p:sp>
      <p:sp>
        <p:nvSpPr>
          <p:cNvPr id="47" name="TextBox 46"/>
          <p:cNvSpPr txBox="1"/>
          <p:nvPr/>
        </p:nvSpPr>
        <p:spPr>
          <a:xfrm>
            <a:off x="609600" y="3124200"/>
            <a:ext cx="1143000" cy="307777"/>
          </a:xfrm>
          <a:prstGeom prst="rect">
            <a:avLst/>
          </a:prstGeom>
          <a:noFill/>
        </p:spPr>
        <p:txBody>
          <a:bodyPr wrap="square" rtlCol="0">
            <a:spAutoFit/>
          </a:bodyPr>
          <a:lstStyle/>
          <a:p>
            <a:r>
              <a:rPr lang="fa-IR" sz="1400" dirty="0" smtClean="0">
                <a:latin typeface="Tahoma" pitchFamily="34" charset="0"/>
                <a:cs typeface="Tahoma" pitchFamily="34" charset="0"/>
              </a:rPr>
              <a:t>سانتی گراد</a:t>
            </a:r>
            <a:endParaRPr lang="en-US" sz="1400" dirty="0">
              <a:latin typeface="Tahoma" pitchFamily="34" charset="0"/>
              <a:cs typeface="Tahoma" pitchFamily="34" charset="0"/>
            </a:endParaRPr>
          </a:p>
        </p:txBody>
      </p:sp>
      <p:sp>
        <p:nvSpPr>
          <p:cNvPr id="48" name="TextBox 47"/>
          <p:cNvSpPr txBox="1"/>
          <p:nvPr/>
        </p:nvSpPr>
        <p:spPr>
          <a:xfrm>
            <a:off x="2590800" y="3124200"/>
            <a:ext cx="1219200" cy="338554"/>
          </a:xfrm>
          <a:prstGeom prst="rect">
            <a:avLst/>
          </a:prstGeom>
          <a:noFill/>
        </p:spPr>
        <p:txBody>
          <a:bodyPr wrap="square" rtlCol="0">
            <a:spAutoFit/>
          </a:bodyPr>
          <a:lstStyle/>
          <a:p>
            <a:r>
              <a:rPr lang="fa-IR" sz="1600" dirty="0" smtClean="0">
                <a:latin typeface="Tahoma" pitchFamily="34" charset="0"/>
                <a:cs typeface="Tahoma" pitchFamily="34" charset="0"/>
              </a:rPr>
              <a:t>فارنهایت</a:t>
            </a:r>
            <a:endParaRPr lang="en-US" sz="1600" dirty="0">
              <a:latin typeface="Tahoma" pitchFamily="34" charset="0"/>
              <a:cs typeface="Tahoma" pitchFamily="34" charset="0"/>
            </a:endParaRPr>
          </a:p>
        </p:txBody>
      </p:sp>
      <p:sp>
        <p:nvSpPr>
          <p:cNvPr id="49" name="TextBox 48"/>
          <p:cNvSpPr txBox="1"/>
          <p:nvPr/>
        </p:nvSpPr>
        <p:spPr>
          <a:xfrm>
            <a:off x="1143000" y="5715000"/>
            <a:ext cx="1905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1.8 C = F-32</a:t>
            </a:r>
            <a:endParaRPr lang="en-US"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p:cNvPicPr>
            <a:picLocks noChangeAspect="1" noChangeArrowheads="1"/>
          </p:cNvPicPr>
          <p:nvPr/>
        </p:nvPicPr>
        <p:blipFill>
          <a:blip r:embed="rId2" cstate="print"/>
          <a:srcRect/>
          <a:stretch>
            <a:fillRect/>
          </a:stretch>
        </p:blipFill>
        <p:spPr bwMode="auto">
          <a:xfrm>
            <a:off x="0" y="1371600"/>
            <a:ext cx="4222140" cy="506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9732" name="Picture 4"/>
          <p:cNvPicPr>
            <a:picLocks noChangeAspect="1" noChangeArrowheads="1"/>
          </p:cNvPicPr>
          <p:nvPr/>
        </p:nvPicPr>
        <p:blipFill>
          <a:blip r:embed="rId3" cstate="print"/>
          <a:srcRect/>
          <a:stretch>
            <a:fillRect/>
          </a:stretch>
        </p:blipFill>
        <p:spPr bwMode="auto">
          <a:xfrm>
            <a:off x="4343400" y="1371600"/>
            <a:ext cx="4495800" cy="5088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5867400" y="228600"/>
            <a:ext cx="3048000" cy="369332"/>
          </a:xfrm>
          <a:prstGeom prst="rect">
            <a:avLst/>
          </a:prstGeom>
          <a:noFill/>
        </p:spPr>
        <p:txBody>
          <a:bodyPr wrap="square" rtlCol="0">
            <a:spAutoFit/>
          </a:bodyPr>
          <a:lstStyle/>
          <a:p>
            <a:pPr algn="r"/>
            <a:r>
              <a:rPr lang="fa-IR" dirty="0" smtClean="0">
                <a:solidFill>
                  <a:srgbClr val="7030A0"/>
                </a:solidFill>
                <a:latin typeface="Tahoma" pitchFamily="34" charset="0"/>
                <a:cs typeface="Tahoma" pitchFamily="34" charset="0"/>
              </a:rPr>
              <a:t>لیبل های روی دستگاه:</a:t>
            </a:r>
            <a:endParaRPr lang="en-US" dirty="0">
              <a:solidFill>
                <a:srgbClr val="7030A0"/>
              </a:solidFill>
              <a:latin typeface="Tahoma" pitchFamily="34" charset="0"/>
              <a:cs typeface="Tahoma" pitchFamily="34" charset="0"/>
            </a:endParaRPr>
          </a:p>
        </p:txBody>
      </p:sp>
      <p:sp>
        <p:nvSpPr>
          <p:cNvPr id="8" name="TextBox 7"/>
          <p:cNvSpPr txBox="1"/>
          <p:nvPr/>
        </p:nvSpPr>
        <p:spPr>
          <a:xfrm>
            <a:off x="6553200" y="914400"/>
            <a:ext cx="1371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a-IR" dirty="0" smtClean="0">
                <a:solidFill>
                  <a:schemeClr val="accent2">
                    <a:lumMod val="75000"/>
                  </a:schemeClr>
                </a:solidFill>
                <a:latin typeface="Tahoma" pitchFamily="34" charset="0"/>
                <a:cs typeface="Tahoma" pitchFamily="34" charset="0"/>
              </a:rPr>
              <a:t>طرف راست</a:t>
            </a:r>
            <a:endParaRPr lang="en-US" dirty="0">
              <a:solidFill>
                <a:schemeClr val="accent2">
                  <a:lumMod val="75000"/>
                </a:schemeClr>
              </a:solidFill>
              <a:latin typeface="Tahoma" pitchFamily="34" charset="0"/>
              <a:cs typeface="Tahoma" pitchFamily="34" charset="0"/>
            </a:endParaRPr>
          </a:p>
        </p:txBody>
      </p:sp>
      <p:sp>
        <p:nvSpPr>
          <p:cNvPr id="9" name="TextBox 8"/>
          <p:cNvSpPr txBox="1"/>
          <p:nvPr/>
        </p:nvSpPr>
        <p:spPr>
          <a:xfrm>
            <a:off x="1066800" y="914400"/>
            <a:ext cx="1371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a-IR" dirty="0" smtClean="0">
                <a:solidFill>
                  <a:schemeClr val="accent2">
                    <a:lumMod val="75000"/>
                  </a:schemeClr>
                </a:solidFill>
                <a:latin typeface="Tahoma" pitchFamily="34" charset="0"/>
                <a:cs typeface="Tahoma" pitchFamily="34" charset="0"/>
              </a:rPr>
              <a:t>طرف چپ</a:t>
            </a:r>
            <a:endParaRPr lang="en-US" dirty="0">
              <a:solidFill>
                <a:schemeClr val="accent2">
                  <a:lumMod val="75000"/>
                </a:schemeClr>
              </a:solidFill>
              <a:latin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ChangeAspect="1" noChangeArrowheads="1"/>
          </p:cNvPicPr>
          <p:nvPr/>
        </p:nvPicPr>
        <p:blipFill>
          <a:blip r:embed="rId2" cstate="print"/>
          <a:srcRect/>
          <a:stretch>
            <a:fillRect/>
          </a:stretch>
        </p:blipFill>
        <p:spPr bwMode="auto">
          <a:xfrm>
            <a:off x="228600" y="381000"/>
            <a:ext cx="4647520" cy="514350"/>
          </a:xfrm>
          <a:prstGeom prst="rect">
            <a:avLst/>
          </a:prstGeom>
          <a:noFill/>
          <a:ln w="9525">
            <a:noFill/>
            <a:miter lim="800000"/>
            <a:headEnd/>
            <a:tailEnd/>
          </a:ln>
          <a:effectLst/>
        </p:spPr>
      </p:pic>
      <p:cxnSp>
        <p:nvCxnSpPr>
          <p:cNvPr id="8" name="Elbow Connector 7"/>
          <p:cNvCxnSpPr/>
          <p:nvPr/>
        </p:nvCxnSpPr>
        <p:spPr>
          <a:xfrm>
            <a:off x="3657600" y="838200"/>
            <a:ext cx="2743200" cy="2590800"/>
          </a:xfrm>
          <a:prstGeom prst="bentConnector3">
            <a:avLst>
              <a:gd name="adj1" fmla="val 746"/>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Elbow Connector 16"/>
          <p:cNvCxnSpPr/>
          <p:nvPr/>
        </p:nvCxnSpPr>
        <p:spPr>
          <a:xfrm>
            <a:off x="3886200" y="914400"/>
            <a:ext cx="2514600" cy="2057400"/>
          </a:xfrm>
          <a:prstGeom prst="bentConnector3">
            <a:avLst>
              <a:gd name="adj1" fmla="val 61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Elbow Connector 18"/>
          <p:cNvCxnSpPr/>
          <p:nvPr/>
        </p:nvCxnSpPr>
        <p:spPr>
          <a:xfrm>
            <a:off x="4191000" y="914400"/>
            <a:ext cx="2133600" cy="1524000"/>
          </a:xfrm>
          <a:prstGeom prst="bentConnector3">
            <a:avLst>
              <a:gd name="adj1" fmla="val 1386"/>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Elbow Connector 19"/>
          <p:cNvCxnSpPr/>
          <p:nvPr/>
        </p:nvCxnSpPr>
        <p:spPr>
          <a:xfrm>
            <a:off x="4419600" y="838200"/>
            <a:ext cx="1981200" cy="990600"/>
          </a:xfrm>
          <a:prstGeom prst="bentConnector3">
            <a:avLst>
              <a:gd name="adj1" fmla="val 1780"/>
            </a:avLst>
          </a:prstGeom>
          <a:ln>
            <a:tailEnd type="arrow"/>
          </a:ln>
        </p:spPr>
        <p:style>
          <a:lnRef idx="2">
            <a:schemeClr val="accent2"/>
          </a:lnRef>
          <a:fillRef idx="0">
            <a:schemeClr val="accent2"/>
          </a:fillRef>
          <a:effectRef idx="1">
            <a:schemeClr val="accent2"/>
          </a:effectRef>
          <a:fontRef idx="minor">
            <a:schemeClr val="tx1"/>
          </a:fontRef>
        </p:style>
      </p:cxnSp>
      <p:sp>
        <p:nvSpPr>
          <p:cNvPr id="37" name="TextBox 36"/>
          <p:cNvSpPr txBox="1"/>
          <p:nvPr/>
        </p:nvSpPr>
        <p:spPr>
          <a:xfrm>
            <a:off x="6172200" y="3200400"/>
            <a:ext cx="1600200" cy="338554"/>
          </a:xfrm>
          <a:prstGeom prst="rect">
            <a:avLst/>
          </a:prstGeom>
          <a:noFill/>
        </p:spPr>
        <p:txBody>
          <a:bodyPr wrap="square" rtlCol="0">
            <a:spAutoFit/>
          </a:bodyPr>
          <a:lstStyle/>
          <a:p>
            <a:pPr algn="r"/>
            <a:r>
              <a:rPr lang="fa-IR" sz="1600" dirty="0" smtClean="0">
                <a:latin typeface="Tahoma" pitchFamily="34" charset="0"/>
                <a:cs typeface="Tahoma" pitchFamily="34" charset="0"/>
              </a:rPr>
              <a:t>مدل پرستیژ</a:t>
            </a:r>
            <a:endParaRPr lang="en-US" sz="1600" dirty="0">
              <a:latin typeface="Tahoma" pitchFamily="34" charset="0"/>
              <a:cs typeface="Tahoma" pitchFamily="34" charset="0"/>
            </a:endParaRPr>
          </a:p>
        </p:txBody>
      </p:sp>
      <p:sp>
        <p:nvSpPr>
          <p:cNvPr id="38" name="TextBox 37"/>
          <p:cNvSpPr txBox="1"/>
          <p:nvPr/>
        </p:nvSpPr>
        <p:spPr>
          <a:xfrm>
            <a:off x="6172200" y="2819400"/>
            <a:ext cx="2133600" cy="338554"/>
          </a:xfrm>
          <a:prstGeom prst="rect">
            <a:avLst/>
          </a:prstGeom>
          <a:noFill/>
        </p:spPr>
        <p:txBody>
          <a:bodyPr wrap="square" rtlCol="0">
            <a:spAutoFit/>
          </a:bodyPr>
          <a:lstStyle/>
          <a:p>
            <a:pPr algn="r"/>
            <a:r>
              <a:rPr lang="fa-IR" sz="1600" dirty="0" smtClean="0">
                <a:latin typeface="Tahoma" pitchFamily="34" charset="0"/>
                <a:cs typeface="Tahoma" pitchFamily="34" charset="0"/>
              </a:rPr>
              <a:t>-24</a:t>
            </a:r>
            <a:r>
              <a:rPr lang="en-US" sz="1600" dirty="0" err="1" smtClean="0">
                <a:latin typeface="Tahoma" pitchFamily="34" charset="0"/>
                <a:cs typeface="Tahoma" pitchFamily="34" charset="0"/>
              </a:rPr>
              <a:t>kw</a:t>
            </a:r>
            <a:r>
              <a:rPr lang="en-US" sz="1600" dirty="0" smtClean="0">
                <a:latin typeface="Tahoma" pitchFamily="34" charset="0"/>
                <a:cs typeface="Tahoma" pitchFamily="34" charset="0"/>
              </a:rPr>
              <a:t> </a:t>
            </a:r>
            <a:r>
              <a:rPr lang="fa-IR" sz="1600" dirty="0" smtClean="0">
                <a:latin typeface="Tahoma" pitchFamily="34" charset="0"/>
                <a:cs typeface="Tahoma" pitchFamily="34" charset="0"/>
              </a:rPr>
              <a:t>توان حرارتی</a:t>
            </a:r>
            <a:endParaRPr lang="en-US" sz="1600" dirty="0">
              <a:latin typeface="Tahoma" pitchFamily="34" charset="0"/>
              <a:cs typeface="Tahoma" pitchFamily="34" charset="0"/>
            </a:endParaRPr>
          </a:p>
        </p:txBody>
      </p:sp>
      <p:sp>
        <p:nvSpPr>
          <p:cNvPr id="39" name="TextBox 38"/>
          <p:cNvSpPr txBox="1"/>
          <p:nvPr/>
        </p:nvSpPr>
        <p:spPr>
          <a:xfrm>
            <a:off x="6248400" y="2133600"/>
            <a:ext cx="1524000" cy="584775"/>
          </a:xfrm>
          <a:prstGeom prst="rect">
            <a:avLst/>
          </a:prstGeom>
          <a:noFill/>
        </p:spPr>
        <p:txBody>
          <a:bodyPr wrap="square" rtlCol="0">
            <a:spAutoFit/>
          </a:bodyPr>
          <a:lstStyle/>
          <a:p>
            <a:pPr algn="r"/>
            <a:r>
              <a:rPr lang="fa-IR" sz="1600" dirty="0" smtClean="0">
                <a:latin typeface="Tahoma" pitchFamily="34" charset="0"/>
                <a:cs typeface="Tahoma" pitchFamily="34" charset="0"/>
              </a:rPr>
              <a:t>1 : تک مبدله </a:t>
            </a:r>
          </a:p>
          <a:p>
            <a:pPr algn="r"/>
            <a:r>
              <a:rPr lang="fa-IR" sz="1600" dirty="0" smtClean="0">
                <a:latin typeface="Tahoma" pitchFamily="34" charset="0"/>
                <a:cs typeface="Tahoma" pitchFamily="34" charset="0"/>
              </a:rPr>
              <a:t>2 :دومبدله</a:t>
            </a:r>
            <a:endParaRPr lang="en-US" sz="1600" dirty="0">
              <a:latin typeface="Tahoma" pitchFamily="34" charset="0"/>
              <a:cs typeface="Tahoma" pitchFamily="34" charset="0"/>
            </a:endParaRPr>
          </a:p>
        </p:txBody>
      </p:sp>
      <p:sp>
        <p:nvSpPr>
          <p:cNvPr id="47" name="TextBox 46"/>
          <p:cNvSpPr txBox="1"/>
          <p:nvPr/>
        </p:nvSpPr>
        <p:spPr>
          <a:xfrm>
            <a:off x="6705600" y="1600200"/>
            <a:ext cx="838200" cy="338554"/>
          </a:xfrm>
          <a:prstGeom prst="rect">
            <a:avLst/>
          </a:prstGeom>
          <a:noFill/>
        </p:spPr>
        <p:txBody>
          <a:bodyPr wrap="square" rtlCol="0">
            <a:spAutoFit/>
          </a:bodyPr>
          <a:lstStyle/>
          <a:p>
            <a:pPr algn="r"/>
            <a:r>
              <a:rPr lang="fa-IR" sz="1600" dirty="0" smtClean="0">
                <a:latin typeface="Tahoma" pitchFamily="34" charset="0"/>
                <a:cs typeface="Tahoma" pitchFamily="34" charset="0"/>
              </a:rPr>
              <a:t>فن دار</a:t>
            </a:r>
            <a:endParaRPr lang="en-US" sz="1600" dirty="0">
              <a:latin typeface="Tahoma" pitchFamily="34" charset="0"/>
              <a:cs typeface="Tahoma" pitchFamily="34" charset="0"/>
            </a:endParaRPr>
          </a:p>
        </p:txBody>
      </p:sp>
      <p:graphicFrame>
        <p:nvGraphicFramePr>
          <p:cNvPr id="48" name="Table 47"/>
          <p:cNvGraphicFramePr>
            <a:graphicFrameLocks noGrp="1"/>
          </p:cNvGraphicFramePr>
          <p:nvPr/>
        </p:nvGraphicFramePr>
        <p:xfrm>
          <a:off x="1524000" y="3962400"/>
          <a:ext cx="7391400" cy="2743200"/>
        </p:xfrm>
        <a:graphic>
          <a:graphicData uri="http://schemas.openxmlformats.org/drawingml/2006/table">
            <a:tbl>
              <a:tblPr/>
              <a:tblGrid>
                <a:gridCol w="2305114"/>
                <a:gridCol w="2380282"/>
                <a:gridCol w="2706004"/>
              </a:tblGrid>
              <a:tr h="461473">
                <a:tc rowSpan="3">
                  <a:txBody>
                    <a:bodyPr/>
                    <a:lstStyle/>
                    <a:p>
                      <a:pPr algn="ctr" fontAlgn="ctr"/>
                      <a:r>
                        <a:rPr lang="en-US" sz="2400" b="1" i="0" u="none" strike="noStrike" dirty="0">
                          <a:solidFill>
                            <a:srgbClr val="FFFFFF"/>
                          </a:solidFill>
                          <a:latin typeface="Arial"/>
                        </a:rPr>
                        <a:t>2 Heat Exchanger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rowSpan="2">
                  <a:txBody>
                    <a:bodyPr/>
                    <a:lstStyle/>
                    <a:p>
                      <a:pPr algn="ctr" fontAlgn="ctr"/>
                      <a:r>
                        <a:rPr lang="en-US" sz="2400" b="1" i="0" u="none" strike="noStrike" dirty="0">
                          <a:solidFill>
                            <a:srgbClr val="FFFFFF"/>
                          </a:solidFill>
                          <a:latin typeface="Arial"/>
                        </a:rPr>
                        <a:t>With Fan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2400" b="1" i="0" u="none" strike="noStrike" dirty="0">
                          <a:latin typeface="Arial"/>
                        </a:rPr>
                        <a:t>P242-F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461473">
                <a:tc vMerge="1">
                  <a:txBody>
                    <a:bodyPr/>
                    <a:lstStyle/>
                    <a:p>
                      <a:endParaRPr lang="en-US"/>
                    </a:p>
                  </a:txBody>
                  <a:tcPr/>
                </a:tc>
                <a:tc vMerge="1">
                  <a:txBody>
                    <a:bodyPr/>
                    <a:lstStyle/>
                    <a:p>
                      <a:endParaRPr lang="en-US"/>
                    </a:p>
                  </a:txBody>
                  <a:tcPr/>
                </a:tc>
                <a:tc>
                  <a:txBody>
                    <a:bodyPr/>
                    <a:lstStyle/>
                    <a:p>
                      <a:pPr algn="ctr" fontAlgn="ctr"/>
                      <a:r>
                        <a:rPr lang="en-US" sz="2400" b="1" i="0" u="none" strike="noStrike" dirty="0">
                          <a:latin typeface="Arial"/>
                        </a:rPr>
                        <a:t>P282-F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1473">
                <a:tc vMerge="1">
                  <a:txBody>
                    <a:bodyPr/>
                    <a:lstStyle/>
                    <a:p>
                      <a:endParaRPr lang="en-US"/>
                    </a:p>
                  </a:txBody>
                  <a:tcPr/>
                </a:tc>
                <a:tc>
                  <a:txBody>
                    <a:bodyPr/>
                    <a:lstStyle/>
                    <a:p>
                      <a:pPr algn="ctr" fontAlgn="b"/>
                      <a:r>
                        <a:rPr lang="en-US" sz="2400" b="1" i="0" u="none" strike="noStrike">
                          <a:solidFill>
                            <a:srgbClr val="FFFFFF"/>
                          </a:solidFill>
                          <a:latin typeface="Arial"/>
                        </a:rPr>
                        <a:t>Without Fan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2400" b="1" i="0" u="none" strike="noStrike" dirty="0">
                          <a:latin typeface="Arial"/>
                        </a:rPr>
                        <a:t>P242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461473">
                <a:tc rowSpan="3">
                  <a:txBody>
                    <a:bodyPr/>
                    <a:lstStyle/>
                    <a:p>
                      <a:pPr algn="ctr" fontAlgn="ctr"/>
                      <a:r>
                        <a:rPr lang="en-US" sz="2400" b="1" i="0" u="none" strike="noStrike">
                          <a:solidFill>
                            <a:srgbClr val="FFFFFF"/>
                          </a:solidFill>
                          <a:latin typeface="Arial"/>
                        </a:rPr>
                        <a:t>1 Heat Exchanger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rowSpan="2">
                  <a:txBody>
                    <a:bodyPr/>
                    <a:lstStyle/>
                    <a:p>
                      <a:pPr algn="ctr" fontAlgn="ctr"/>
                      <a:r>
                        <a:rPr lang="en-US" sz="2400" b="1" i="0" u="none" strike="noStrike">
                          <a:solidFill>
                            <a:srgbClr val="FFFFFF"/>
                          </a:solidFill>
                          <a:latin typeface="Arial"/>
                        </a:rPr>
                        <a:t>With Fan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2400" b="1" i="0" u="none" strike="noStrike" dirty="0">
                          <a:latin typeface="Arial"/>
                        </a:rPr>
                        <a:t>P241-F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835">
                <a:tc vMerge="1">
                  <a:txBody>
                    <a:bodyPr/>
                    <a:lstStyle/>
                    <a:p>
                      <a:endParaRPr lang="en-US"/>
                    </a:p>
                  </a:txBody>
                  <a:tcPr/>
                </a:tc>
                <a:tc vMerge="1">
                  <a:txBody>
                    <a:bodyPr/>
                    <a:lstStyle/>
                    <a:p>
                      <a:endParaRPr lang="en-US"/>
                    </a:p>
                  </a:txBody>
                  <a:tcPr/>
                </a:tc>
                <a:tc>
                  <a:txBody>
                    <a:bodyPr/>
                    <a:lstStyle/>
                    <a:p>
                      <a:pPr algn="ctr" fontAlgn="ctr"/>
                      <a:r>
                        <a:rPr lang="en-US" sz="2400" b="1" i="0" u="none" strike="noStrike" dirty="0">
                          <a:latin typeface="Arial"/>
                        </a:rPr>
                        <a:t>P281-F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461473">
                <a:tc vMerge="1">
                  <a:txBody>
                    <a:bodyPr/>
                    <a:lstStyle/>
                    <a:p>
                      <a:endParaRPr lang="en-US"/>
                    </a:p>
                  </a:txBody>
                  <a:tcPr/>
                </a:tc>
                <a:tc>
                  <a:txBody>
                    <a:bodyPr/>
                    <a:lstStyle/>
                    <a:p>
                      <a:pPr algn="ctr" fontAlgn="b"/>
                      <a:r>
                        <a:rPr lang="en-US" sz="2400" b="1" i="0" u="none" strike="noStrike">
                          <a:solidFill>
                            <a:srgbClr val="FFFFFF"/>
                          </a:solidFill>
                          <a:latin typeface="Arial"/>
                        </a:rPr>
                        <a:t>Without Fan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2400" b="1" i="0" u="none" strike="noStrike" dirty="0">
                          <a:latin typeface="Arial"/>
                        </a:rPr>
                        <a:t>P241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9" name="TextBox 48"/>
          <p:cNvSpPr txBox="1"/>
          <p:nvPr/>
        </p:nvSpPr>
        <p:spPr>
          <a:xfrm rot="19017327">
            <a:off x="718112" y="4079631"/>
            <a:ext cx="18288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dirty="0" smtClean="0">
                <a:solidFill>
                  <a:schemeClr val="tx1">
                    <a:lumMod val="85000"/>
                    <a:lumOff val="15000"/>
                  </a:schemeClr>
                </a:solidFill>
                <a:latin typeface="Tahoma" pitchFamily="34" charset="0"/>
                <a:cs typeface="Tahoma" pitchFamily="34" charset="0"/>
              </a:rPr>
              <a:t>مدل های موجود</a:t>
            </a:r>
            <a:endParaRPr lang="en-US" dirty="0">
              <a:solidFill>
                <a:schemeClr val="tx1">
                  <a:lumMod val="85000"/>
                  <a:lumOff val="15000"/>
                </a:schemeClr>
              </a:solidFill>
              <a:latin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1"/>
          <p:cNvPicPr>
            <a:picLocks noChangeAspect="1" noChangeArrowheads="1"/>
          </p:cNvPicPr>
          <p:nvPr/>
        </p:nvPicPr>
        <p:blipFill>
          <a:blip r:embed="rId2" cstate="print"/>
          <a:srcRect/>
          <a:stretch>
            <a:fillRect/>
          </a:stretch>
        </p:blipFill>
        <p:spPr bwMode="auto">
          <a:xfrm>
            <a:off x="685800" y="990600"/>
            <a:ext cx="7589361" cy="566738"/>
          </a:xfrm>
          <a:prstGeom prst="rect">
            <a:avLst/>
          </a:prstGeom>
          <a:ln>
            <a:noFill/>
          </a:ln>
          <a:effectLst>
            <a:outerShdw blurRad="190500" algn="tl" rotWithShape="0">
              <a:srgbClr val="000000">
                <a:alpha val="70000"/>
              </a:srgbClr>
            </a:outerShdw>
          </a:effectLst>
        </p:spPr>
      </p:pic>
      <p:sp>
        <p:nvSpPr>
          <p:cNvPr id="3" name="TextBox 2"/>
          <p:cNvSpPr txBox="1"/>
          <p:nvPr/>
        </p:nvSpPr>
        <p:spPr>
          <a:xfrm>
            <a:off x="3048000" y="457200"/>
            <a:ext cx="25908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a-IR" sz="2000" dirty="0" smtClean="0">
                <a:solidFill>
                  <a:srgbClr val="FF0000"/>
                </a:solidFill>
                <a:latin typeface="Tahoma" pitchFamily="34" charset="0"/>
                <a:cs typeface="Tahoma" pitchFamily="34" charset="0"/>
              </a:rPr>
              <a:t>سریال دستگاه</a:t>
            </a:r>
            <a:endParaRPr lang="en-US" sz="2000" dirty="0">
              <a:solidFill>
                <a:srgbClr val="FF0000"/>
              </a:solidFill>
              <a:latin typeface="Tahoma" pitchFamily="34" charset="0"/>
              <a:cs typeface="Tahoma" pitchFamily="34" charset="0"/>
            </a:endParaRPr>
          </a:p>
        </p:txBody>
      </p:sp>
      <p:pic>
        <p:nvPicPr>
          <p:cNvPr id="333826" name="Picture 2"/>
          <p:cNvPicPr>
            <a:picLocks noChangeAspect="1" noChangeArrowheads="1"/>
          </p:cNvPicPr>
          <p:nvPr/>
        </p:nvPicPr>
        <p:blipFill>
          <a:blip r:embed="rId3" cstate="print"/>
          <a:srcRect/>
          <a:stretch>
            <a:fillRect/>
          </a:stretch>
        </p:blipFill>
        <p:spPr bwMode="auto">
          <a:xfrm>
            <a:off x="609600" y="1828800"/>
            <a:ext cx="2229729" cy="158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3827" name="Picture 3"/>
          <p:cNvPicPr>
            <a:picLocks noChangeAspect="1" noChangeArrowheads="1"/>
          </p:cNvPicPr>
          <p:nvPr/>
        </p:nvPicPr>
        <p:blipFill>
          <a:blip r:embed="rId4" cstate="print"/>
          <a:srcRect/>
          <a:stretch>
            <a:fillRect/>
          </a:stretch>
        </p:blipFill>
        <p:spPr bwMode="auto">
          <a:xfrm rot="10800000">
            <a:off x="3048000" y="1752600"/>
            <a:ext cx="4415254" cy="1233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3828" name="Picture 4"/>
          <p:cNvPicPr>
            <a:picLocks noChangeAspect="1" noChangeArrowheads="1"/>
          </p:cNvPicPr>
          <p:nvPr/>
        </p:nvPicPr>
        <p:blipFill>
          <a:blip r:embed="rId5" cstate="print"/>
          <a:srcRect/>
          <a:stretch>
            <a:fillRect/>
          </a:stretch>
        </p:blipFill>
        <p:spPr bwMode="auto">
          <a:xfrm rot="10800000">
            <a:off x="666132" y="3792686"/>
            <a:ext cx="2128289"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3829" name="Picture 5"/>
          <p:cNvPicPr>
            <a:picLocks noChangeAspect="1" noChangeArrowheads="1"/>
          </p:cNvPicPr>
          <p:nvPr/>
        </p:nvPicPr>
        <p:blipFill>
          <a:blip r:embed="rId6" cstate="print"/>
          <a:srcRect/>
          <a:stretch>
            <a:fillRect/>
          </a:stretch>
        </p:blipFill>
        <p:spPr bwMode="auto">
          <a:xfrm rot="10800000">
            <a:off x="3200400" y="3276600"/>
            <a:ext cx="2657475" cy="1671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105400" y="5257800"/>
            <a:ext cx="37338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سریال دستگاه علاوه بر درج بر روی لیبل بر روی کلیه قطعات نیز چسبیده شده است</a:t>
            </a:r>
            <a:endParaRPr lang="en-US" sz="1600" dirty="0">
              <a:latin typeface="Tahoma" pitchFamily="34" charset="0"/>
              <a:cs typeface="Tahoma" pitchFamily="34" charset="0"/>
            </a:endParaRPr>
          </a:p>
        </p:txBody>
      </p:sp>
      <p:sp>
        <p:nvSpPr>
          <p:cNvPr id="9" name="Oval 8"/>
          <p:cNvSpPr/>
          <p:nvPr/>
        </p:nvSpPr>
        <p:spPr>
          <a:xfrm>
            <a:off x="3810000" y="38862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860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7200" y="18288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71600" y="38862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57400" y="609600"/>
          <a:ext cx="6248400" cy="3413760"/>
        </p:xfrm>
        <a:graphic>
          <a:graphicData uri="http://schemas.openxmlformats.org/drawingml/2006/table">
            <a:tbl>
              <a:tblPr rtl="1"/>
              <a:tblGrid>
                <a:gridCol w="802610"/>
                <a:gridCol w="2727164"/>
                <a:gridCol w="1356752"/>
                <a:gridCol w="1361874"/>
              </a:tblGrid>
              <a:tr h="243840">
                <a:tc>
                  <a:txBody>
                    <a:bodyPr/>
                    <a:lstStyle/>
                    <a:p>
                      <a:pPr marL="0" marR="0" algn="ctr" rtl="0">
                        <a:spcBef>
                          <a:spcPts val="0"/>
                        </a:spcBef>
                        <a:spcAft>
                          <a:spcPts val="0"/>
                        </a:spcAft>
                      </a:pPr>
                      <a:r>
                        <a:rPr lang="en-US" sz="1600" i="1" dirty="0">
                          <a:latin typeface="Calibri"/>
                          <a:ea typeface="Calibri"/>
                          <a:cs typeface="Times New Roman"/>
                        </a:rPr>
                        <a:t>Price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rtl="0">
                        <a:spcBef>
                          <a:spcPts val="0"/>
                        </a:spcBef>
                        <a:spcAft>
                          <a:spcPts val="0"/>
                        </a:spcAft>
                      </a:pPr>
                      <a:r>
                        <a:rPr lang="en-US" sz="1600" i="1">
                          <a:latin typeface="Calibri"/>
                          <a:ea typeface="Calibri"/>
                          <a:cs typeface="Times New Roman"/>
                        </a:rPr>
                        <a:t>Spec</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rtl="0">
                        <a:spcBef>
                          <a:spcPts val="0"/>
                        </a:spcBef>
                        <a:spcAft>
                          <a:spcPts val="0"/>
                        </a:spcAft>
                      </a:pPr>
                      <a:r>
                        <a:rPr lang="en-US" sz="1600" i="1">
                          <a:latin typeface="Calibri"/>
                          <a:ea typeface="Calibri"/>
                          <a:cs typeface="Times New Roman"/>
                        </a:rPr>
                        <a:t>Desc</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rtl="0">
                        <a:spcBef>
                          <a:spcPts val="0"/>
                        </a:spcBef>
                        <a:spcAft>
                          <a:spcPts val="0"/>
                        </a:spcAft>
                      </a:pPr>
                      <a:r>
                        <a:rPr lang="en-US" sz="1600" i="1">
                          <a:latin typeface="Calibri"/>
                          <a:ea typeface="Calibri"/>
                          <a:cs typeface="Times New Roman"/>
                        </a:rPr>
                        <a:t>Part No</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87680">
                <a:tc>
                  <a:txBody>
                    <a:bodyPr/>
                    <a:lstStyle/>
                    <a:p>
                      <a:pPr marL="0" marR="0" algn="ctr" rtl="0">
                        <a:spcBef>
                          <a:spcPts val="0"/>
                        </a:spcBef>
                        <a:spcAft>
                          <a:spcPts val="0"/>
                        </a:spcAft>
                      </a:pPr>
                      <a:r>
                        <a:rPr lang="en-US" sz="1600" i="1" dirty="0">
                          <a:latin typeface="Calibri"/>
                          <a:ea typeface="Calibri"/>
                          <a:cs typeface="Times New Roman"/>
                        </a:rPr>
                        <a:t>320,000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Cold , 1/2 Inch</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Valve , Inlet</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IRG5221APC1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dirty="0">
                          <a:latin typeface="Calibri"/>
                          <a:ea typeface="Calibri"/>
                          <a:cs typeface="Times New Roman"/>
                        </a:rPr>
                        <a:t>450,000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Hot , 3/4 Inch</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Valve , Inlet</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IRG5221APH2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dirty="0">
                          <a:latin typeface="Calibri"/>
                          <a:ea typeface="Calibri"/>
                          <a:cs typeface="Times New Roman"/>
                        </a:rPr>
                        <a:t>450,000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Flexibility , 1/2 inch , Standard</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Pipe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IRG5211AP12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ctr" rtl="0">
                        <a:spcBef>
                          <a:spcPts val="0"/>
                        </a:spcBef>
                        <a:spcAft>
                          <a:spcPts val="0"/>
                        </a:spcAft>
                      </a:pPr>
                      <a:r>
                        <a:rPr lang="en-US" sz="1600" i="1" dirty="0">
                          <a:latin typeface="Calibri"/>
                          <a:ea typeface="Calibri"/>
                          <a:cs typeface="Times New Roman"/>
                        </a:rPr>
                        <a:t>60,000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Flexibility , </a:t>
                      </a:r>
                      <a:r>
                        <a:rPr lang="en-US" sz="1600" i="1">
                          <a:solidFill>
                            <a:srgbClr val="1F497D"/>
                          </a:solidFill>
                          <a:latin typeface="Calibri"/>
                          <a:ea typeface="Calibri"/>
                          <a:cs typeface="Times New Roman"/>
                        </a:rPr>
                        <a:t>3/4</a:t>
                      </a:r>
                      <a:r>
                        <a:rPr lang="en-US" sz="1600" i="1">
                          <a:latin typeface="Calibri"/>
                          <a:ea typeface="Calibri"/>
                          <a:cs typeface="Times New Roman"/>
                        </a:rPr>
                        <a:t> inch , Standard</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Pipe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IRG5211AP34</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dirty="0">
                          <a:latin typeface="Calibri"/>
                          <a:ea typeface="Calibri"/>
                          <a:cs typeface="Times New Roman"/>
                        </a:rPr>
                        <a:t>190,000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Salt Filter , Italy</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Filter</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IRG5231APS1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dirty="0">
                          <a:latin typeface="Calibri"/>
                          <a:ea typeface="Calibri"/>
                          <a:cs typeface="Times New Roman"/>
                        </a:rPr>
                        <a:t>350,000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Gas Filter</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Filter</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a:latin typeface="Calibri"/>
                          <a:ea typeface="Calibri"/>
                          <a:cs typeface="Times New Roman"/>
                        </a:rPr>
                        <a:t>IRG5230APG2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rtl="0">
                        <a:spcBef>
                          <a:spcPts val="0"/>
                        </a:spcBef>
                        <a:spcAft>
                          <a:spcPts val="0"/>
                        </a:spcAft>
                      </a:pPr>
                      <a:r>
                        <a:rPr lang="en-US" sz="1600" i="1">
                          <a:latin typeface="Calibri"/>
                          <a:ea typeface="Calibri"/>
                          <a:cs typeface="Times New Roman"/>
                        </a:rPr>
                        <a:t>120,000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Standard 17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Chimney</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600" i="1" dirty="0">
                          <a:latin typeface="Calibri"/>
                          <a:ea typeface="Calibri"/>
                          <a:cs typeface="Times New Roman"/>
                        </a:rPr>
                        <a:t>IRG5211APCH</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6629400" y="152400"/>
            <a:ext cx="2133600" cy="369332"/>
          </a:xfrm>
          <a:prstGeom prst="rect">
            <a:avLst/>
          </a:prstGeom>
          <a:noFill/>
        </p:spPr>
        <p:txBody>
          <a:bodyPr wrap="square" rtlCol="0">
            <a:spAutoFit/>
          </a:bodyPr>
          <a:lstStyle/>
          <a:p>
            <a:pPr algn="r"/>
            <a:r>
              <a:rPr lang="fa-IR" dirty="0" smtClean="0">
                <a:solidFill>
                  <a:srgbClr val="7030A0"/>
                </a:solidFill>
                <a:latin typeface="Tahoma" pitchFamily="34" charset="0"/>
                <a:cs typeface="Tahoma" pitchFamily="34" charset="0"/>
              </a:rPr>
              <a:t>متعلقات دستگاه :</a:t>
            </a:r>
            <a:endParaRPr lang="en-US" dirty="0">
              <a:solidFill>
                <a:srgbClr val="7030A0"/>
              </a:solidFill>
              <a:latin typeface="Tahoma" pitchFamily="34" charset="0"/>
              <a:cs typeface="Tahoma" pitchFamily="34" charset="0"/>
            </a:endParaRP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4114800"/>
            <a:ext cx="2828925" cy="2133600"/>
          </a:xfrm>
          <a:prstGeom prst="rect">
            <a:avLst/>
          </a:prstGeom>
          <a:noFill/>
          <a:ln w="9525">
            <a:noFill/>
            <a:miter lim="800000"/>
            <a:headEnd/>
            <a:tailEnd/>
          </a:ln>
          <a:effectLst/>
        </p:spPr>
      </p:pic>
      <p:sp>
        <p:nvSpPr>
          <p:cNvPr id="5" name="TextBox 4"/>
          <p:cNvSpPr txBox="1"/>
          <p:nvPr/>
        </p:nvSpPr>
        <p:spPr>
          <a:xfrm>
            <a:off x="4800600" y="4267200"/>
            <a:ext cx="4114800" cy="369332"/>
          </a:xfrm>
          <a:prstGeom prst="rect">
            <a:avLst/>
          </a:prstGeom>
          <a:noFill/>
        </p:spPr>
        <p:txBody>
          <a:bodyPr wrap="square" rtlCol="0">
            <a:spAutoFit/>
          </a:bodyPr>
          <a:lstStyle/>
          <a:p>
            <a:pPr algn="r"/>
            <a:r>
              <a:rPr lang="fa-IR" dirty="0" smtClean="0">
                <a:solidFill>
                  <a:srgbClr val="7030A0"/>
                </a:solidFill>
                <a:latin typeface="Tahoma" pitchFamily="34" charset="0"/>
                <a:cs typeface="Tahoma" pitchFamily="34" charset="0"/>
              </a:rPr>
              <a:t>کارهایی که مشتری باید انجام دهد:</a:t>
            </a:r>
            <a:endParaRPr lang="en-US" dirty="0">
              <a:solidFill>
                <a:srgbClr val="7030A0"/>
              </a:solidFill>
              <a:latin typeface="Tahoma" pitchFamily="34" charset="0"/>
              <a:cs typeface="Tahoma" pitchFamily="34" charset="0"/>
            </a:endParaRPr>
          </a:p>
        </p:txBody>
      </p:sp>
      <p:sp>
        <p:nvSpPr>
          <p:cNvPr id="6" name="TextBox 5"/>
          <p:cNvSpPr txBox="1"/>
          <p:nvPr/>
        </p:nvSpPr>
        <p:spPr>
          <a:xfrm>
            <a:off x="4495800" y="4572000"/>
            <a:ext cx="4495800" cy="830997"/>
          </a:xfrm>
          <a:prstGeom prst="rect">
            <a:avLst/>
          </a:prstGeom>
          <a:noFill/>
        </p:spPr>
        <p:txBody>
          <a:bodyPr wrap="square" rtlCol="0">
            <a:spAutoFit/>
          </a:bodyPr>
          <a:lstStyle/>
          <a:p>
            <a:pPr algn="r"/>
            <a:endParaRPr lang="fa-IR" sz="1600" dirty="0" smtClean="0">
              <a:latin typeface="Tahoma" pitchFamily="34" charset="0"/>
              <a:cs typeface="Tahoma" pitchFamily="34" charset="0"/>
            </a:endParaRPr>
          </a:p>
          <a:p>
            <a:pPr algn="r"/>
            <a:r>
              <a:rPr lang="fa-IR" sz="1600" dirty="0" smtClean="0">
                <a:latin typeface="Tahoma" pitchFamily="34" charset="0"/>
                <a:cs typeface="Tahoma" pitchFamily="34" charset="0"/>
              </a:rPr>
              <a:t>1 – تنظیم درجه حرارت آب بهداشتی و گرمایشی</a:t>
            </a:r>
          </a:p>
          <a:p>
            <a:pPr algn="r"/>
            <a:r>
              <a:rPr lang="fa-IR" sz="1600" dirty="0" smtClean="0">
                <a:latin typeface="Tahoma" pitchFamily="34" charset="0"/>
                <a:cs typeface="Tahoma" pitchFamily="34" charset="0"/>
              </a:rPr>
              <a:t>2-تنظیم فشار سیستم در رنج نرمال 0.5  - 1.5   بار</a:t>
            </a:r>
            <a:endParaRPr lang="en-US" sz="1600" dirty="0">
              <a:latin typeface="Tahoma" pitchFamily="34" charset="0"/>
              <a:cs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7800" y="228600"/>
            <a:ext cx="3657600" cy="923330"/>
          </a:xfrm>
          <a:prstGeom prst="rect">
            <a:avLst/>
          </a:prstGeom>
          <a:noFill/>
        </p:spPr>
        <p:txBody>
          <a:bodyPr wrap="square" rtlCol="0">
            <a:spAutoFit/>
          </a:bodyPr>
          <a:lstStyle/>
          <a:p>
            <a:pPr algn="r"/>
            <a:r>
              <a:rPr lang="fa-IR" dirty="0" smtClean="0">
                <a:solidFill>
                  <a:srgbClr val="7030A0"/>
                </a:solidFill>
                <a:latin typeface="Tahoma" pitchFamily="34" charset="0"/>
                <a:cs typeface="Tahoma" pitchFamily="34" charset="0"/>
              </a:rPr>
              <a:t>ایراداتی که ممکن است پیش بیاید:</a:t>
            </a:r>
          </a:p>
          <a:p>
            <a:pPr algn="r"/>
            <a:endParaRPr lang="fa-IR" dirty="0" smtClean="0">
              <a:solidFill>
                <a:srgbClr val="7030A0"/>
              </a:solidFill>
              <a:latin typeface="Tahoma" pitchFamily="34" charset="0"/>
              <a:cs typeface="Tahoma" pitchFamily="34" charset="0"/>
            </a:endParaRPr>
          </a:p>
          <a:p>
            <a:pPr algn="r"/>
            <a:endParaRPr lang="fa-IR" dirty="0" smtClean="0">
              <a:solidFill>
                <a:srgbClr val="7030A0"/>
              </a:solidFill>
              <a:latin typeface="Tahoma" pitchFamily="34" charset="0"/>
              <a:cs typeface="Tahoma" pitchFamily="34" charset="0"/>
            </a:endParaRPr>
          </a:p>
        </p:txBody>
      </p:sp>
      <p:sp>
        <p:nvSpPr>
          <p:cNvPr id="7" name="TextBox 6"/>
          <p:cNvSpPr txBox="1"/>
          <p:nvPr/>
        </p:nvSpPr>
        <p:spPr>
          <a:xfrm>
            <a:off x="4953000" y="762000"/>
            <a:ext cx="3733800" cy="1477328"/>
          </a:xfrm>
          <a:prstGeom prst="rect">
            <a:avLst/>
          </a:prstGeom>
          <a:noFill/>
        </p:spPr>
        <p:txBody>
          <a:bodyPr wrap="square" rtlCol="0">
            <a:spAutoFit/>
          </a:bodyPr>
          <a:lstStyle/>
          <a:p>
            <a:pPr algn="r"/>
            <a:r>
              <a:rPr lang="fa-IR" dirty="0" smtClean="0"/>
              <a:t>گرمایش رادیاتورها ضعیف است.</a:t>
            </a:r>
          </a:p>
          <a:p>
            <a:pPr algn="r"/>
            <a:r>
              <a:rPr lang="fa-IR" dirty="0" smtClean="0"/>
              <a:t>آب مصرفی گرم نمی شود.</a:t>
            </a:r>
          </a:p>
          <a:p>
            <a:pPr algn="r"/>
            <a:r>
              <a:rPr lang="fa-IR" dirty="0" smtClean="0"/>
              <a:t>آب مصرفی ناگهان سرد میشود.</a:t>
            </a:r>
          </a:p>
          <a:p>
            <a:pPr algn="r"/>
            <a:r>
              <a:rPr lang="fa-IR" dirty="0" smtClean="0"/>
              <a:t>فشار آب مصرفی پایین میباشد.</a:t>
            </a:r>
          </a:p>
          <a:p>
            <a:pPr algn="r"/>
            <a:r>
              <a:rPr lang="fa-IR" dirty="0" smtClean="0"/>
              <a:t>دستگاه ارور می دهد.</a:t>
            </a:r>
          </a:p>
        </p:txBody>
      </p:sp>
      <p:pic>
        <p:nvPicPr>
          <p:cNvPr id="34918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52600" y="2286000"/>
            <a:ext cx="6858000" cy="3962400"/>
          </a:xfrm>
          <a:prstGeom prst="rect">
            <a:avLst/>
          </a:prstGeom>
          <a:noFill/>
          <a:ln w="9525">
            <a:noFill/>
            <a:miter lim="800000"/>
            <a:headEnd/>
            <a:tailEnd/>
          </a:ln>
          <a:effectLst/>
        </p:spPr>
      </p:pic>
      <p:sp>
        <p:nvSpPr>
          <p:cNvPr id="9" name="Rounded Rectangle 8"/>
          <p:cNvSpPr/>
          <p:nvPr/>
        </p:nvSpPr>
        <p:spPr>
          <a:xfrm>
            <a:off x="1752600" y="4191000"/>
            <a:ext cx="6172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52600" y="4572000"/>
            <a:ext cx="6172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752600" y="5257800"/>
            <a:ext cx="6172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52600" y="3048000"/>
            <a:ext cx="6705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304800"/>
            <a:ext cx="1905000" cy="307777"/>
          </a:xfrm>
          <a:prstGeom prst="rect">
            <a:avLst/>
          </a:prstGeom>
          <a:noFill/>
        </p:spPr>
        <p:txBody>
          <a:bodyPr wrap="square" rtlCol="0">
            <a:spAutoFit/>
          </a:bodyPr>
          <a:lstStyle/>
          <a:p>
            <a:r>
              <a:rPr lang="fa-IR" sz="1400" b="1" u="sng" dirty="0" smtClean="0">
                <a:solidFill>
                  <a:srgbClr val="7030A0"/>
                </a:solidFill>
                <a:latin typeface="Tahoma" pitchFamily="34" charset="0"/>
                <a:ea typeface="Calibri" pitchFamily="34" charset="0"/>
                <a:cs typeface="Tahoma" pitchFamily="34" charset="0"/>
              </a:rPr>
              <a:t>مروری بر انواع پکیج </a:t>
            </a:r>
            <a:endParaRPr lang="en-US" sz="1400" b="1" u="sng" dirty="0" smtClean="0">
              <a:solidFill>
                <a:srgbClr val="7030A0"/>
              </a:solidFill>
              <a:latin typeface="Tahoma" pitchFamily="34" charset="0"/>
              <a:ea typeface="Calibri" pitchFamily="34" charset="0"/>
              <a:cs typeface="Tahoma" pitchFamily="34" charset="0"/>
            </a:endParaRPr>
          </a:p>
        </p:txBody>
      </p:sp>
      <p:graphicFrame>
        <p:nvGraphicFramePr>
          <p:cNvPr id="3" name="Table 2"/>
          <p:cNvGraphicFramePr>
            <a:graphicFrameLocks noGrp="1"/>
          </p:cNvGraphicFramePr>
          <p:nvPr/>
        </p:nvGraphicFramePr>
        <p:xfrm>
          <a:off x="304800" y="762000"/>
          <a:ext cx="8610600" cy="1776222"/>
        </p:xfrm>
        <a:graphic>
          <a:graphicData uri="http://schemas.openxmlformats.org/drawingml/2006/table">
            <a:tbl>
              <a:tblPr rtl="1">
                <a:tableStyleId>{3C2FFA5D-87B4-456A-9821-1D502468CF0F}</a:tableStyleId>
              </a:tblPr>
              <a:tblGrid>
                <a:gridCol w="8610600"/>
              </a:tblGrid>
              <a:tr h="457200">
                <a:tc>
                  <a:txBody>
                    <a:bodyPr/>
                    <a:lstStyle/>
                    <a:p>
                      <a:pPr marL="0" marR="0" algn="r" rtl="1">
                        <a:lnSpc>
                          <a:spcPct val="115000"/>
                        </a:lnSpc>
                        <a:spcBef>
                          <a:spcPts val="0"/>
                        </a:spcBef>
                        <a:spcAft>
                          <a:spcPts val="0"/>
                        </a:spcAft>
                      </a:pPr>
                      <a:r>
                        <a:rPr lang="fa-IR" sz="1800" b="1" dirty="0"/>
                        <a:t>انواع پکیج</a:t>
                      </a:r>
                      <a:endParaRPr lang="en-US" sz="1800" b="1" dirty="0">
                        <a:latin typeface="Calibri"/>
                        <a:ea typeface="Calibri"/>
                        <a:cs typeface="Arial"/>
                      </a:endParaRPr>
                    </a:p>
                  </a:txBody>
                  <a:tcPr marL="68580" marR="68580" marT="0" marB="0"/>
                </a:tc>
              </a:tr>
              <a:tr h="344043">
                <a:tc>
                  <a:txBody>
                    <a:bodyPr/>
                    <a:lstStyle/>
                    <a:p>
                      <a:pPr marL="0" marR="0" algn="r" rtl="1">
                        <a:lnSpc>
                          <a:spcPct val="115000"/>
                        </a:lnSpc>
                        <a:spcBef>
                          <a:spcPts val="0"/>
                        </a:spcBef>
                        <a:spcAft>
                          <a:spcPts val="0"/>
                        </a:spcAft>
                      </a:pPr>
                      <a:r>
                        <a:rPr lang="fa-IR" sz="1800" dirty="0"/>
                        <a:t>انواع پکیج از نظر تخلیه احتراق :                 1) فن دار                                    2) بدون فن ( کلاهک تعدیل)</a:t>
                      </a:r>
                      <a:endParaRPr lang="en-US" sz="1800" dirty="0">
                        <a:latin typeface="Calibri"/>
                        <a:ea typeface="Calibri"/>
                        <a:cs typeface="Arial"/>
                      </a:endParaRPr>
                    </a:p>
                  </a:txBody>
                  <a:tcPr marL="68580" marR="68580" marT="0" marB="0"/>
                </a:tc>
              </a:tr>
              <a:tr h="344043">
                <a:tc>
                  <a:txBody>
                    <a:bodyPr/>
                    <a:lstStyle/>
                    <a:p>
                      <a:pPr marL="0" marR="0" algn="r" rtl="1">
                        <a:lnSpc>
                          <a:spcPct val="115000"/>
                        </a:lnSpc>
                        <a:spcBef>
                          <a:spcPts val="0"/>
                        </a:spcBef>
                        <a:spcAft>
                          <a:spcPts val="0"/>
                        </a:spcAft>
                      </a:pPr>
                      <a:r>
                        <a:rPr lang="fa-IR" sz="1800" dirty="0"/>
                        <a:t>انواع پکیج از نظر مبدل:                              1)مبدل دو منظوره                     2)دو مبدله</a:t>
                      </a:r>
                      <a:endParaRPr lang="en-US" sz="1800" dirty="0">
                        <a:latin typeface="Calibri"/>
                        <a:ea typeface="Calibri"/>
                        <a:cs typeface="Arial"/>
                      </a:endParaRPr>
                    </a:p>
                  </a:txBody>
                  <a:tcPr marL="68580" marR="68580" marT="0" marB="0"/>
                </a:tc>
              </a:tr>
              <a:tr h="344043">
                <a:tc>
                  <a:txBody>
                    <a:bodyPr/>
                    <a:lstStyle/>
                    <a:p>
                      <a:pPr marL="0" marR="0" algn="r" rtl="1">
                        <a:lnSpc>
                          <a:spcPct val="115000"/>
                        </a:lnSpc>
                        <a:spcBef>
                          <a:spcPts val="0"/>
                        </a:spcBef>
                        <a:spcAft>
                          <a:spcPts val="0"/>
                        </a:spcAft>
                      </a:pPr>
                      <a:r>
                        <a:rPr lang="fa-IR" sz="1800" dirty="0"/>
                        <a:t>انواع پکیج از نظر مخزن :                            1)بدون مخزن ( فوری )              2)مخزن دار</a:t>
                      </a:r>
                      <a:endParaRPr lang="en-US" sz="18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507474"/>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1400" b="1" u="sng" dirty="0" smtClean="0">
                <a:solidFill>
                  <a:srgbClr val="7030A0"/>
                </a:solidFill>
                <a:latin typeface="Tahoma" pitchFamily="34" charset="0"/>
                <a:ea typeface="Calibri" pitchFamily="34" charset="0"/>
                <a:cs typeface="Tahoma" pitchFamily="34" charset="0"/>
              </a:rPr>
              <a:t>نصب ترموستات اتاقی </a:t>
            </a:r>
            <a:endParaRPr lang="en-US" sz="1400" b="1" u="sng" dirty="0" smtClean="0">
              <a:solidFill>
                <a:srgbClr val="7030A0"/>
              </a:solidFill>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توصیه می شود برای نصب ترموستات به کاتالوگ دستگاه مراجعه شود . در ترمینال ، دو شاخه جهت نصب ترموستات اتاقی قرار دارد . برای نصب ترموستات اتاقی باید اتصال کوتاه آنرا جدا کرده و از ترموستات 24 ولت استفاده کرد . </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نکته :</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هیچ گونه جریان برقی را نباید بین کنتاکتهای ترموستات برقرار نماییم . در غیر اینصورت مدار الکترونیکی ما می سوزد.</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ترموستات نباید در بالای فن کوئل یا رادیاتور، بروی مسیر لوله دودکش ، بروی دیوار خارجی و همچنین کنار پنچره نصب گردد. همچنین نباید در معرض نور آفتاب باشد . زیر تمام موارد ذکر شده موجب می گردد تا دمای غیر واقعی اتاق بروی آن تاثیر بگذارد. </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ارتفاع ترموستات از کف باید د رحدود 120 تا 150 سانتیمتر در نظر گرفته شود . </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مزایای نصب ترموستات :</a:t>
            </a:r>
            <a:endParaRPr lang="en-US" sz="1600" b="1" dirty="0" smtClean="0">
              <a:latin typeface="Tahoma" pitchFamily="34" charset="0"/>
              <a:ea typeface="Calibri"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بدلیل آنکه انسان نمی تواند بطور مداوم ، برای تنظیم دمای خانه به یک شرایط ایده آل ، دمای موتور خانه را کم یا زیاد نماید . نصب ترموستات ، براحتی از عهده اینکار بر می آید و دمای مطلوب را به ارمغان می آورد و همچنین هزینه های مصرف انرژی را کاهش می دهد</a:t>
            </a:r>
            <a:r>
              <a:rPr kumimoji="0" lang="en-US" sz="11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2689" name="Picture 1"/>
          <p:cNvPicPr>
            <a:picLocks noChangeAspect="1" noChangeArrowheads="1"/>
          </p:cNvPicPr>
          <p:nvPr/>
        </p:nvPicPr>
        <p:blipFill>
          <a:blip r:embed="rId2" cstate="print"/>
          <a:srcRect/>
          <a:stretch>
            <a:fillRect/>
          </a:stretch>
        </p:blipFill>
        <p:spPr bwMode="auto">
          <a:xfrm>
            <a:off x="4876800" y="4572000"/>
            <a:ext cx="3712800" cy="1766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37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4332265"/>
            <a:ext cx="5353050" cy="252573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8915400" cy="2308324"/>
          </a:xfrm>
          <a:prstGeom prst="rect">
            <a:avLst/>
          </a:prstGeom>
          <a:noFill/>
        </p:spPr>
        <p:txBody>
          <a:bodyPr wrap="square" rtlCol="0">
            <a:spAutoFit/>
          </a:bodyPr>
          <a:lstStyle/>
          <a:p>
            <a:pPr algn="r" rtl="1"/>
            <a:r>
              <a:rPr lang="fa-IR" sz="1600" b="1" u="sng" dirty="0" smtClean="0">
                <a:solidFill>
                  <a:srgbClr val="7030A0"/>
                </a:solidFill>
                <a:latin typeface="Tahoma" pitchFamily="34" charset="0"/>
                <a:cs typeface="Tahoma" pitchFamily="34" charset="0"/>
              </a:rPr>
              <a:t>ساختمان با درزبندی معمولی</a:t>
            </a:r>
            <a:r>
              <a:rPr lang="fa-IR" sz="1600" b="1" dirty="0" smtClean="0">
                <a:solidFill>
                  <a:srgbClr val="7030A0"/>
                </a:solidFill>
                <a:latin typeface="Tahoma" pitchFamily="34" charset="0"/>
                <a:cs typeface="Tahoma" pitchFamily="34" charset="0"/>
              </a:rPr>
              <a:t> </a:t>
            </a:r>
            <a:r>
              <a:rPr lang="fa-IR" sz="1600" b="1" dirty="0" smtClean="0">
                <a:latin typeface="Tahoma" pitchFamily="34" charset="0"/>
                <a:cs typeface="Tahoma" pitchFamily="34" charset="0"/>
              </a:rPr>
              <a:t>: با مصالح معمولی ساخته شده و پنجره ها و درها بدون نوار درزبندی هستند ( در توضیح : درزهای ساختمان به حدی است که امکان تعویض هوا به میزان حداقل نصف حجم فضای ساختمان را در ساعت داشته باشد . وقتی سطح بازشوی درها و پنجر ه ها بیشتر از 4 درصد سطح زیر بنای آن فضا باشد و درها و پنجره ها درزبند نداشته باشند این تعویض هوا به میزان نصف حجم در ساعت اتفاق می افتد. )</a:t>
            </a:r>
            <a:endParaRPr lang="en-US" sz="1600" dirty="0" smtClean="0">
              <a:latin typeface="Tahoma" pitchFamily="34" charset="0"/>
              <a:cs typeface="Tahoma" pitchFamily="34" charset="0"/>
            </a:endParaRPr>
          </a:p>
          <a:p>
            <a:pPr algn="r" rtl="1"/>
            <a:r>
              <a:rPr lang="fa-IR" sz="1600" b="1" u="sng" dirty="0" smtClean="0">
                <a:solidFill>
                  <a:srgbClr val="7030A0"/>
                </a:solidFill>
                <a:latin typeface="Tahoma" pitchFamily="34" charset="0"/>
                <a:cs typeface="Tahoma" pitchFamily="34" charset="0"/>
              </a:rPr>
              <a:t>ساختمان با درزها ی هوا بند </a:t>
            </a:r>
            <a:r>
              <a:rPr lang="fa-IR" sz="1600" b="1" dirty="0" smtClean="0">
                <a:latin typeface="Tahoma" pitchFamily="34" charset="0"/>
                <a:cs typeface="Tahoma" pitchFamily="34" charset="0"/>
              </a:rPr>
              <a:t>: ساختمان به گونه ای است که جدارهای خارجی آن مانند در و پنجره و محل عبور لوله ها و ... با نوارهای درزبندی پوشانده شده است . ( توضیح : امکان تعویض هوا به طور طبیعی کمتر از نصف حجم فضا در ساعت باشد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3" name="TextBox 2"/>
          <p:cNvSpPr txBox="1"/>
          <p:nvPr/>
        </p:nvSpPr>
        <p:spPr>
          <a:xfrm>
            <a:off x="-76200" y="2667000"/>
            <a:ext cx="9220200" cy="2800767"/>
          </a:xfrm>
          <a:prstGeom prst="rect">
            <a:avLst/>
          </a:prstGeom>
          <a:noFill/>
        </p:spPr>
        <p:txBody>
          <a:bodyPr wrap="square" rtlCol="0">
            <a:spAutoFit/>
          </a:bodyPr>
          <a:lstStyle/>
          <a:p>
            <a:pPr algn="r" rtl="1"/>
            <a:r>
              <a:rPr lang="fa-IR" sz="1600" b="1" u="sng" dirty="0" smtClean="0">
                <a:solidFill>
                  <a:srgbClr val="7030A0"/>
                </a:solidFill>
                <a:latin typeface="Tahoma" pitchFamily="34" charset="0"/>
                <a:cs typeface="Tahoma" pitchFamily="34" charset="0"/>
              </a:rPr>
              <a:t>فضای نصب و تامین هوای لازم برای احتراق</a:t>
            </a:r>
            <a:endParaRPr lang="en-US" sz="1600" b="1" u="sng" dirty="0" smtClean="0">
              <a:solidFill>
                <a:srgbClr val="7030A0"/>
              </a:solidFill>
              <a:latin typeface="Tahoma" pitchFamily="34" charset="0"/>
              <a:cs typeface="Tahoma" pitchFamily="34" charset="0"/>
            </a:endParaRPr>
          </a:p>
          <a:p>
            <a:pPr algn="r" rtl="1"/>
            <a:r>
              <a:rPr lang="fa-IR" sz="1600" b="1" dirty="0" smtClean="0">
                <a:latin typeface="Tahoma" pitchFamily="34" charset="0"/>
                <a:cs typeface="Tahoma" pitchFamily="34" charset="0"/>
              </a:rPr>
              <a:t>بهتر است قبل از هر چیز یا چند اصطلاح زیر آشنا شویم و سپس در مورد فضای نصب و هوای لازم برای احتراق صحبت نماییم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هوای لازم از فضای ساختمان که برای احتراق دستگاهای گاز سوز ، مورد نیاز می باشد را به اصطلاح " </a:t>
            </a:r>
            <a:r>
              <a:rPr lang="fa-IR" sz="1600" b="1" dirty="0" smtClean="0">
                <a:solidFill>
                  <a:srgbClr val="FF0000"/>
                </a:solidFill>
                <a:latin typeface="Tahoma" pitchFamily="34" charset="0"/>
                <a:cs typeface="Tahoma" pitchFamily="34" charset="0"/>
              </a:rPr>
              <a:t>تامین هوای احتراق </a:t>
            </a:r>
            <a:r>
              <a:rPr lang="fa-IR" sz="1600" b="1" dirty="0" smtClean="0">
                <a:latin typeface="Tahoma" pitchFamily="34" charset="0"/>
                <a:cs typeface="Tahoma" pitchFamily="34" charset="0"/>
              </a:rPr>
              <a:t>" می گویند .</a:t>
            </a:r>
            <a:endParaRPr lang="en-US" sz="1600" dirty="0" smtClean="0">
              <a:latin typeface="Tahoma" pitchFamily="34" charset="0"/>
              <a:cs typeface="Tahoma" pitchFamily="34" charset="0"/>
            </a:endParaRPr>
          </a:p>
          <a:p>
            <a:pPr algn="r"/>
            <a:r>
              <a:rPr lang="fa-IR" sz="1600" b="1" dirty="0" smtClean="0">
                <a:latin typeface="Tahoma" pitchFamily="34" charset="0"/>
                <a:cs typeface="Tahoma" pitchFamily="34" charset="0"/>
              </a:rPr>
              <a:t>وسایل گازسوزی که بیرون از ساختمان هستند و از هوای بیرون استفاده می کنند و همچنین دستگاه های گاز سوزی که تمام هوای لازم برای احتراق آنها مستقیم از فضای بیرون تامین می شود و دود حاصل از احتراق آنها نیز توسط دودکش به بیرون هدایت می شود ، دیگر نیازی به محاسبه فضای لازم برای تامین هوا ندارد . پس هر گاه ، نامی از دستگاه گاز سوز برده می شود ، منظور همان دستگاههای حرارتی می باشند که در داخل ساختمان قرار دارند و برای احتراق ، تهویه و رقیق سازی گازهای دودکش ، از هوای داخل ساختمان استفاده می کنند . </a:t>
            </a:r>
            <a:endParaRPr lang="en-US" sz="1600" dirty="0">
              <a:latin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0"/>
            <a:ext cx="4724400" cy="1323439"/>
          </a:xfrm>
          <a:prstGeom prst="rect">
            <a:avLst/>
          </a:prstGeom>
          <a:noFill/>
        </p:spPr>
        <p:txBody>
          <a:bodyPr wrap="square" rtlCol="0">
            <a:spAutoFit/>
          </a:bodyPr>
          <a:lstStyle/>
          <a:p>
            <a:pPr algn="r" rtl="1"/>
            <a:r>
              <a:rPr lang="fa-IR" sz="1600" b="1" dirty="0" smtClean="0">
                <a:solidFill>
                  <a:srgbClr val="7030A0"/>
                </a:solidFill>
                <a:latin typeface="Tahoma" pitchFamily="34" charset="0"/>
                <a:cs typeface="Tahoma" pitchFamily="34" charset="0"/>
              </a:rPr>
              <a:t>روشهای تامین هوای لازم برای احتراق و تهویه :</a:t>
            </a:r>
            <a:endParaRPr lang="en-US" sz="1600" dirty="0" smtClean="0">
              <a:solidFill>
                <a:srgbClr val="7030A0"/>
              </a:solidFill>
              <a:latin typeface="Tahoma" pitchFamily="34" charset="0"/>
              <a:cs typeface="Tahoma" pitchFamily="34" charset="0"/>
            </a:endParaRPr>
          </a:p>
          <a:p>
            <a:pPr lvl="0" algn="r" rtl="1"/>
            <a:r>
              <a:rPr lang="fa-IR" sz="1600" b="1" dirty="0" smtClean="0">
                <a:latin typeface="Tahoma" pitchFamily="34" charset="0"/>
                <a:cs typeface="Tahoma" pitchFamily="34" charset="0"/>
              </a:rPr>
              <a:t>ارتباط فضای نصب با هوای آزاد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ارتباط فضای نصب با اتاقهای مجاور</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نصب دریچه و کانالهای متصل به هوای آزاد</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3" name="TextBox 2"/>
          <p:cNvSpPr txBox="1"/>
          <p:nvPr/>
        </p:nvSpPr>
        <p:spPr>
          <a:xfrm>
            <a:off x="0" y="1225689"/>
            <a:ext cx="9144000" cy="5509200"/>
          </a:xfrm>
          <a:prstGeom prst="rect">
            <a:avLst/>
          </a:prstGeom>
          <a:noFill/>
        </p:spPr>
        <p:txBody>
          <a:bodyPr wrap="square" rtlCol="0">
            <a:spAutoFit/>
          </a:bodyPr>
          <a:lstStyle/>
          <a:p>
            <a:pPr algn="r" rtl="1"/>
            <a:r>
              <a:rPr lang="fa-IR" sz="1600" b="1" u="sng" dirty="0" smtClean="0">
                <a:latin typeface="Tahoma" pitchFamily="34" charset="0"/>
                <a:cs typeface="Tahoma" pitchFamily="34" charset="0"/>
              </a:rPr>
              <a:t>ساختمان با درزهای معمولی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اگر ساختمانی با درزهای معمولی داشته باشیم ، هوای لازم را به این صورت محاسبه می کنیم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به ازای هر </a:t>
            </a:r>
            <a:r>
              <a:rPr lang="fa-IR" sz="1600" b="1" dirty="0" smtClean="0">
                <a:solidFill>
                  <a:srgbClr val="FF0000"/>
                </a:solidFill>
                <a:latin typeface="Tahoma" pitchFamily="34" charset="0"/>
                <a:cs typeface="Tahoma" pitchFamily="34" charset="0"/>
              </a:rPr>
              <a:t>177</a:t>
            </a:r>
            <a:r>
              <a:rPr lang="fa-IR" sz="1600" b="1" dirty="0" smtClean="0">
                <a:latin typeface="Tahoma" pitchFamily="34" charset="0"/>
                <a:cs typeface="Tahoma" pitchFamily="34" charset="0"/>
              </a:rPr>
              <a:t> کیلوکالری مصرف وسیله گازسوز، ما به بیش ازیک متر مکعب فضا، نیاز داریم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مثال 1:</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سوال : آیا می توان دستگاه گاز سوزی با ظرفیت 18 کیلو وات را در اتاقی به مساحت 35 متر مربع نصب کرد ؟ ( ساختمان با درزهای معمولی می باشد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جواب : در ابتدا ظرفیت وسیله را از کیلو وات به کیلو کالری در ساعت تبدیل می کنیم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18KW*860K Cal/</a:t>
            </a:r>
            <a:r>
              <a:rPr lang="en-US" sz="1600" b="1" dirty="0" err="1" smtClean="0">
                <a:latin typeface="Tahoma" pitchFamily="34" charset="0"/>
                <a:cs typeface="Tahoma" pitchFamily="34" charset="0"/>
              </a:rPr>
              <a:t>hkw</a:t>
            </a:r>
            <a:r>
              <a:rPr lang="en-US" sz="1600" b="1" dirty="0" smtClean="0">
                <a:latin typeface="Tahoma" pitchFamily="34" charset="0"/>
                <a:cs typeface="Tahoma" pitchFamily="34" charset="0"/>
              </a:rPr>
              <a:t>=15480 Cal/h</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می دانیم به ازای هر 177 کیلو کالری به متر مکعب فضا نیاز داریم . در نتیجه ظرفیت بدست آمده بالا را بر 177 تقسیم می کنیم تا مقدار فضای استاندار بر حسب متر مکعب مشخص گردد.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15480/177=87.5m3</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حال باید فضای اتاق را بر حسب مترمکعب محاسبه نماییم. معمولا ارتفاع دیوار اتاق را 2.8 متر در نظر می گیرند . با ضرب مساحت اتاق در ارتفاع دیوار ، فضای اتاق بر حسب متر مکعب بدست می آید.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35m2*2.8m=98m3</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چون فضای اتاق ما </a:t>
            </a:r>
            <a:r>
              <a:rPr lang="en-US" sz="1600" b="1" dirty="0" smtClean="0">
                <a:latin typeface="Tahoma" pitchFamily="34" charset="0"/>
                <a:cs typeface="Tahoma" pitchFamily="34" charset="0"/>
              </a:rPr>
              <a:t>(98m3)</a:t>
            </a:r>
            <a:r>
              <a:rPr lang="fa-IR" sz="1600" b="1" dirty="0" smtClean="0">
                <a:latin typeface="Tahoma" pitchFamily="34" charset="0"/>
                <a:cs typeface="Tahoma" pitchFamily="34" charset="0"/>
              </a:rPr>
              <a:t> بزرگتر از فضای استاندارد </a:t>
            </a:r>
            <a:r>
              <a:rPr lang="en-US" sz="1600" b="1" dirty="0" smtClean="0">
                <a:latin typeface="Tahoma" pitchFamily="34" charset="0"/>
                <a:cs typeface="Tahoma" pitchFamily="34" charset="0"/>
              </a:rPr>
              <a:t>(87.5m3) </a:t>
            </a:r>
            <a:r>
              <a:rPr lang="fa-IR" sz="1600" b="1" dirty="0" smtClean="0">
                <a:latin typeface="Tahoma" pitchFamily="34" charset="0"/>
                <a:cs typeface="Tahoma" pitchFamily="34" charset="0"/>
              </a:rPr>
              <a:t> می باشد . پس ما مجاز به نصب این وسیله در اتاق مذکور می باشیم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p:cNvSpPr>
            <a:spLocks noGrp="1"/>
          </p:cNvSpPr>
          <p:nvPr>
            <p:ph type="sldNum" sz="quarter" idx="12"/>
          </p:nvPr>
        </p:nvSpPr>
        <p:spPr>
          <a:xfrm>
            <a:off x="8129016" y="5733256"/>
            <a:ext cx="609600" cy="521208"/>
          </a:xfrm>
          <a:prstGeom prst="rect">
            <a:avLst/>
          </a:prstGeom>
        </p:spPr>
        <p:txBody>
          <a:bodyPr/>
          <a:lstStyle/>
          <a:p>
            <a:pPr algn="r"/>
            <a:fld id="{989AD885-20A8-401B-9D73-9C762204EDCB}" type="slidenum">
              <a:rPr lang="fa-IR" smtClean="0"/>
              <a:pPr algn="r"/>
              <a:t>19</a:t>
            </a:fld>
            <a:endParaRPr lang="fa-IR" dirty="0"/>
          </a:p>
        </p:txBody>
      </p:sp>
      <p:sp>
        <p:nvSpPr>
          <p:cNvPr id="6" name="TextBox 5"/>
          <p:cNvSpPr txBox="1"/>
          <p:nvPr/>
        </p:nvSpPr>
        <p:spPr>
          <a:xfrm>
            <a:off x="228600" y="457200"/>
            <a:ext cx="8915400" cy="3754874"/>
          </a:xfrm>
          <a:prstGeom prst="rect">
            <a:avLst/>
          </a:prstGeom>
          <a:noFill/>
        </p:spPr>
        <p:txBody>
          <a:bodyPr wrap="square" rtlCol="0">
            <a:spAutoFit/>
          </a:bodyPr>
          <a:lstStyle/>
          <a:p>
            <a:pPr algn="r" rtl="1"/>
            <a:r>
              <a:rPr lang="fa-IR" sz="1400" b="1" dirty="0" smtClean="0">
                <a:latin typeface="Tahoma" pitchFamily="34" charset="0"/>
                <a:cs typeface="Tahoma" pitchFamily="34" charset="0"/>
              </a:rPr>
              <a:t>مثال 2: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آیا مجاز هستیم در یک اتاق به مساحت 25 متر مربع ، یک وسیله گاز سوز با ظرفیت 16 کیلو وات در ساعت نصب کنیم ؟( ساختمان با درز معمولی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تبدیل کیلو وات به کیلوکالری در ساعت                </a:t>
            </a:r>
            <a:r>
              <a:rPr lang="en-US" sz="1400" b="1" dirty="0" smtClean="0">
                <a:latin typeface="Tahoma" pitchFamily="34" charset="0"/>
                <a:cs typeface="Tahoma" pitchFamily="34" charset="0"/>
              </a:rPr>
              <a:t>16kw*860 Kcal/HKW=13760 K cal /h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مقدار فضای لازم برای دستگاه  </a:t>
            </a:r>
            <a:r>
              <a:rPr lang="en-US" sz="1400" b="1" dirty="0" smtClean="0">
                <a:latin typeface="Tahoma" pitchFamily="34" charset="0"/>
                <a:cs typeface="Tahoma" pitchFamily="34" charset="0"/>
              </a:rPr>
              <a:t>13760/177=78m 3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فضای اتاق بر حسب متر مکعب                                  </a:t>
            </a:r>
            <a:r>
              <a:rPr lang="en-US" sz="1400" b="1" dirty="0" smtClean="0">
                <a:latin typeface="Tahoma" pitchFamily="34" charset="0"/>
                <a:cs typeface="Tahoma" pitchFamily="34" charset="0"/>
              </a:rPr>
              <a:t>25m* 2.8 m = 70 m3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فضای  اتاق کمتر از فضای مجاز می باشد در نتیجه مجاز به نصب نمی باشیم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در مثال 2 مجاز به نصب وسیله گاز سوز نیستیم ولی اگر شرایط اتاق را طبق ادامه بحث تغییر بدهیم ، می توانیم وسیله گاز سوز را در اتاق مثال 2 نصب کنیم . مقررات ملی ساختمان می گوید: اگر فضای اتاق کمتر از فضای مجاز استارد باشد، در این صورت با ایجاد یک دهانه ارتباطی هوا بین دو اتاق مجاور ( اگر مجموع فضای اتاق و فضای مجاور اتاق ، بیشتر از فضای استاندارد باشد ) ، می توانیم وسیله گاز سوز را در اتاق نصب کنیم . و یا می توانیم یک کانال به هوای آزاد ایجاد نماییم که در ادامه به ذکر آن خواهیم پرداخت . </a:t>
            </a:r>
            <a:endParaRPr lang="en-US"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en-US" sz="1400" dirty="0" smtClean="0">
              <a:latin typeface="Tahoma" pitchFamily="34" charset="0"/>
              <a:cs typeface="Tahoma" pitchFamily="34" charset="0"/>
            </a:endParaRPr>
          </a:p>
          <a:p>
            <a:pPr algn="r"/>
            <a:endParaRPr lang="en-US" sz="1400" dirty="0">
              <a:latin typeface="Tahoma" pitchFamily="34" charset="0"/>
              <a:cs typeface="Tahoma" pitchFamily="34" charset="0"/>
            </a:endParaRPr>
          </a:p>
        </p:txBody>
      </p:sp>
      <p:cxnSp>
        <p:nvCxnSpPr>
          <p:cNvPr id="5" name="Straight Arrow Connector 4"/>
          <p:cNvCxnSpPr/>
          <p:nvPr/>
        </p:nvCxnSpPr>
        <p:spPr>
          <a:xfrm rot="10800000">
            <a:off x="2286000" y="1752600"/>
            <a:ext cx="24384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rot="10800000">
            <a:off x="3048000" y="1447800"/>
            <a:ext cx="34290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rot="10800000">
            <a:off x="5105400" y="1295400"/>
            <a:ext cx="7620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381000"/>
            <a:ext cx="5943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dirty="0" smtClean="0">
                <a:latin typeface="Tahoma" pitchFamily="34" charset="0"/>
                <a:cs typeface="Tahoma" pitchFamily="34" charset="0"/>
              </a:rPr>
              <a:t>.</a:t>
            </a:r>
            <a:r>
              <a:rPr lang="fa-IR" dirty="0" smtClean="0">
                <a:latin typeface="Tahoma" pitchFamily="34" charset="0"/>
                <a:cs typeface="Tahoma" pitchFamily="34" charset="0"/>
              </a:rPr>
              <a:t>فشار استاندارد سیلندر گاز 28 سانتیمتر ستون آب است</a:t>
            </a:r>
          </a:p>
          <a:p>
            <a:pPr algn="r"/>
            <a:r>
              <a:rPr lang="fa-IR" dirty="0" smtClean="0">
                <a:latin typeface="Tahoma" pitchFamily="34" charset="0"/>
                <a:cs typeface="Tahoma" pitchFamily="34" charset="0"/>
              </a:rPr>
              <a:t>فشار استاندارد گاز شهری 18 سانتیمتر ستون آب می باشد.</a:t>
            </a:r>
            <a:endParaRPr lang="en-US" dirty="0">
              <a:latin typeface="Tahoma" pitchFamily="34" charset="0"/>
              <a:cs typeface="Tahoma" pitchFamily="34" charset="0"/>
            </a:endParaRPr>
          </a:p>
        </p:txBody>
      </p:sp>
      <p:sp>
        <p:nvSpPr>
          <p:cNvPr id="5" name="TextBox 4"/>
          <p:cNvSpPr txBox="1"/>
          <p:nvPr/>
        </p:nvSpPr>
        <p:spPr>
          <a:xfrm>
            <a:off x="3962400" y="1600200"/>
            <a:ext cx="4876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dirty="0" smtClean="0">
                <a:latin typeface="Tahoma" pitchFamily="34" charset="0"/>
                <a:cs typeface="Tahoma" pitchFamily="34" charset="0"/>
              </a:rPr>
              <a:t>در هر 10 متر ارتفاع فشار 1 اتمسفر بالا میرود.</a:t>
            </a:r>
            <a:endParaRPr lang="en-US" dirty="0">
              <a:latin typeface="Tahoma" pitchFamily="34" charset="0"/>
              <a:cs typeface="Tahoma" pitchFamily="34" charset="0"/>
            </a:endParaRPr>
          </a:p>
        </p:txBody>
      </p:sp>
      <p:sp>
        <p:nvSpPr>
          <p:cNvPr id="6" name="TextBox 5"/>
          <p:cNvSpPr txBox="1"/>
          <p:nvPr/>
        </p:nvSpPr>
        <p:spPr>
          <a:xfrm>
            <a:off x="4038600" y="2133600"/>
            <a:ext cx="4648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1bar</a:t>
            </a:r>
            <a:r>
              <a:rPr lang="fa-IR" dirty="0" smtClean="0"/>
              <a:t> </a:t>
            </a:r>
            <a:r>
              <a:rPr lang="en-US" dirty="0" smtClean="0"/>
              <a:t>= 1atm =14.7 psi =760 mmHg</a:t>
            </a:r>
            <a:endParaRPr lang="en-US" dirty="0"/>
          </a:p>
        </p:txBody>
      </p:sp>
      <p:cxnSp>
        <p:nvCxnSpPr>
          <p:cNvPr id="8" name="Straight Connector 7"/>
          <p:cNvCxnSpPr/>
          <p:nvPr/>
        </p:nvCxnSpPr>
        <p:spPr>
          <a:xfrm rot="5400000">
            <a:off x="-419100" y="3009900"/>
            <a:ext cx="16002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381000" y="3810000"/>
            <a:ext cx="1524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381000" y="2209800"/>
            <a:ext cx="1524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rot="5400000">
            <a:off x="1104900" y="3009900"/>
            <a:ext cx="1600200" cy="0"/>
          </a:xfrm>
          <a:prstGeom prst="line">
            <a:avLst/>
          </a:prstGeom>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762000" y="1752600"/>
            <a:ext cx="762000" cy="369332"/>
          </a:xfrm>
          <a:prstGeom prst="rect">
            <a:avLst/>
          </a:prstGeom>
          <a:noFill/>
        </p:spPr>
        <p:txBody>
          <a:bodyPr wrap="square" rtlCol="0">
            <a:spAutoFit/>
          </a:bodyPr>
          <a:lstStyle/>
          <a:p>
            <a:r>
              <a:rPr lang="en-US" dirty="0" smtClean="0"/>
              <a:t>1in</a:t>
            </a:r>
            <a:endParaRPr lang="en-US" dirty="0"/>
          </a:p>
        </p:txBody>
      </p:sp>
      <p:sp>
        <p:nvSpPr>
          <p:cNvPr id="17" name="TextBox 16"/>
          <p:cNvSpPr txBox="1"/>
          <p:nvPr/>
        </p:nvSpPr>
        <p:spPr>
          <a:xfrm>
            <a:off x="1981200" y="2743200"/>
            <a:ext cx="762000" cy="369332"/>
          </a:xfrm>
          <a:prstGeom prst="rect">
            <a:avLst/>
          </a:prstGeom>
          <a:noFill/>
        </p:spPr>
        <p:txBody>
          <a:bodyPr wrap="square" rtlCol="0">
            <a:spAutoFit/>
          </a:bodyPr>
          <a:lstStyle/>
          <a:p>
            <a:r>
              <a:rPr lang="en-US" dirty="0" smtClean="0"/>
              <a:t>1in</a:t>
            </a:r>
            <a:endParaRPr lang="en-US" dirty="0"/>
          </a:p>
        </p:txBody>
      </p:sp>
      <p:sp>
        <p:nvSpPr>
          <p:cNvPr id="19" name="TextBox 18"/>
          <p:cNvSpPr txBox="1"/>
          <p:nvPr/>
        </p:nvSpPr>
        <p:spPr>
          <a:xfrm>
            <a:off x="2819400" y="2667000"/>
            <a:ext cx="6096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en-US" dirty="0" smtClean="0"/>
              <a:t>Psi=</a:t>
            </a:r>
            <a:r>
              <a:rPr lang="fa-IR" dirty="0" smtClean="0"/>
              <a:t>میزان فشاری که  یک پوند وزنه بر  سطح 1*1 اینچ وارد می آورد</a:t>
            </a:r>
            <a:r>
              <a:rPr lang="en-US" dirty="0" smtClean="0"/>
              <a:t> </a:t>
            </a:r>
            <a:endParaRPr lang="en-US" dirty="0"/>
          </a:p>
        </p:txBody>
      </p:sp>
      <p:sp>
        <p:nvSpPr>
          <p:cNvPr id="20" name="TextBox 19"/>
          <p:cNvSpPr txBox="1"/>
          <p:nvPr/>
        </p:nvSpPr>
        <p:spPr>
          <a:xfrm>
            <a:off x="3581400" y="4191000"/>
            <a:ext cx="55626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ستون جیوه : </a:t>
            </a:r>
          </a:p>
          <a:p>
            <a:pPr algn="r"/>
            <a:r>
              <a:rPr lang="fa-IR" sz="1600" dirty="0" smtClean="0">
                <a:latin typeface="Tahoma" pitchFamily="34" charset="0"/>
                <a:cs typeface="Tahoma" pitchFamily="34" charset="0"/>
              </a:rPr>
              <a:t>اگر ظرفی مشابه شکل پر از جیوه داشته باشیم میزان بالا آمدن جیوه 760 میلیمتر است (در لب دریای آزاد) که معیار ستون جیوه ما می باشد</a:t>
            </a:r>
            <a:endParaRPr lang="en-US" sz="1600" dirty="0">
              <a:latin typeface="Tahoma" pitchFamily="34" charset="0"/>
              <a:cs typeface="Tahoma" pitchFamily="34" charset="0"/>
            </a:endParaRPr>
          </a:p>
        </p:txBody>
      </p:sp>
      <p:sp>
        <p:nvSpPr>
          <p:cNvPr id="29" name="Can 28"/>
          <p:cNvSpPr/>
          <p:nvPr/>
        </p:nvSpPr>
        <p:spPr>
          <a:xfrm>
            <a:off x="1447800" y="4191000"/>
            <a:ext cx="457200" cy="1524000"/>
          </a:xfrm>
          <a:prstGeom prst="can">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41" name="Straight Connector 40"/>
          <p:cNvCxnSpPr/>
          <p:nvPr/>
        </p:nvCxnSpPr>
        <p:spPr>
          <a:xfrm rot="5400000">
            <a:off x="609600" y="5486400"/>
            <a:ext cx="762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a:xfrm>
            <a:off x="990600" y="5867400"/>
            <a:ext cx="1524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a:xfrm rot="5400000">
            <a:off x="2133600" y="5486400"/>
            <a:ext cx="762000" cy="0"/>
          </a:xfrm>
          <a:prstGeom prst="line">
            <a:avLst/>
          </a:prstGeom>
        </p:spPr>
        <p:style>
          <a:lnRef idx="2">
            <a:schemeClr val="accent6"/>
          </a:lnRef>
          <a:fillRef idx="0">
            <a:schemeClr val="accent6"/>
          </a:fillRef>
          <a:effectRef idx="1">
            <a:schemeClr val="accent6"/>
          </a:effectRef>
          <a:fontRef idx="minor">
            <a:schemeClr val="tx1"/>
          </a:fontRef>
        </p:style>
      </p:cxnSp>
      <p:sp>
        <p:nvSpPr>
          <p:cNvPr id="44" name="Freeform 43"/>
          <p:cNvSpPr/>
          <p:nvPr/>
        </p:nvSpPr>
        <p:spPr>
          <a:xfrm>
            <a:off x="1003086" y="4864100"/>
            <a:ext cx="1493882" cy="990600"/>
          </a:xfrm>
          <a:custGeom>
            <a:avLst/>
            <a:gdLst>
              <a:gd name="connsiteX0" fmla="*/ 451064 w 1493882"/>
              <a:gd name="connsiteY0" fmla="*/ 25400 h 990600"/>
              <a:gd name="connsiteX1" fmla="*/ 451064 w 1493882"/>
              <a:gd name="connsiteY1" fmla="*/ 25400 h 990600"/>
              <a:gd name="connsiteX2" fmla="*/ 686014 w 1493882"/>
              <a:gd name="connsiteY2" fmla="*/ 19050 h 990600"/>
              <a:gd name="connsiteX3" fmla="*/ 724114 w 1493882"/>
              <a:gd name="connsiteY3" fmla="*/ 6350 h 990600"/>
              <a:gd name="connsiteX4" fmla="*/ 762214 w 1493882"/>
              <a:gd name="connsiteY4" fmla="*/ 0 h 990600"/>
              <a:gd name="connsiteX5" fmla="*/ 819364 w 1493882"/>
              <a:gd name="connsiteY5" fmla="*/ 6350 h 990600"/>
              <a:gd name="connsiteX6" fmla="*/ 838414 w 1493882"/>
              <a:gd name="connsiteY6" fmla="*/ 12700 h 990600"/>
              <a:gd name="connsiteX7" fmla="*/ 876514 w 1493882"/>
              <a:gd name="connsiteY7" fmla="*/ 50800 h 990600"/>
              <a:gd name="connsiteX8" fmla="*/ 882864 w 1493882"/>
              <a:gd name="connsiteY8" fmla="*/ 69850 h 990600"/>
              <a:gd name="connsiteX9" fmla="*/ 882864 w 1493882"/>
              <a:gd name="connsiteY9" fmla="*/ 234950 h 990600"/>
              <a:gd name="connsiteX10" fmla="*/ 889214 w 1493882"/>
              <a:gd name="connsiteY10" fmla="*/ 400050 h 990600"/>
              <a:gd name="connsiteX11" fmla="*/ 927314 w 1493882"/>
              <a:gd name="connsiteY11" fmla="*/ 425450 h 990600"/>
              <a:gd name="connsiteX12" fmla="*/ 978114 w 1493882"/>
              <a:gd name="connsiteY12" fmla="*/ 444500 h 990600"/>
              <a:gd name="connsiteX13" fmla="*/ 1435314 w 1493882"/>
              <a:gd name="connsiteY13" fmla="*/ 450850 h 990600"/>
              <a:gd name="connsiteX14" fmla="*/ 1479764 w 1493882"/>
              <a:gd name="connsiteY14" fmla="*/ 482600 h 990600"/>
              <a:gd name="connsiteX15" fmla="*/ 1486114 w 1493882"/>
              <a:gd name="connsiteY15" fmla="*/ 711200 h 990600"/>
              <a:gd name="connsiteX16" fmla="*/ 1492464 w 1493882"/>
              <a:gd name="connsiteY16" fmla="*/ 908050 h 990600"/>
              <a:gd name="connsiteX17" fmla="*/ 1473414 w 1493882"/>
              <a:gd name="connsiteY17" fmla="*/ 984250 h 990600"/>
              <a:gd name="connsiteX18" fmla="*/ 1454364 w 1493882"/>
              <a:gd name="connsiteY18" fmla="*/ 990600 h 990600"/>
              <a:gd name="connsiteX19" fmla="*/ 120864 w 1493882"/>
              <a:gd name="connsiteY19" fmla="*/ 984250 h 990600"/>
              <a:gd name="connsiteX20" fmla="*/ 101814 w 1493882"/>
              <a:gd name="connsiteY20" fmla="*/ 971550 h 990600"/>
              <a:gd name="connsiteX21" fmla="*/ 63714 w 1493882"/>
              <a:gd name="connsiteY21" fmla="*/ 958850 h 990600"/>
              <a:gd name="connsiteX22" fmla="*/ 6564 w 1493882"/>
              <a:gd name="connsiteY22" fmla="*/ 965200 h 990600"/>
              <a:gd name="connsiteX23" fmla="*/ 214 w 1493882"/>
              <a:gd name="connsiteY23" fmla="*/ 946150 h 990600"/>
              <a:gd name="connsiteX24" fmla="*/ 6564 w 1493882"/>
              <a:gd name="connsiteY24" fmla="*/ 495300 h 990600"/>
              <a:gd name="connsiteX25" fmla="*/ 12914 w 1493882"/>
              <a:gd name="connsiteY25" fmla="*/ 361950 h 990600"/>
              <a:gd name="connsiteX26" fmla="*/ 38314 w 1493882"/>
              <a:gd name="connsiteY26" fmla="*/ 368300 h 990600"/>
              <a:gd name="connsiteX27" fmla="*/ 57364 w 1493882"/>
              <a:gd name="connsiteY27" fmla="*/ 374650 h 990600"/>
              <a:gd name="connsiteX28" fmla="*/ 95464 w 1493882"/>
              <a:gd name="connsiteY28" fmla="*/ 381000 h 990600"/>
              <a:gd name="connsiteX29" fmla="*/ 133564 w 1493882"/>
              <a:gd name="connsiteY29" fmla="*/ 419100 h 990600"/>
              <a:gd name="connsiteX30" fmla="*/ 152614 w 1493882"/>
              <a:gd name="connsiteY30" fmla="*/ 431800 h 990600"/>
              <a:gd name="connsiteX31" fmla="*/ 343114 w 1493882"/>
              <a:gd name="connsiteY31" fmla="*/ 438150 h 990600"/>
              <a:gd name="connsiteX32" fmla="*/ 400264 w 1493882"/>
              <a:gd name="connsiteY32" fmla="*/ 444500 h 990600"/>
              <a:gd name="connsiteX33" fmla="*/ 489164 w 1493882"/>
              <a:gd name="connsiteY33" fmla="*/ 431800 h 990600"/>
              <a:gd name="connsiteX34" fmla="*/ 482814 w 1493882"/>
              <a:gd name="connsiteY34" fmla="*/ 412750 h 990600"/>
              <a:gd name="connsiteX35" fmla="*/ 470114 w 1493882"/>
              <a:gd name="connsiteY35" fmla="*/ 393700 h 990600"/>
              <a:gd name="connsiteX36" fmla="*/ 451064 w 1493882"/>
              <a:gd name="connsiteY36" fmla="*/ 254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93882" h="990600">
                <a:moveTo>
                  <a:pt x="451064" y="25400"/>
                </a:moveTo>
                <a:lnTo>
                  <a:pt x="451064" y="25400"/>
                </a:lnTo>
                <a:cubicBezTo>
                  <a:pt x="529381" y="23283"/>
                  <a:pt x="607859" y="24503"/>
                  <a:pt x="686014" y="19050"/>
                </a:cubicBezTo>
                <a:cubicBezTo>
                  <a:pt x="699369" y="18118"/>
                  <a:pt x="710909" y="8551"/>
                  <a:pt x="724114" y="6350"/>
                </a:cubicBezTo>
                <a:lnTo>
                  <a:pt x="762214" y="0"/>
                </a:lnTo>
                <a:cubicBezTo>
                  <a:pt x="781264" y="2117"/>
                  <a:pt x="800458" y="3199"/>
                  <a:pt x="819364" y="6350"/>
                </a:cubicBezTo>
                <a:cubicBezTo>
                  <a:pt x="825966" y="7450"/>
                  <a:pt x="833130" y="8591"/>
                  <a:pt x="838414" y="12700"/>
                </a:cubicBezTo>
                <a:cubicBezTo>
                  <a:pt x="852591" y="23727"/>
                  <a:pt x="876514" y="50800"/>
                  <a:pt x="876514" y="50800"/>
                </a:cubicBezTo>
                <a:cubicBezTo>
                  <a:pt x="878631" y="57150"/>
                  <a:pt x="881412" y="63316"/>
                  <a:pt x="882864" y="69850"/>
                </a:cubicBezTo>
                <a:cubicBezTo>
                  <a:pt x="896998" y="133451"/>
                  <a:pt x="887173" y="148778"/>
                  <a:pt x="882864" y="234950"/>
                </a:cubicBezTo>
                <a:cubicBezTo>
                  <a:pt x="884981" y="289983"/>
                  <a:pt x="876700" y="346417"/>
                  <a:pt x="889214" y="400050"/>
                </a:cubicBezTo>
                <a:cubicBezTo>
                  <a:pt x="892682" y="414914"/>
                  <a:pt x="914614" y="416983"/>
                  <a:pt x="927314" y="425450"/>
                </a:cubicBezTo>
                <a:cubicBezTo>
                  <a:pt x="947809" y="439113"/>
                  <a:pt x="949537" y="443758"/>
                  <a:pt x="978114" y="444500"/>
                </a:cubicBezTo>
                <a:cubicBezTo>
                  <a:pt x="1130477" y="448457"/>
                  <a:pt x="1282914" y="448733"/>
                  <a:pt x="1435314" y="450850"/>
                </a:cubicBezTo>
                <a:cubicBezTo>
                  <a:pt x="1479764" y="465667"/>
                  <a:pt x="1469181" y="450850"/>
                  <a:pt x="1479764" y="482600"/>
                </a:cubicBezTo>
                <a:cubicBezTo>
                  <a:pt x="1481881" y="558800"/>
                  <a:pt x="1483840" y="635005"/>
                  <a:pt x="1486114" y="711200"/>
                </a:cubicBezTo>
                <a:cubicBezTo>
                  <a:pt x="1488073" y="776822"/>
                  <a:pt x="1492464" y="842399"/>
                  <a:pt x="1492464" y="908050"/>
                </a:cubicBezTo>
                <a:cubicBezTo>
                  <a:pt x="1492464" y="926012"/>
                  <a:pt x="1493882" y="967875"/>
                  <a:pt x="1473414" y="984250"/>
                </a:cubicBezTo>
                <a:cubicBezTo>
                  <a:pt x="1468187" y="988431"/>
                  <a:pt x="1460714" y="988483"/>
                  <a:pt x="1454364" y="990600"/>
                </a:cubicBezTo>
                <a:lnTo>
                  <a:pt x="120864" y="984250"/>
                </a:lnTo>
                <a:cubicBezTo>
                  <a:pt x="113233" y="984143"/>
                  <a:pt x="108788" y="974650"/>
                  <a:pt x="101814" y="971550"/>
                </a:cubicBezTo>
                <a:cubicBezTo>
                  <a:pt x="89581" y="966113"/>
                  <a:pt x="63714" y="958850"/>
                  <a:pt x="63714" y="958850"/>
                </a:cubicBezTo>
                <a:cubicBezTo>
                  <a:pt x="44664" y="960967"/>
                  <a:pt x="25359" y="968959"/>
                  <a:pt x="6564" y="965200"/>
                </a:cubicBezTo>
                <a:cubicBezTo>
                  <a:pt x="0" y="963887"/>
                  <a:pt x="214" y="952843"/>
                  <a:pt x="214" y="946150"/>
                </a:cubicBezTo>
                <a:cubicBezTo>
                  <a:pt x="214" y="795852"/>
                  <a:pt x="3297" y="645563"/>
                  <a:pt x="6564" y="495300"/>
                </a:cubicBezTo>
                <a:cubicBezTo>
                  <a:pt x="7531" y="450810"/>
                  <a:pt x="10797" y="406400"/>
                  <a:pt x="12914" y="361950"/>
                </a:cubicBezTo>
                <a:cubicBezTo>
                  <a:pt x="21381" y="364067"/>
                  <a:pt x="29923" y="365902"/>
                  <a:pt x="38314" y="368300"/>
                </a:cubicBezTo>
                <a:cubicBezTo>
                  <a:pt x="44750" y="370139"/>
                  <a:pt x="50830" y="373198"/>
                  <a:pt x="57364" y="374650"/>
                </a:cubicBezTo>
                <a:cubicBezTo>
                  <a:pt x="69933" y="377443"/>
                  <a:pt x="82764" y="378883"/>
                  <a:pt x="95464" y="381000"/>
                </a:cubicBezTo>
                <a:cubicBezTo>
                  <a:pt x="108164" y="393700"/>
                  <a:pt x="118620" y="409137"/>
                  <a:pt x="133564" y="419100"/>
                </a:cubicBezTo>
                <a:cubicBezTo>
                  <a:pt x="139914" y="423333"/>
                  <a:pt x="145014" y="431109"/>
                  <a:pt x="152614" y="431800"/>
                </a:cubicBezTo>
                <a:cubicBezTo>
                  <a:pt x="215888" y="437552"/>
                  <a:pt x="279614" y="436033"/>
                  <a:pt x="343114" y="438150"/>
                </a:cubicBezTo>
                <a:cubicBezTo>
                  <a:pt x="362164" y="440267"/>
                  <a:pt x="381097" y="444500"/>
                  <a:pt x="400264" y="444500"/>
                </a:cubicBezTo>
                <a:cubicBezTo>
                  <a:pt x="455912" y="444500"/>
                  <a:pt x="453909" y="443552"/>
                  <a:pt x="489164" y="431800"/>
                </a:cubicBezTo>
                <a:cubicBezTo>
                  <a:pt x="487047" y="425450"/>
                  <a:pt x="485807" y="418737"/>
                  <a:pt x="482814" y="412750"/>
                </a:cubicBezTo>
                <a:cubicBezTo>
                  <a:pt x="479401" y="405924"/>
                  <a:pt x="470364" y="401328"/>
                  <a:pt x="470114" y="393700"/>
                </a:cubicBezTo>
                <a:cubicBezTo>
                  <a:pt x="466091" y="270999"/>
                  <a:pt x="454239" y="86783"/>
                  <a:pt x="451064" y="25400"/>
                </a:cubicBez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TextBox 44"/>
          <p:cNvSpPr txBox="1"/>
          <p:nvPr/>
        </p:nvSpPr>
        <p:spPr>
          <a:xfrm>
            <a:off x="1905000" y="4648200"/>
            <a:ext cx="1143000" cy="307777"/>
          </a:xfrm>
          <a:prstGeom prst="rect">
            <a:avLst/>
          </a:prstGeom>
          <a:noFill/>
        </p:spPr>
        <p:txBody>
          <a:bodyPr wrap="square" rtlCol="0">
            <a:spAutoFit/>
          </a:bodyPr>
          <a:lstStyle/>
          <a:p>
            <a:r>
              <a:rPr lang="en-US" sz="1400" dirty="0" smtClean="0"/>
              <a:t>760mm</a:t>
            </a:r>
            <a:endParaRPr lang="en-US" sz="1400" dirty="0"/>
          </a:p>
        </p:txBody>
      </p:sp>
      <p:sp>
        <p:nvSpPr>
          <p:cNvPr id="46" name="TextBox 45"/>
          <p:cNvSpPr txBox="1"/>
          <p:nvPr/>
        </p:nvSpPr>
        <p:spPr>
          <a:xfrm>
            <a:off x="1447800" y="5410200"/>
            <a:ext cx="838200" cy="369332"/>
          </a:xfrm>
          <a:prstGeom prst="rect">
            <a:avLst/>
          </a:prstGeom>
          <a:noFill/>
        </p:spPr>
        <p:txBody>
          <a:bodyPr wrap="square" rtlCol="0">
            <a:spAutoFit/>
          </a:bodyPr>
          <a:lstStyle/>
          <a:p>
            <a:r>
              <a:rPr lang="en-US" dirty="0" smtClean="0"/>
              <a:t>Hg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4524315"/>
          </a:xfrm>
          <a:prstGeom prst="rect">
            <a:avLst/>
          </a:prstGeom>
          <a:noFill/>
        </p:spPr>
        <p:txBody>
          <a:bodyPr wrap="square" rtlCol="0">
            <a:spAutoFit/>
          </a:bodyPr>
          <a:lstStyle/>
          <a:p>
            <a:pPr algn="r" rtl="1"/>
            <a:r>
              <a:rPr lang="fa-IR" sz="1600" b="1" dirty="0" smtClean="0">
                <a:latin typeface="Tahoma" pitchFamily="34" charset="0"/>
                <a:cs typeface="Tahoma" pitchFamily="34" charset="0"/>
              </a:rPr>
              <a:t>برای ایجاد کانال ارتباطی می بایست موارد زیر را در نظر بگیریم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برای جریان هوا بین اتاقی که قرار است دستگاه گاز سوز در آن نصب شود و اتاق مجاور، می بایست حداقل دو دهانه یکی به فاصله 30 سانتیمتر از کف اتاق و دیگری به فاصله 30 سانتیمتر از سقف ، روی دیوار یا در ، بین اتاق ایجاد نماییم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به ازای هر 38 کیلو کاری ظرفیت کمبود هوای گاز سوز، مساحت دهانه کانال ، می بایست یک سانتیمتر مربع در نظر گرفته شود .نکته قابل توجه دیگر اینکه ، مساحت هر یک از دهانه ها در هر شرایطی نباید از 645 سانتیمتر مربع کمتر در نظرگرفته شود و دهانه کانال باید بدون مانع باشد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اگر فضای اتاق کافی نبود و یا فضای اتاق و فضای اتاق مجاور نیز کافی نبود ، می توانیم با ایجاد یک کانال ورود هوا از خارج ساختمان ، این مشکل را برطرف نماییم . ( شرایط ایجاد کانال به هوای آزاد را می توانید در ادامه مطالب ، مطالعه نمایید)</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9600"/>
            <a:ext cx="9144000" cy="3539430"/>
          </a:xfrm>
          <a:prstGeom prst="rect">
            <a:avLst/>
          </a:prstGeom>
          <a:noFill/>
        </p:spPr>
        <p:txBody>
          <a:bodyPr wrap="square" rtlCol="0">
            <a:spAutoFit/>
          </a:bodyPr>
          <a:lstStyle/>
          <a:p>
            <a:pPr algn="r" rtl="1"/>
            <a:r>
              <a:rPr lang="fa-IR" sz="1600" b="1" dirty="0" smtClean="0">
                <a:latin typeface="Tahoma" pitchFamily="34" charset="0"/>
                <a:cs typeface="Tahoma" pitchFamily="34" charset="0"/>
              </a:rPr>
              <a:t>نکته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درز بندی اتاق خواب باید به گونه ای باشد که در صورت نصب بخاری دودکشدار، تامین هوای لازم از فضای مجاور انجام پذیرد . </a:t>
            </a:r>
            <a:r>
              <a:rPr lang="fa-IR" sz="1600" b="1" dirty="0" smtClean="0">
                <a:solidFill>
                  <a:srgbClr val="FF0000"/>
                </a:solidFill>
                <a:latin typeface="Tahoma" pitchFamily="34" charset="0"/>
                <a:cs typeface="Tahoma" pitchFamily="34" charset="0"/>
              </a:rPr>
              <a:t>( برای اتاق خواب ، حمام به عنوان فضای مجاور در نظر گرفته نمی شود )</a:t>
            </a:r>
            <a:endParaRPr lang="en-US" sz="1600" dirty="0" smtClean="0">
              <a:solidFill>
                <a:srgbClr val="FF0000"/>
              </a:solidFill>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طبق مقررات ملی ساختمان ، نصب وسایل گاز سوز پر مصرف مانند پکیج و آبگرمکن دیواری که مصرف آنها بیشتر از 1.5 متر مکعب در ساعت می باشد در خانه هایی که مساحت آنها کمتر از 60 متر مکعب در ساعت می باشد در خانه هایی که مساحت آنها کمتر از 60 متر مربع هستند ، ممنوع می باشد . مگر آنکه یک دریچه دایمی از ساختمان به هوای آزاد ، جهت احتراق کامل وسیله گاز سوز مربوطه وجود داشته باشد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r>
              <a:rPr lang="fa-IR" sz="1600" b="1" dirty="0" smtClean="0">
                <a:latin typeface="Tahoma" pitchFamily="34" charset="0"/>
                <a:cs typeface="Tahoma" pitchFamily="34" charset="0"/>
              </a:rPr>
              <a:t>نکته : فاصله دهانه بیرونی کانال باید حداقل یک متر از دود کش فاصله داشته باشد تا دود از طریق کانال دوباره وارد ساختمان نگردد. </a:t>
            </a:r>
            <a:endParaRPr lang="en-US" sz="1600" dirty="0">
              <a:latin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94085"/>
          </a:xfrm>
          <a:prstGeom prst="rect">
            <a:avLst/>
          </a:prstGeom>
          <a:noFill/>
        </p:spPr>
        <p:txBody>
          <a:bodyPr wrap="square" rtlCol="0">
            <a:spAutoFit/>
          </a:bodyPr>
          <a:lstStyle/>
          <a:p>
            <a:pPr algn="r" rtl="1"/>
            <a:r>
              <a:rPr lang="fa-IR" sz="1600" b="1" u="sng" dirty="0" smtClean="0">
                <a:solidFill>
                  <a:srgbClr val="7030A0"/>
                </a:solidFill>
                <a:latin typeface="Tahoma" pitchFamily="34" charset="0"/>
                <a:cs typeface="Tahoma" pitchFamily="34" charset="0"/>
              </a:rPr>
              <a:t>ساختمان با درزهای هوابند </a:t>
            </a:r>
            <a:endParaRPr lang="en-US" sz="1600" dirty="0" smtClean="0">
              <a:solidFill>
                <a:srgbClr val="7030A0"/>
              </a:solidFill>
              <a:latin typeface="Tahoma" pitchFamily="34" charset="0"/>
              <a:cs typeface="Tahoma" pitchFamily="34" charset="0"/>
            </a:endParaRPr>
          </a:p>
          <a:p>
            <a:pPr algn="r" rtl="1"/>
            <a:r>
              <a:rPr lang="fa-IR" sz="1600" b="1" dirty="0" smtClean="0">
                <a:latin typeface="Tahoma" pitchFamily="34" charset="0"/>
                <a:cs typeface="Tahoma" pitchFamily="34" charset="0"/>
              </a:rPr>
              <a:t>در این نوع ساختمانها ، در هر شرایطی باید هوای مورد نیاز احتراق از خارج ساختمان تامین شود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علاوه بر ایجاد کانال هوا با شرایط زیر ، بهتر است یک دهانه هوای اضافی نیز برای دریافت مستقیم هوا به دستگاه با سطح مقطع یک سانتیمتر مربع برای هر </a:t>
            </a:r>
            <a:r>
              <a:rPr lang="fa-IR" sz="1600" b="1" dirty="0" smtClean="0">
                <a:solidFill>
                  <a:srgbClr val="FF0000"/>
                </a:solidFill>
                <a:latin typeface="Tahoma" pitchFamily="34" charset="0"/>
                <a:cs typeface="Tahoma" pitchFamily="34" charset="0"/>
              </a:rPr>
              <a:t>194</a:t>
            </a:r>
            <a:r>
              <a:rPr lang="fa-IR" sz="1600" b="1" dirty="0" smtClean="0">
                <a:latin typeface="Tahoma" pitchFamily="34" charset="0"/>
                <a:cs typeface="Tahoma" pitchFamily="34" charset="0"/>
              </a:rPr>
              <a:t> کیلو کالری در ساعت نیز در نظر گرفته شود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شرایط ایجاد کانال به هوای آزاد و ابعاد آن به شرح زیر می باشد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به فاصله 30 سانتیمتری از سقف </a:t>
            </a:r>
            <a:r>
              <a:rPr lang="en-US" sz="1600" b="1" dirty="0" smtClean="0">
                <a:latin typeface="Tahoma" pitchFamily="34" charset="0"/>
                <a:cs typeface="Tahoma" pitchFamily="34" charset="0"/>
              </a:rPr>
              <a:t>; </a:t>
            </a:r>
            <a:r>
              <a:rPr lang="fa-IR" sz="1600" b="1" dirty="0" smtClean="0">
                <a:latin typeface="Tahoma" pitchFamily="34" charset="0"/>
                <a:cs typeface="Tahoma" pitchFamily="34" charset="0"/>
              </a:rPr>
              <a:t> یک دهانه برای ورود هوا باید نصب شود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به ازای هر 116 کیلو کالری در ساعت ، مساحت دهانه را یک سانتیمتر مربع در نظر می گیریم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سطح مقطع کانال در تمام مسیر ، باید برابر با دهانه ورود هوا در نظر گرفته شود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چند تذکر مهم در مورد کانال هوای آزاد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_ دهانه ورود هوا باید به گونه ای باشد که هوا براحتی بتواند وارد آن گردد و همچنین از نفوذ مستقیم سرما به داخل ساختمان جلوگیری نماید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_ دهانه باید غیر قابل بسته شدن باشد.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_ پرنده و حشره نتواند از طریق کانال وارد ساختمان گردد.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_ بهتر است با یک نوشته و نصب آن در کنار کانال ، کاربرد کانال را نوشته  و تاکید شود که به هیچ عنوان مسدود نگردد.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از منابع زیر </a:t>
            </a:r>
            <a:r>
              <a:rPr lang="fa-IR" sz="1600" b="1" dirty="0" smtClean="0">
                <a:solidFill>
                  <a:srgbClr val="FF0000"/>
                </a:solidFill>
                <a:latin typeface="Tahoma" pitchFamily="34" charset="0"/>
                <a:cs typeface="Tahoma" pitchFamily="34" charset="0"/>
              </a:rPr>
              <a:t>نمی توانیم </a:t>
            </a:r>
            <a:r>
              <a:rPr lang="fa-IR" sz="1600" b="1" dirty="0" smtClean="0">
                <a:latin typeface="Tahoma" pitchFamily="34" charset="0"/>
                <a:cs typeface="Tahoma" pitchFamily="34" charset="0"/>
              </a:rPr>
              <a:t>برای تامین هوای احتراق در ساختمان استفاده کنیم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فضایی که از گرد و غبار پوشیده شده است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 فضایی که در آن گاز خطرناک و بخار قابل اشتعال وجود دارد .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فضای اتاق خواب و حمام </a:t>
            </a:r>
            <a:endParaRPr lang="en-US" sz="1600" dirty="0" smtClean="0">
              <a:latin typeface="Tahoma" pitchFamily="34" charset="0"/>
              <a:cs typeface="Tahoma" pitchFamily="34" charset="0"/>
            </a:endParaRPr>
          </a:p>
          <a:p>
            <a:pPr lvl="0" algn="r" rtl="1"/>
            <a:r>
              <a:rPr lang="fa-IR" sz="1600" b="1" dirty="0" smtClean="0">
                <a:latin typeface="Tahoma" pitchFamily="34" charset="0"/>
                <a:cs typeface="Tahoma" pitchFamily="34" charset="0"/>
              </a:rPr>
              <a:t>فضای موتور خانه تبرید ساختمان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610600" cy="4031873"/>
          </a:xfrm>
          <a:prstGeom prst="rect">
            <a:avLst/>
          </a:prstGeom>
          <a:noFill/>
        </p:spPr>
        <p:txBody>
          <a:bodyPr wrap="square" rtlCol="0">
            <a:spAutoFit/>
          </a:bodyPr>
          <a:lstStyle/>
          <a:p>
            <a:pPr algn="r" rtl="1"/>
            <a:r>
              <a:rPr lang="fa-IR" sz="1600" b="1" dirty="0" smtClean="0">
                <a:latin typeface="Tahoma" pitchFamily="34" charset="0"/>
                <a:cs typeface="Tahoma" pitchFamily="34" charset="0"/>
              </a:rPr>
              <a:t>مثال 3: آیا می توانیم آبگرمکن با قدرت حرارتی 18 کیلو وات در اتاقی به مساحت 40 متر مربع نصب کنیم ؟ ( ساختمان با درزهای هوا بند می باشد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جواب : خیر. زیرا در ساختمان های با درز هوابند ، با هر مساحتی نمی توانیم وسیله گاز ( که هوا را از داخل ساختمان مصرف می کند )، نصب کنیم مگر آنکه یک کانال مرتبط با هوای آزاد نصب کنیم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مثال 4: مساحت کانال مرتبط با هوای آزاد در مثال 3 را محاسبه نمایید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تبدیل کیلو وات به کیلو کالری                                                                                </a:t>
            </a:r>
            <a:r>
              <a:rPr lang="en-US" sz="1600" b="1" dirty="0" smtClean="0">
                <a:latin typeface="Tahoma" pitchFamily="34" charset="0"/>
                <a:cs typeface="Tahoma" pitchFamily="34" charset="0"/>
              </a:rPr>
              <a:t>18*860=15480k cal/h</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مقدار مساحت کانال هوای آزاد                                                                                        </a:t>
            </a:r>
            <a:r>
              <a:rPr lang="en-US" sz="1600" b="1" dirty="0" smtClean="0">
                <a:latin typeface="Tahoma" pitchFamily="34" charset="0"/>
                <a:cs typeface="Tahoma" pitchFamily="34" charset="0"/>
              </a:rPr>
              <a:t>15480/116=133.5</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بهتر است که یک دریچه دیگر که مستقیم از هوای آزاد به پکیج راه دارد نیز نصب گردد که مساحت کانال به این قرار است :</a:t>
            </a:r>
            <a:endParaRPr lang="en-US" sz="1600" dirty="0" smtClean="0">
              <a:latin typeface="Tahoma" pitchFamily="34" charset="0"/>
              <a:cs typeface="Tahoma" pitchFamily="34" charset="0"/>
            </a:endParaRPr>
          </a:p>
          <a:p>
            <a:pPr algn="r"/>
            <a:r>
              <a:rPr lang="en-US" sz="1600" b="1" dirty="0" smtClean="0">
                <a:latin typeface="Tahoma" pitchFamily="34" charset="0"/>
                <a:cs typeface="Tahoma" pitchFamily="34" charset="0"/>
              </a:rPr>
              <a:t>15480/194=79.8cm</a:t>
            </a:r>
            <a:endParaRPr lang="en-US" sz="1600" dirty="0">
              <a:latin typeface="Tahoma" pitchFamily="34" charset="0"/>
              <a:cs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1"/>
            <a:ext cx="8991600" cy="6494085"/>
          </a:xfrm>
          <a:prstGeom prst="rect">
            <a:avLst/>
          </a:prstGeom>
          <a:noFill/>
        </p:spPr>
        <p:txBody>
          <a:bodyPr wrap="square" rtlCol="0">
            <a:spAutoFit/>
          </a:bodyPr>
          <a:lstStyle/>
          <a:p>
            <a:pPr algn="r" rtl="1"/>
            <a:r>
              <a:rPr lang="fa-IR" sz="1600" b="1" dirty="0" smtClean="0">
                <a:latin typeface="Tahoma" pitchFamily="34" charset="0"/>
                <a:cs typeface="Tahoma" pitchFamily="34" charset="0"/>
              </a:rPr>
              <a:t>مثال 5: آیا نصب آبگرمکن به ظرفیت نامی </a:t>
            </a:r>
            <a:r>
              <a:rPr lang="en-US" sz="1600" b="1" dirty="0" smtClean="0">
                <a:latin typeface="Tahoma" pitchFamily="34" charset="0"/>
                <a:cs typeface="Tahoma" pitchFamily="34" charset="0"/>
              </a:rPr>
              <a:t>24000 k cal /h </a:t>
            </a:r>
            <a:r>
              <a:rPr lang="fa-IR" sz="1600" b="1" dirty="0" smtClean="0">
                <a:latin typeface="Tahoma" pitchFamily="34" charset="0"/>
                <a:cs typeface="Tahoma" pitchFamily="34" charset="0"/>
              </a:rPr>
              <a:t> در یک آشپرخانه نوع باز که به محوطه نهار خوری و پذیرایی با مجموع زیر بنای </a:t>
            </a:r>
            <a:r>
              <a:rPr lang="en-US" sz="1600" b="1" dirty="0" smtClean="0">
                <a:latin typeface="Tahoma" pitchFamily="34" charset="0"/>
                <a:cs typeface="Tahoma" pitchFamily="34" charset="0"/>
              </a:rPr>
              <a:t>50m2</a:t>
            </a:r>
            <a:r>
              <a:rPr lang="fa-IR" sz="1600" b="1" dirty="0" smtClean="0">
                <a:latin typeface="Tahoma" pitchFamily="34" charset="0"/>
                <a:cs typeface="Tahoma" pitchFamily="34" charset="0"/>
              </a:rPr>
              <a:t> راه دارد ، مجاز می باشد یا نه ؟ ( ساختمان با درز معمولی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ارتفاع دیوار خانه را  </a:t>
            </a:r>
            <a:r>
              <a:rPr lang="en-US" sz="1600" b="1" dirty="0" smtClean="0">
                <a:latin typeface="Tahoma" pitchFamily="34" charset="0"/>
                <a:cs typeface="Tahoma" pitchFamily="34" charset="0"/>
              </a:rPr>
              <a:t>2.8</a:t>
            </a:r>
            <a:r>
              <a:rPr lang="fa-IR" sz="1600" b="1" dirty="0" smtClean="0">
                <a:latin typeface="Tahoma" pitchFamily="34" charset="0"/>
                <a:cs typeface="Tahoma" pitchFamily="34" charset="0"/>
              </a:rPr>
              <a:t> متر در نظر بگیرید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rtl="1"/>
            <a:r>
              <a:rPr lang="fa-IR" sz="1600" b="1" dirty="0" smtClean="0">
                <a:latin typeface="Tahoma" pitchFamily="34" charset="0"/>
                <a:cs typeface="Tahoma" pitchFamily="34" charset="0"/>
              </a:rPr>
              <a:t>                                                                                            فضای مجاز                                      </a:t>
            </a:r>
            <a:r>
              <a:rPr lang="en-US" sz="1600" b="1" dirty="0" smtClean="0">
                <a:latin typeface="Tahoma" pitchFamily="34" charset="0"/>
                <a:cs typeface="Tahoma" pitchFamily="34" charset="0"/>
              </a:rPr>
              <a:t>24000/177=135.6m3</a:t>
            </a:r>
            <a:endParaRPr lang="en-US" sz="1600" dirty="0" smtClean="0">
              <a:latin typeface="Tahoma" pitchFamily="34" charset="0"/>
              <a:cs typeface="Tahoma" pitchFamily="34" charset="0"/>
            </a:endParaRPr>
          </a:p>
          <a:p>
            <a:pPr rtl="1"/>
            <a:r>
              <a:rPr lang="fa-IR" sz="1600" b="1" dirty="0" smtClean="0">
                <a:latin typeface="Tahoma" pitchFamily="34" charset="0"/>
                <a:cs typeface="Tahoma" pitchFamily="34" charset="0"/>
              </a:rPr>
              <a:t>                                                                مجموع فضای آشپرخانه و نهارخوری و پذیرایی</a:t>
            </a:r>
            <a:r>
              <a:rPr lang="en-US" sz="1600" b="1" dirty="0" smtClean="0">
                <a:latin typeface="Tahoma" pitchFamily="34" charset="0"/>
                <a:cs typeface="Tahoma" pitchFamily="34" charset="0"/>
              </a:rPr>
              <a:t>50m2*2.8m=140m3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چون مجموع فضای آشپرخانه و اتاقهایی که به آن راه دارد و هوا جریان دارد </a:t>
            </a:r>
            <a:r>
              <a:rPr lang="en-US" sz="1600" b="1" dirty="0" smtClean="0">
                <a:latin typeface="Tahoma" pitchFamily="34" charset="0"/>
                <a:cs typeface="Tahoma" pitchFamily="34" charset="0"/>
              </a:rPr>
              <a:t>(140m3)</a:t>
            </a:r>
            <a:r>
              <a:rPr lang="fa-IR" sz="1600" b="1" dirty="0" smtClean="0">
                <a:latin typeface="Tahoma" pitchFamily="34" charset="0"/>
                <a:cs typeface="Tahoma" pitchFamily="34" charset="0"/>
              </a:rPr>
              <a:t> از شرط فضای نامحدود ما </a:t>
            </a:r>
            <a:r>
              <a:rPr lang="en-US" sz="1600" b="1" dirty="0" smtClean="0">
                <a:latin typeface="Tahoma" pitchFamily="34" charset="0"/>
                <a:cs typeface="Tahoma" pitchFamily="34" charset="0"/>
              </a:rPr>
              <a:t>(135.6 m)</a:t>
            </a:r>
            <a:r>
              <a:rPr lang="fa-IR" sz="1600" b="1" dirty="0" smtClean="0">
                <a:latin typeface="Tahoma" pitchFamily="34" charset="0"/>
                <a:cs typeface="Tahoma" pitchFamily="34" charset="0"/>
              </a:rPr>
              <a:t> بزرگتر است ، پس ما می توانیم آبگرمکن را در آشپزخانه نصب کنیم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مثال 6 : آیا ما مجاز به نصب آبگرمکن به ظرفیت حرارتی 12000  کیلو کالری در ساعت ، در یک اتاق به زیر بنای </a:t>
            </a:r>
            <a:r>
              <a:rPr lang="en-US" sz="1600" b="1" dirty="0" smtClean="0">
                <a:latin typeface="Tahoma" pitchFamily="34" charset="0"/>
                <a:cs typeface="Tahoma" pitchFamily="34" charset="0"/>
              </a:rPr>
              <a:t>10m2</a:t>
            </a:r>
            <a:r>
              <a:rPr lang="fa-IR" sz="1600" b="1" dirty="0" smtClean="0">
                <a:latin typeface="Tahoma" pitchFamily="34" charset="0"/>
                <a:cs typeface="Tahoma" pitchFamily="34" charset="0"/>
              </a:rPr>
              <a:t> هستیم ؟ ( ساختمان با درز معمولی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جواب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rtl="1"/>
            <a:r>
              <a:rPr lang="fa-IR" sz="1600" b="1" dirty="0" smtClean="0">
                <a:latin typeface="Tahoma" pitchFamily="34" charset="0"/>
                <a:cs typeface="Tahoma" pitchFamily="34" charset="0"/>
              </a:rPr>
              <a:t>فضای نامحدود لازم                                                </a:t>
            </a:r>
            <a:r>
              <a:rPr lang="en-US" sz="1600" b="1" dirty="0" smtClean="0">
                <a:latin typeface="Tahoma" pitchFamily="34" charset="0"/>
                <a:cs typeface="Tahoma" pitchFamily="34" charset="0"/>
              </a:rPr>
              <a:t> 12000/177=67.8m3</a:t>
            </a:r>
            <a:endParaRPr lang="en-US" sz="1600" dirty="0" smtClean="0">
              <a:latin typeface="Tahoma" pitchFamily="34" charset="0"/>
              <a:cs typeface="Tahoma" pitchFamily="34" charset="0"/>
            </a:endParaRPr>
          </a:p>
          <a:p>
            <a:pPr rtl="1"/>
            <a:r>
              <a:rPr lang="fa-IR" sz="1600" b="1" dirty="0" smtClean="0">
                <a:latin typeface="Tahoma" pitchFamily="34" charset="0"/>
                <a:cs typeface="Tahoma" pitchFamily="34" charset="0"/>
              </a:rPr>
              <a:t>فضای اتاق                                                      3</a:t>
            </a:r>
            <a:r>
              <a:rPr lang="en-US" sz="1600" b="1" dirty="0" smtClean="0">
                <a:latin typeface="Tahoma" pitchFamily="34" charset="0"/>
                <a:cs typeface="Tahoma" pitchFamily="34" charset="0"/>
              </a:rPr>
              <a:t>10m2*2.8m=28m</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خیر ، چون فضای اتاق از فضای نامحدود کوچکتر است در نتیجه ما نمی توانیم آبگرمکن را در اتاق مذکور نصب نماییم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838200"/>
            <a:ext cx="8001000" cy="2800767"/>
          </a:xfrm>
          <a:prstGeom prst="rect">
            <a:avLst/>
          </a:prstGeom>
          <a:noFill/>
        </p:spPr>
        <p:txBody>
          <a:bodyPr wrap="square" rtlCol="0">
            <a:spAutoFit/>
          </a:bodyPr>
          <a:lstStyle/>
          <a:p>
            <a:pPr algn="r" rtl="1"/>
            <a:r>
              <a:rPr lang="fa-IR" sz="1600" b="1" dirty="0" smtClean="0">
                <a:latin typeface="Tahoma" pitchFamily="34" charset="0"/>
                <a:cs typeface="Tahoma" pitchFamily="34" charset="0"/>
              </a:rPr>
              <a:t>مثال 7: حال با قرار دادن دریچه ای ارتباطی با اتاق مجاور می خواهیم آبگرمکن را در مثال بالا نصب نماییم . </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28*177=4956kcal/h</a:t>
            </a:r>
            <a:endParaRPr lang="en-US" sz="1600" dirty="0" smtClean="0">
              <a:latin typeface="Tahoma" pitchFamily="34" charset="0"/>
              <a:cs typeface="Tahoma" pitchFamily="34" charset="0"/>
            </a:endParaRPr>
          </a:p>
          <a:p>
            <a:pPr algn="r" rtl="1"/>
            <a:r>
              <a:rPr lang="fa-IR" sz="1600" b="1" dirty="0" smtClean="0">
                <a:latin typeface="Tahoma" pitchFamily="34" charset="0"/>
                <a:cs typeface="Tahoma" pitchFamily="34" charset="0"/>
              </a:rPr>
              <a:t>7044=4956-12000</a:t>
            </a:r>
            <a:endParaRPr lang="en-US" sz="1600" dirty="0" smtClean="0">
              <a:latin typeface="Tahoma" pitchFamily="34" charset="0"/>
              <a:cs typeface="Tahoma" pitchFamily="34" charset="0"/>
            </a:endParaRPr>
          </a:p>
          <a:p>
            <a:pPr algn="r" rtl="1"/>
            <a:r>
              <a:rPr lang="en-US" sz="1600" b="1" dirty="0" smtClean="0">
                <a:latin typeface="Tahoma" pitchFamily="34" charset="0"/>
                <a:cs typeface="Tahoma" pitchFamily="34" charset="0"/>
              </a:rPr>
              <a:t>7044/38=185cm2</a:t>
            </a:r>
            <a:endParaRPr lang="en-US" sz="1600" dirty="0" smtClean="0">
              <a:latin typeface="Tahoma" pitchFamily="34" charset="0"/>
              <a:cs typeface="Tahoma" pitchFamily="34" charset="0"/>
            </a:endParaRPr>
          </a:p>
          <a:p>
            <a:pPr algn="r"/>
            <a:r>
              <a:rPr lang="fa-IR" sz="1600" b="1" dirty="0" smtClean="0">
                <a:latin typeface="Tahoma" pitchFamily="34" charset="0"/>
                <a:cs typeface="Tahoma" pitchFamily="34" charset="0"/>
              </a:rPr>
              <a:t> می دانیم به ازای هر 38 کیلو کالری کمبود هوا ، یک دریچه با مساحت یک سانتیمتر مربع نیاز می باشد . که در اینجا مساحت دریچه ما 185 سانتیمتر مربع بدست آمده است . ولی طبق مقررات ملی ساختمان ، مساحت کانال در هر شرایطی کمتر از 645 سانتیمتر مربع نمی تواند باشد . در نیتجه مساحت کانال برای نصب آبگرمکن باید 645 سانتیمتر مربع باشد </a:t>
            </a:r>
            <a:endParaRPr lang="en-US" sz="1600" dirty="0">
              <a:latin typeface="Tahoma" pitchFamily="34" charset="0"/>
              <a:cs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0"/>
            <a:ext cx="6480720" cy="461665"/>
          </a:xfrm>
          <a:prstGeom prst="rect">
            <a:avLst/>
          </a:prstGeom>
          <a:noFill/>
        </p:spPr>
        <p:txBody>
          <a:bodyPr wrap="square" rtlCol="0">
            <a:spAutoFit/>
          </a:bodyPr>
          <a:lstStyle/>
          <a:p>
            <a:pPr algn="r"/>
            <a:r>
              <a:rPr lang="fa-IR" sz="2400" b="1" u="sng" dirty="0" smtClean="0">
                <a:solidFill>
                  <a:srgbClr val="7030A0"/>
                </a:solidFill>
                <a:latin typeface="Times New Roman" pitchFamily="18" charset="0"/>
                <a:ea typeface="Calibri" pitchFamily="34" charset="0"/>
                <a:cs typeface="Times New Roman" pitchFamily="18" charset="0"/>
              </a:rPr>
              <a:t>قسمتهای تشکیل دهنده پکیج:</a:t>
            </a:r>
            <a:endParaRPr lang="en-US" sz="2400" b="1" u="sng" dirty="0">
              <a:solidFill>
                <a:srgbClr val="7030A0"/>
              </a:solidFill>
              <a:latin typeface="Times New Roman" pitchFamily="18" charset="0"/>
              <a:ea typeface="Calibri" pitchFamily="34" charset="0"/>
              <a:cs typeface="Times New Roman" pitchFamily="18" charset="0"/>
            </a:endParaRPr>
          </a:p>
        </p:txBody>
      </p:sp>
      <p:sp>
        <p:nvSpPr>
          <p:cNvPr id="5" name="TextBox 4"/>
          <p:cNvSpPr txBox="1"/>
          <p:nvPr/>
        </p:nvSpPr>
        <p:spPr>
          <a:xfrm>
            <a:off x="0" y="381000"/>
            <a:ext cx="4038600" cy="2554545"/>
          </a:xfrm>
          <a:prstGeom prst="rect">
            <a:avLst/>
          </a:prstGeom>
          <a:noFill/>
        </p:spPr>
        <p:txBody>
          <a:bodyPr wrap="square" rtlCol="0">
            <a:spAutoFit/>
          </a:bodyPr>
          <a:lstStyle/>
          <a:p>
            <a:pPr algn="r"/>
            <a:r>
              <a:rPr lang="fa-IR" sz="1600" b="1" dirty="0" smtClean="0">
                <a:latin typeface="Tahoma" pitchFamily="34" charset="0"/>
                <a:ea typeface="Calibri" pitchFamily="34" charset="0"/>
                <a:cs typeface="Tahoma" pitchFamily="34" charset="0"/>
              </a:rPr>
              <a:t>فلو سوییچ</a:t>
            </a:r>
          </a:p>
          <a:p>
            <a:pPr algn="r"/>
            <a:r>
              <a:rPr lang="fa-IR" sz="1600" b="1" dirty="0" smtClean="0">
                <a:latin typeface="Tahoma" pitchFamily="34" charset="0"/>
                <a:ea typeface="Calibri" pitchFamily="34" charset="0"/>
                <a:cs typeface="Tahoma" pitchFamily="34" charset="0"/>
              </a:rPr>
              <a:t>فلومتر</a:t>
            </a:r>
          </a:p>
          <a:p>
            <a:pPr algn="r"/>
            <a:r>
              <a:rPr lang="fa-IR" sz="1600" b="1" dirty="0" smtClean="0">
                <a:latin typeface="Tahoma" pitchFamily="34" charset="0"/>
                <a:ea typeface="Calibri" pitchFamily="34" charset="0"/>
                <a:cs typeface="Tahoma" pitchFamily="34" charset="0"/>
              </a:rPr>
              <a:t>شیر سه راهه موتوری</a:t>
            </a:r>
          </a:p>
          <a:p>
            <a:pPr algn="r"/>
            <a:r>
              <a:rPr lang="fa-IR" sz="1600" b="1" dirty="0" smtClean="0">
                <a:latin typeface="Tahoma" pitchFamily="34" charset="0"/>
                <a:ea typeface="Calibri" pitchFamily="34" charset="0"/>
                <a:cs typeface="Tahoma" pitchFamily="34" charset="0"/>
              </a:rPr>
              <a:t>محفظه احتراق </a:t>
            </a:r>
          </a:p>
          <a:p>
            <a:pPr algn="r"/>
            <a:r>
              <a:rPr lang="fa-IR" sz="1600" b="1" dirty="0" smtClean="0">
                <a:latin typeface="Tahoma" pitchFamily="34" charset="0"/>
                <a:ea typeface="Calibri" pitchFamily="34" charset="0"/>
                <a:cs typeface="Tahoma" pitchFamily="34" charset="0"/>
              </a:rPr>
              <a:t>ترموستات ایمنی دودکش(در محفظه احتراق باز)</a:t>
            </a:r>
          </a:p>
          <a:p>
            <a:pPr algn="r"/>
            <a:r>
              <a:rPr lang="fa-IR" sz="1600" b="1" dirty="0" smtClean="0">
                <a:latin typeface="Tahoma" pitchFamily="34" charset="0"/>
                <a:ea typeface="Calibri" pitchFamily="34" charset="0"/>
                <a:cs typeface="Tahoma" pitchFamily="34" charset="0"/>
              </a:rPr>
              <a:t>فن</a:t>
            </a:r>
          </a:p>
          <a:p>
            <a:pPr algn="r"/>
            <a:r>
              <a:rPr lang="fa-IR" sz="1600" b="1" dirty="0" smtClean="0">
                <a:latin typeface="Tahoma" pitchFamily="34" charset="0"/>
                <a:ea typeface="Calibri" pitchFamily="34" charset="0"/>
                <a:cs typeface="Tahoma" pitchFamily="34" charset="0"/>
              </a:rPr>
              <a:t>کلید کنترل فشار دود</a:t>
            </a:r>
          </a:p>
          <a:p>
            <a:pPr algn="r"/>
            <a:r>
              <a:rPr lang="fa-IR" sz="1600" b="1" dirty="0" smtClean="0">
                <a:latin typeface="Tahoma" pitchFamily="34" charset="0"/>
                <a:ea typeface="Calibri" pitchFamily="34" charset="0"/>
                <a:cs typeface="Tahoma" pitchFamily="34" charset="0"/>
              </a:rPr>
              <a:t>مشعل</a:t>
            </a:r>
          </a:p>
          <a:p>
            <a:pPr algn="r"/>
            <a:r>
              <a:rPr lang="fa-IR" sz="1600" b="1" dirty="0" smtClean="0">
                <a:latin typeface="Tahoma" pitchFamily="34" charset="0"/>
                <a:ea typeface="Calibri" pitchFamily="34" charset="0"/>
                <a:cs typeface="Tahoma" pitchFamily="34" charset="0"/>
              </a:rPr>
              <a:t>الکترودهای جرقه زن و میله یونیزاسیون</a:t>
            </a:r>
            <a:endParaRPr lang="en-US" sz="1600" b="1" dirty="0">
              <a:latin typeface="Tahoma" pitchFamily="34" charset="0"/>
              <a:ea typeface="Calibri" pitchFamily="34" charset="0"/>
              <a:cs typeface="Tahoma" pitchFamily="34" charset="0"/>
            </a:endParaRPr>
          </a:p>
        </p:txBody>
      </p:sp>
      <p:sp>
        <p:nvSpPr>
          <p:cNvPr id="6" name="Rectangle 5"/>
          <p:cNvSpPr/>
          <p:nvPr/>
        </p:nvSpPr>
        <p:spPr>
          <a:xfrm>
            <a:off x="4343400" y="533400"/>
            <a:ext cx="4572000" cy="2585323"/>
          </a:xfrm>
          <a:prstGeom prst="rect">
            <a:avLst/>
          </a:prstGeom>
        </p:spPr>
        <p:txBody>
          <a:bodyPr>
            <a:spAutoFit/>
          </a:bodyPr>
          <a:lstStyle/>
          <a:p>
            <a:pPr algn="r" rtl="1"/>
            <a:r>
              <a:rPr lang="fa-IR" sz="1600" b="1" dirty="0" smtClean="0">
                <a:latin typeface="Tahoma" pitchFamily="34" charset="0"/>
                <a:ea typeface="Calibri" pitchFamily="34" charset="0"/>
                <a:cs typeface="Tahoma" pitchFamily="34" charset="0"/>
              </a:rPr>
              <a:t>شیر پرکن</a:t>
            </a:r>
          </a:p>
          <a:p>
            <a:pPr algn="r" rtl="1"/>
            <a:r>
              <a:rPr lang="fa-IR" sz="1600" b="1" dirty="0" smtClean="0">
                <a:latin typeface="Tahoma" pitchFamily="34" charset="0"/>
                <a:ea typeface="Calibri" pitchFamily="34" charset="0"/>
                <a:cs typeface="Tahoma" pitchFamily="34" charset="0"/>
              </a:rPr>
              <a:t>مبدل  که شامل 2مبدله و تک مبدله می شود</a:t>
            </a:r>
          </a:p>
          <a:p>
            <a:pPr algn="r" rtl="1"/>
            <a:r>
              <a:rPr lang="fa-IR" sz="1600" b="1" dirty="0" smtClean="0">
                <a:latin typeface="Tahoma" pitchFamily="34" charset="0"/>
                <a:ea typeface="Calibri" pitchFamily="34" charset="0"/>
                <a:cs typeface="Tahoma" pitchFamily="34" charset="0"/>
              </a:rPr>
              <a:t>پمپ سیرکولاتور</a:t>
            </a:r>
          </a:p>
          <a:p>
            <a:pPr algn="r" rtl="1"/>
            <a:r>
              <a:rPr lang="fa-IR" sz="1600" b="1" dirty="0" smtClean="0">
                <a:latin typeface="Tahoma" pitchFamily="34" charset="0"/>
                <a:ea typeface="Calibri" pitchFamily="34" charset="0"/>
                <a:cs typeface="Tahoma" pitchFamily="34" charset="0"/>
              </a:rPr>
              <a:t>سنسور </a:t>
            </a:r>
            <a:r>
              <a:rPr lang="en-US" sz="1600" b="1" dirty="0" smtClean="0">
                <a:latin typeface="Tahoma" pitchFamily="34" charset="0"/>
                <a:ea typeface="Calibri" pitchFamily="34" charset="0"/>
                <a:cs typeface="Tahoma" pitchFamily="34" charset="0"/>
              </a:rPr>
              <a:t>NTC</a:t>
            </a:r>
            <a:r>
              <a:rPr lang="fa-IR" sz="1600" b="1" dirty="0" smtClean="0">
                <a:latin typeface="Tahoma" pitchFamily="34" charset="0"/>
                <a:ea typeface="Calibri" pitchFamily="34" charset="0"/>
                <a:cs typeface="Tahoma" pitchFamily="34" charset="0"/>
              </a:rPr>
              <a:t> (</a:t>
            </a:r>
            <a:r>
              <a:rPr lang="en-US" sz="1600" b="1" dirty="0" smtClean="0">
                <a:latin typeface="Tahoma" pitchFamily="34" charset="0"/>
                <a:ea typeface="Calibri" pitchFamily="34" charset="0"/>
                <a:cs typeface="Tahoma" pitchFamily="34" charset="0"/>
              </a:rPr>
              <a:t>R </a:t>
            </a:r>
            <a:r>
              <a:rPr lang="fa-IR" sz="1600" b="1" dirty="0" smtClean="0">
                <a:latin typeface="Tahoma" pitchFamily="34" charset="0"/>
                <a:ea typeface="Calibri" pitchFamily="34" charset="0"/>
                <a:cs typeface="Tahoma" pitchFamily="34" charset="0"/>
              </a:rPr>
              <a:t> و </a:t>
            </a:r>
            <a:r>
              <a:rPr lang="en-US" sz="1600" b="1" dirty="0" smtClean="0">
                <a:latin typeface="Tahoma" pitchFamily="34" charset="0"/>
                <a:ea typeface="Calibri" pitchFamily="34" charset="0"/>
                <a:cs typeface="Tahoma" pitchFamily="34" charset="0"/>
              </a:rPr>
              <a:t>S</a:t>
            </a:r>
            <a:r>
              <a:rPr lang="fa-IR" sz="1600" b="1" dirty="0" smtClean="0">
                <a:latin typeface="Tahoma" pitchFamily="34" charset="0"/>
                <a:ea typeface="Calibri" pitchFamily="34" charset="0"/>
                <a:cs typeface="Tahoma" pitchFamily="34" charset="0"/>
              </a:rPr>
              <a:t> )</a:t>
            </a:r>
            <a:r>
              <a:rPr lang="en-US" sz="1600" b="1" dirty="0" smtClean="0">
                <a:latin typeface="Tahoma" pitchFamily="34" charset="0"/>
                <a:ea typeface="Calibri" pitchFamily="34" charset="0"/>
                <a:cs typeface="Tahoma" pitchFamily="34" charset="0"/>
              </a:rPr>
              <a:t> </a:t>
            </a:r>
          </a:p>
          <a:p>
            <a:pPr algn="r" rtl="1"/>
            <a:r>
              <a:rPr lang="fa-IR" sz="1600" b="1" dirty="0" smtClean="0">
                <a:latin typeface="Tahoma" pitchFamily="34" charset="0"/>
                <a:ea typeface="Calibri" pitchFamily="34" charset="0"/>
                <a:cs typeface="Tahoma" pitchFamily="34" charset="0"/>
              </a:rPr>
              <a:t>ترموستات حد یا </a:t>
            </a:r>
            <a:r>
              <a:rPr lang="en-US" sz="1600" b="1" dirty="0" err="1" smtClean="0">
                <a:latin typeface="Tahoma" pitchFamily="34" charset="0"/>
                <a:ea typeface="Calibri" pitchFamily="34" charset="0"/>
                <a:cs typeface="Tahoma" pitchFamily="34" charset="0"/>
              </a:rPr>
              <a:t>Klixon</a:t>
            </a:r>
            <a:r>
              <a:rPr lang="en-US" sz="1600" b="1" dirty="0" smtClean="0">
                <a:latin typeface="Tahoma" pitchFamily="34" charset="0"/>
                <a:ea typeface="Calibri" pitchFamily="34" charset="0"/>
                <a:cs typeface="Tahoma" pitchFamily="34" charset="0"/>
              </a:rPr>
              <a:t> </a:t>
            </a:r>
          </a:p>
          <a:p>
            <a:pPr algn="r" rtl="1"/>
            <a:r>
              <a:rPr lang="fa-IR" sz="1600" b="1" dirty="0" smtClean="0">
                <a:latin typeface="Tahoma" pitchFamily="34" charset="0"/>
                <a:ea typeface="Calibri" pitchFamily="34" charset="0"/>
                <a:cs typeface="Tahoma" pitchFamily="34" charset="0"/>
              </a:rPr>
              <a:t>شیر اطمینان یا </a:t>
            </a:r>
            <a:r>
              <a:rPr lang="en-US" sz="1600" b="1" dirty="0" smtClean="0">
                <a:latin typeface="Tahoma" pitchFamily="34" charset="0"/>
                <a:ea typeface="Calibri" pitchFamily="34" charset="0"/>
                <a:cs typeface="Tahoma" pitchFamily="34" charset="0"/>
              </a:rPr>
              <a:t> Safety Valve </a:t>
            </a:r>
          </a:p>
          <a:p>
            <a:pPr algn="r" rtl="1"/>
            <a:r>
              <a:rPr lang="fa-IR" sz="1600" b="1" dirty="0" smtClean="0">
                <a:latin typeface="Tahoma" pitchFamily="34" charset="0"/>
                <a:ea typeface="Calibri" pitchFamily="34" charset="0"/>
                <a:cs typeface="Tahoma" pitchFamily="34" charset="0"/>
              </a:rPr>
              <a:t>منبع انبساط (بسته و باز)</a:t>
            </a:r>
          </a:p>
          <a:p>
            <a:pPr algn="r" rtl="1"/>
            <a:r>
              <a:rPr lang="fa-IR" sz="1600" b="1" dirty="0" smtClean="0">
                <a:latin typeface="Tahoma" pitchFamily="34" charset="0"/>
                <a:ea typeface="Calibri" pitchFamily="34" charset="0"/>
                <a:cs typeface="Tahoma" pitchFamily="34" charset="0"/>
              </a:rPr>
              <a:t>کلید کنترل حداقل فشار آب یا </a:t>
            </a:r>
            <a:r>
              <a:rPr lang="en-US" sz="1600" b="1" dirty="0" smtClean="0">
                <a:latin typeface="Tahoma" pitchFamily="34" charset="0"/>
                <a:ea typeface="Calibri" pitchFamily="34" charset="0"/>
                <a:cs typeface="Tahoma" pitchFamily="34" charset="0"/>
              </a:rPr>
              <a:t>Water Pressure Switch </a:t>
            </a:r>
            <a:endParaRPr lang="fa-IR"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سیستم </a:t>
            </a:r>
            <a:r>
              <a:rPr lang="en-US" sz="1600" b="1" dirty="0" smtClean="0">
                <a:latin typeface="Tahoma" pitchFamily="34" charset="0"/>
                <a:ea typeface="Calibri" pitchFamily="34" charset="0"/>
                <a:cs typeface="Tahoma" pitchFamily="34" charset="0"/>
              </a:rPr>
              <a:t>Bypass </a:t>
            </a:r>
          </a:p>
        </p:txBody>
      </p:sp>
      <p:pic>
        <p:nvPicPr>
          <p:cNvPr id="7" name="Picture 8" descr="图片3"/>
          <p:cNvPicPr>
            <a:picLocks noChangeAspect="1" noChangeArrowheads="1"/>
          </p:cNvPicPr>
          <p:nvPr/>
        </p:nvPicPr>
        <p:blipFill>
          <a:blip r:embed="rId2" cstate="print"/>
          <a:srcRect/>
          <a:stretch>
            <a:fillRect/>
          </a:stretch>
        </p:blipFill>
        <p:spPr bwMode="auto">
          <a:xfrm>
            <a:off x="1219200" y="3048000"/>
            <a:ext cx="5151823"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slide(fromBottom)">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20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blinds(horizontal)">
                                      <p:cBhvr>
                                        <p:cTn id="4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4" name="Picture 2" descr="144878"/>
          <p:cNvPicPr>
            <a:picLocks noChangeAspect="1" noChangeArrowheads="1"/>
          </p:cNvPicPr>
          <p:nvPr/>
        </p:nvPicPr>
        <p:blipFill>
          <a:blip r:embed="rId2" cstate="print"/>
          <a:srcRect/>
          <a:stretch>
            <a:fillRect/>
          </a:stretch>
        </p:blipFill>
        <p:spPr bwMode="auto">
          <a:xfrm>
            <a:off x="0" y="0"/>
            <a:ext cx="4953000" cy="3657599"/>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486400" y="304800"/>
            <a:ext cx="3019425" cy="4724400"/>
          </a:xfrm>
          <a:prstGeom prst="rect">
            <a:avLst/>
          </a:prstGeom>
          <a:noFill/>
          <a:ln w="9525">
            <a:noFill/>
            <a:miter lim="800000"/>
            <a:headEnd/>
            <a:tailEnd/>
          </a:ln>
          <a:effectLst/>
        </p:spPr>
      </p:pic>
      <p:pic>
        <p:nvPicPr>
          <p:cNvPr id="356355" name="Picture 3" descr="fh03"/>
          <p:cNvPicPr>
            <a:picLocks noChangeAspect="1" noChangeArrowheads="1"/>
          </p:cNvPicPr>
          <p:nvPr/>
        </p:nvPicPr>
        <p:blipFill>
          <a:blip r:embed="rId4" cstate="print"/>
          <a:srcRect/>
          <a:stretch>
            <a:fillRect/>
          </a:stretch>
        </p:blipFill>
        <p:spPr bwMode="auto">
          <a:xfrm>
            <a:off x="304800" y="4038600"/>
            <a:ext cx="4752975" cy="2438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371600"/>
            <a:ext cx="4572000" cy="3132552"/>
          </a:xfrm>
          <a:prstGeom prst="rect">
            <a:avLst/>
          </a:prstGeom>
          <a:noFill/>
          <a:ln w="9525">
            <a:noFill/>
            <a:miter lim="800000"/>
            <a:headEnd/>
            <a:tailEnd/>
          </a:ln>
          <a:effectLst/>
        </p:spPr>
      </p:pic>
      <p:pic>
        <p:nvPicPr>
          <p:cNvPr id="2" name="Picture 1" descr="1"/>
          <p:cNvPicPr>
            <a:picLocks noChangeAspect="1" noChangeArrowheads="1"/>
          </p:cNvPicPr>
          <p:nvPr/>
        </p:nvPicPr>
        <p:blipFill>
          <a:blip r:embed="rId3" cstate="print">
            <a:clrChange>
              <a:clrFrom>
                <a:srgbClr val="999999"/>
              </a:clrFrom>
              <a:clrTo>
                <a:srgbClr val="999999">
                  <a:alpha val="0"/>
                </a:srgbClr>
              </a:clrTo>
            </a:clrChange>
          </a:blip>
          <a:srcRect/>
          <a:stretch>
            <a:fillRect/>
          </a:stretch>
        </p:blipFill>
        <p:spPr bwMode="auto">
          <a:xfrm>
            <a:off x="5257800" y="1066800"/>
            <a:ext cx="3581400" cy="28651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054" y="103909"/>
            <a:ext cx="9220200" cy="3970318"/>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شیرپرکن:</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مادامی که پکیج هنوز راه اندازی نشده ، ( آبی در داخل مدار وجود ندارد ) و یا آب سیستم کاهش یافته باشد ، می بایست مطابق شکل " شیر پرکن " را باز نماییم تا آب شهر وارد سیستم مدار گرمایش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حقیقت تنها راه ارتباطی آب مدار گرمایش و مدار آب گرم بهداشتی ، شیر پرکن می باشد.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لازم به ذکر است زمانی که مدار شوفاژ سرد است ، اگر فشار دستگاه روی 1 بار تنظیم شده باشد ، در موقع راه اندازی ، فشار مدار افزایش می یابد و به 1.5 بار می رسد . )  فشار مجاز در سیستم باید بین 5/0 تا 1.5 بار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بنابر این " شیر پرکن " شیری است که در مسیر انشعابی از ورود آب سرد به قسمت مکش پمپ ، ( در مسیر برگشت آب رادیاتور به پکیج ) قرار می گیرد و وظیفه آن پر کردن مدار گرمایشی از آب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در بعضی از مدلهای پکیج ، شیر پرکن در بین مسیر آب سرد ورودی و خط رفت گرمایش قرار می گیرد . )</a:t>
            </a:r>
            <a:endParaRPr lang="en-US" dirty="0" smtClean="0">
              <a:latin typeface="Tahoma" pitchFamily="34" charset="0"/>
              <a:cs typeface="Tahoma" pitchFamily="34" charset="0"/>
            </a:endParaRPr>
          </a:p>
          <a:p>
            <a:pPr algn="r" rtl="1"/>
            <a:endParaRPr lang="en-US" dirty="0">
              <a:latin typeface="Tahoma" pitchFamily="34" charset="0"/>
              <a:cs typeface="Tahoma"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914400" y="3886200"/>
            <a:ext cx="2828925" cy="2133600"/>
          </a:xfrm>
          <a:prstGeom prst="rect">
            <a:avLst/>
          </a:prstGeom>
          <a:noFill/>
          <a:ln w="9525">
            <a:noFill/>
            <a:miter lim="800000"/>
            <a:headEnd/>
            <a:tailEnd/>
          </a:ln>
          <a:effectLst/>
        </p:spPr>
      </p:pic>
      <p:pic>
        <p:nvPicPr>
          <p:cNvPr id="231426" name="Picture 2"/>
          <p:cNvPicPr>
            <a:picLocks noChangeAspect="1" noChangeArrowheads="1"/>
          </p:cNvPicPr>
          <p:nvPr/>
        </p:nvPicPr>
        <p:blipFill>
          <a:blip r:embed="rId3" cstate="print"/>
          <a:srcRect/>
          <a:stretch>
            <a:fillRect/>
          </a:stretch>
        </p:blipFill>
        <p:spPr bwMode="auto">
          <a:xfrm rot="5400000">
            <a:off x="4236796" y="3840404"/>
            <a:ext cx="2713520" cy="2652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Oval 4"/>
          <p:cNvSpPr/>
          <p:nvPr/>
        </p:nvSpPr>
        <p:spPr>
          <a:xfrm>
            <a:off x="4495800" y="4648200"/>
            <a:ext cx="1066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0" y="228600"/>
            <a:ext cx="2819400" cy="369332"/>
          </a:xfrm>
          <a:prstGeom prst="rect">
            <a:avLst/>
          </a:prstGeom>
          <a:noFill/>
        </p:spPr>
        <p:txBody>
          <a:bodyPr wrap="square" rtlCol="0">
            <a:spAutoFit/>
          </a:bodyPr>
          <a:lstStyle/>
          <a:p>
            <a:pPr algn="r"/>
            <a:r>
              <a:rPr lang="fa-IR" dirty="0" smtClean="0">
                <a:latin typeface="Tahoma" pitchFamily="34" charset="0"/>
                <a:cs typeface="Tahoma" pitchFamily="34" charset="0"/>
              </a:rPr>
              <a:t>گرما : انرزی داخلی جسم </a:t>
            </a:r>
            <a:endParaRPr lang="en-US" dirty="0">
              <a:latin typeface="Tahoma" pitchFamily="34" charset="0"/>
              <a:cs typeface="Tahoma" pitchFamily="34" charset="0"/>
            </a:endParaRPr>
          </a:p>
        </p:txBody>
      </p:sp>
      <p:sp>
        <p:nvSpPr>
          <p:cNvPr id="6" name="TextBox 5"/>
          <p:cNvSpPr txBox="1"/>
          <p:nvPr/>
        </p:nvSpPr>
        <p:spPr>
          <a:xfrm>
            <a:off x="0" y="990600"/>
            <a:ext cx="89154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کالری : مقدار گرمایی که به یک گرم آب 14 درجه سانتیگراد می دهیم تا دمای آن یک درجه افزایش یابد.</a:t>
            </a:r>
            <a:endParaRPr lang="en-US" sz="1600" dirty="0">
              <a:latin typeface="Tahoma" pitchFamily="34" charset="0"/>
              <a:cs typeface="Tahoma" pitchFamily="34" charset="0"/>
            </a:endParaRPr>
          </a:p>
        </p:txBody>
      </p:sp>
      <p:sp>
        <p:nvSpPr>
          <p:cNvPr id="7" name="TextBox 6"/>
          <p:cNvSpPr txBox="1"/>
          <p:nvPr/>
        </p:nvSpPr>
        <p:spPr>
          <a:xfrm>
            <a:off x="0" y="2362200"/>
            <a:ext cx="89154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بی تی یو: مقدار گرمایی که به یک پوند آب 39 درجه فارنهایت میدهیم تا دمای آن یک درجه افزایش یابد.</a:t>
            </a:r>
            <a:endParaRPr lang="en-US" sz="1600" dirty="0">
              <a:latin typeface="Tahoma" pitchFamily="34" charset="0"/>
              <a:cs typeface="Tahoma" pitchFamily="34" charset="0"/>
            </a:endParaRPr>
          </a:p>
        </p:txBody>
      </p:sp>
      <p:sp>
        <p:nvSpPr>
          <p:cNvPr id="8" name="TextBox 7"/>
          <p:cNvSpPr txBox="1"/>
          <p:nvPr/>
        </p:nvSpPr>
        <p:spPr>
          <a:xfrm>
            <a:off x="0" y="1447800"/>
            <a:ext cx="2057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 cal = 4.186 j</a:t>
            </a:r>
            <a:endParaRPr lang="en-US" dirty="0"/>
          </a:p>
        </p:txBody>
      </p:sp>
      <p:sp>
        <p:nvSpPr>
          <p:cNvPr id="9" name="TextBox 8"/>
          <p:cNvSpPr txBox="1"/>
          <p:nvPr/>
        </p:nvSpPr>
        <p:spPr>
          <a:xfrm>
            <a:off x="0" y="2895600"/>
            <a:ext cx="2057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 </a:t>
            </a:r>
            <a:r>
              <a:rPr lang="en-US" dirty="0" err="1" smtClean="0"/>
              <a:t>btu</a:t>
            </a:r>
            <a:r>
              <a:rPr lang="en-US" dirty="0" smtClean="0"/>
              <a:t> = 252cal </a:t>
            </a:r>
            <a:endParaRPr lang="en-US" dirty="0"/>
          </a:p>
        </p:txBody>
      </p:sp>
      <p:sp>
        <p:nvSpPr>
          <p:cNvPr id="10" name="TextBox 9"/>
          <p:cNvSpPr txBox="1"/>
          <p:nvPr/>
        </p:nvSpPr>
        <p:spPr>
          <a:xfrm>
            <a:off x="0" y="3429000"/>
            <a:ext cx="4038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 </a:t>
            </a:r>
            <a:r>
              <a:rPr lang="en-US" dirty="0" err="1" smtClean="0"/>
              <a:t>kw</a:t>
            </a:r>
            <a:r>
              <a:rPr lang="en-US" dirty="0" smtClean="0"/>
              <a:t> = 860 Kcal/h = 3415 </a:t>
            </a:r>
            <a:r>
              <a:rPr lang="en-US" dirty="0" err="1" smtClean="0"/>
              <a:t>btu</a:t>
            </a:r>
            <a:r>
              <a:rPr lang="en-US" dirty="0" smtClean="0"/>
              <a:t>/h</a:t>
            </a:r>
            <a:endParaRPr lang="en-US" dirty="0"/>
          </a:p>
        </p:txBody>
      </p:sp>
      <p:sp>
        <p:nvSpPr>
          <p:cNvPr id="12" name="TextBox 11"/>
          <p:cNvSpPr txBox="1"/>
          <p:nvPr/>
        </p:nvSpPr>
        <p:spPr>
          <a:xfrm>
            <a:off x="6553200" y="3810000"/>
            <a:ext cx="2362200" cy="1200329"/>
          </a:xfrm>
          <a:prstGeom prst="rect">
            <a:avLst/>
          </a:prstGeom>
          <a:noFill/>
        </p:spPr>
        <p:txBody>
          <a:bodyPr wrap="square" rtlCol="0">
            <a:spAutoFit/>
          </a:bodyPr>
          <a:lstStyle/>
          <a:p>
            <a:pPr algn="r"/>
            <a:r>
              <a:rPr lang="fa-IR" dirty="0" smtClean="0">
                <a:latin typeface="Tahoma" pitchFamily="34" charset="0"/>
                <a:cs typeface="Tahoma" pitchFamily="34" charset="0"/>
              </a:rPr>
              <a:t>روش های انتقال گرما : </a:t>
            </a:r>
          </a:p>
          <a:p>
            <a:pPr algn="r"/>
            <a:r>
              <a:rPr lang="fa-IR" dirty="0" smtClean="0">
                <a:latin typeface="Tahoma" pitchFamily="34" charset="0"/>
                <a:cs typeface="Tahoma" pitchFamily="34" charset="0"/>
              </a:rPr>
              <a:t>1- شعله مستقیم</a:t>
            </a:r>
          </a:p>
          <a:p>
            <a:pPr algn="r"/>
            <a:r>
              <a:rPr lang="fa-IR" dirty="0" smtClean="0">
                <a:latin typeface="Tahoma" pitchFamily="34" charset="0"/>
                <a:cs typeface="Tahoma" pitchFamily="34" charset="0"/>
              </a:rPr>
              <a:t>2- کوره هوای گرم</a:t>
            </a:r>
          </a:p>
          <a:p>
            <a:pPr algn="r"/>
            <a:r>
              <a:rPr lang="fa-IR" dirty="0" smtClean="0">
                <a:latin typeface="Tahoma" pitchFamily="34" charset="0"/>
                <a:cs typeface="Tahoma" pitchFamily="34" charset="0"/>
              </a:rPr>
              <a:t>3- واسطه توسط سیال</a:t>
            </a:r>
            <a:endParaRPr lang="en-US" dirty="0">
              <a:latin typeface="Tahoma" pitchFamily="34" charset="0"/>
              <a:cs typeface="Tahoma" pitchFamily="34" charset="0"/>
            </a:endParaRPr>
          </a:p>
        </p:txBody>
      </p:sp>
      <p:sp>
        <p:nvSpPr>
          <p:cNvPr id="13" name="TextBox 12"/>
          <p:cNvSpPr txBox="1"/>
          <p:nvPr/>
        </p:nvSpPr>
        <p:spPr>
          <a:xfrm>
            <a:off x="5105400" y="5181600"/>
            <a:ext cx="3810000" cy="923330"/>
          </a:xfrm>
          <a:prstGeom prst="rect">
            <a:avLst/>
          </a:prstGeom>
          <a:noFill/>
        </p:spPr>
        <p:txBody>
          <a:bodyPr wrap="square" rtlCol="0">
            <a:spAutoFit/>
          </a:bodyPr>
          <a:lstStyle/>
          <a:p>
            <a:pPr algn="r"/>
            <a:r>
              <a:rPr lang="fa-IR" dirty="0" smtClean="0">
                <a:latin typeface="Tahoma" pitchFamily="34" charset="0"/>
                <a:cs typeface="Tahoma" pitchFamily="34" charset="0"/>
              </a:rPr>
              <a:t>روش های تولید آب گرم بهداشتی : </a:t>
            </a:r>
          </a:p>
          <a:p>
            <a:pPr algn="r"/>
            <a:r>
              <a:rPr lang="fa-IR" dirty="0" smtClean="0">
                <a:latin typeface="Tahoma" pitchFamily="34" charset="0"/>
                <a:cs typeface="Tahoma" pitchFamily="34" charset="0"/>
              </a:rPr>
              <a:t>1-مستقیم</a:t>
            </a:r>
          </a:p>
          <a:p>
            <a:pPr algn="r"/>
            <a:r>
              <a:rPr lang="fa-IR" dirty="0" smtClean="0">
                <a:latin typeface="Tahoma" pitchFamily="34" charset="0"/>
                <a:cs typeface="Tahoma" pitchFamily="34" charset="0"/>
              </a:rPr>
              <a:t>2-توسط سیال واسطه</a:t>
            </a:r>
            <a:endParaRPr lang="en-US" dirty="0">
              <a:latin typeface="Tahoma" pitchFamily="34" charset="0"/>
              <a:cs typeface="Tahom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686800" cy="2585323"/>
          </a:xfrm>
          <a:prstGeom prst="rect">
            <a:avLst/>
          </a:prstGeom>
          <a:noFill/>
        </p:spPr>
        <p:txBody>
          <a:bodyPr wrap="square" rtlCol="0">
            <a:spAutoFit/>
          </a:bodyPr>
          <a:lstStyle/>
          <a:p>
            <a:pPr algn="r" rtl="1"/>
            <a:r>
              <a:rPr lang="fa-IR" dirty="0" smtClean="0">
                <a:latin typeface="Tahoma" pitchFamily="34" charset="0"/>
                <a:cs typeface="Tahoma" pitchFamily="34" charset="0"/>
              </a:rPr>
              <a:t>معمولا " شیرپرکن " به صورت دستی در پکیج ها نصب می شود . ولی شیرپرکن های اتوماتیک نیز در بازار وجود دارند که دیگر نیازی به باز و بسته کردن آنها نیست و بطور اتوماتیک آب سیستم را تامین می نمایند . در بعضی از پکیج ها سیستمی وجود دارد تا در صورت تکرار افت فشار ، وجود نشتی در سیستم تشخیص داده می شود ولی در صورت عدم وجود این سیستم ، بهتر است که از نوع شیر پرکن اتوماتیک استفاده ننماییم ، زیرا ممکن است در جایی از مسیر لوله یا اتصالات ، نشتی وجود داشته باشد و ما به وجود آن پی نبریم و همین امر ، موجب خسارت گردد. ( زیرا کمبود آب سیستم ، مرتب از طریق " شیر پرکن اتوماتیک " تامین می شود و هشداری توسط دستگاه اعلام نمی گردد و ما متوجه نمی شویم )</a:t>
            </a:r>
            <a:endParaRPr lang="en-US" dirty="0" smtClean="0">
              <a:latin typeface="Tahoma" pitchFamily="34" charset="0"/>
              <a:cs typeface="Tahoma" pitchFamily="34" charset="0"/>
            </a:endParaRPr>
          </a:p>
        </p:txBody>
      </p:sp>
      <p:sp>
        <p:nvSpPr>
          <p:cNvPr id="3" name="Rectangle 2"/>
          <p:cNvSpPr/>
          <p:nvPr/>
        </p:nvSpPr>
        <p:spPr>
          <a:xfrm>
            <a:off x="0" y="3733800"/>
            <a:ext cx="914400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dirty="0" smtClean="0">
                <a:solidFill>
                  <a:srgbClr val="FF0000"/>
                </a:solidFill>
                <a:latin typeface="Tahoma" pitchFamily="34" charset="0"/>
                <a:cs typeface="Tahoma" pitchFamily="34" charset="0"/>
              </a:rPr>
              <a:t>لازم به ذکر است که تکرار افت فشار در هر حالتی ، دال بر وجود نشتی و یا عیب در سیستم می باشد که نباید به آن بی اعتنا بود و بهتر است از تکنسین مجاز دستگاه جهت رفع عیب ، مدد بخواهیم </a:t>
            </a:r>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solidFill>
                  <a:srgbClr val="FF0000"/>
                </a:solidFill>
                <a:latin typeface="Tahoma" pitchFamily="34" charset="0"/>
                <a:cs typeface="Tahoma" pitchFamily="34" charset="0"/>
              </a:rPr>
              <a:t>نکته قابل توجه اینکه مدار شوفاژ باید سرد باشد و فشار بروی یک بار </a:t>
            </a:r>
            <a:r>
              <a:rPr lang="en-US" dirty="0" smtClean="0">
                <a:solidFill>
                  <a:srgbClr val="FF0000"/>
                </a:solidFill>
                <a:latin typeface="Tahoma" pitchFamily="34" charset="0"/>
                <a:cs typeface="Tahoma" pitchFamily="34" charset="0"/>
              </a:rPr>
              <a:t>(1 Bar)</a:t>
            </a:r>
            <a:r>
              <a:rPr lang="fa-IR" dirty="0" smtClean="0">
                <a:solidFill>
                  <a:srgbClr val="FF0000"/>
                </a:solidFill>
                <a:latin typeface="Tahoma" pitchFamily="34" charset="0"/>
                <a:cs typeface="Tahoma" pitchFamily="34" charset="0"/>
              </a:rPr>
              <a:t> تنظیم گردد. ( بروی پکیج مطابق شکل ، فشار سنج وجود دارد و مادامی که فشار بروی یک بار رسید ، شیرپرکن را می بندیم ).</a:t>
            </a:r>
            <a:endParaRPr lang="en-US" dirty="0">
              <a:solidFill>
                <a:srgbClr val="FF0000"/>
              </a:solidFill>
              <a:latin typeface="Tahoma" pitchFamily="34"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458200" cy="2862322"/>
          </a:xfrm>
          <a:prstGeom prst="rect">
            <a:avLst/>
          </a:prstGeom>
          <a:noFill/>
        </p:spPr>
        <p:txBody>
          <a:bodyPr wrap="square" rtlCol="0">
            <a:spAutoFit/>
          </a:bodyPr>
          <a:lstStyle/>
          <a:p>
            <a:pPr algn="r" rtl="1"/>
            <a:r>
              <a:rPr lang="fa-IR" dirty="0" smtClean="0">
                <a:latin typeface="Tahoma" pitchFamily="34" charset="0"/>
                <a:cs typeface="Tahoma" pitchFamily="34" charset="0"/>
              </a:rPr>
              <a:t>هنگامی که پکیج روشن شود ، فشار مقداری بیشتر می شود . بطور کلی مادامی که پکیج روشن است ، فشار سنج باید بین 1 تا 1.5 بار باشد . اگر فشار کمتر از یک بود باید توسط " شیرپرکن " فشار را به یک بار برسانیم و هنگامی که فشار از 1.5 بار بیشتر گردید باید توسط " شیرتخلیه " ، فشار را تا یک بار کاهش دهیم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این کار می تواند با احتیاط  و با چرخاندن شیر اطمینان در جهتی که بروی آن وجود دارد ، نیز انجام گیرد ) مدار گرمایش فقط درحالتی که کلید  پکیج بروی حالت زمستانه قرار داشته باشد ، فعال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اگر به مدت زیادی قصد نداریم از پکیج استفاده نماییم ( بخصوص در زمستان ) بهتر است که آب سیستم را توسط " شیرتخلیه " از مدار خارج کنیم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5" name="TextBox 4"/>
          <p:cNvSpPr txBox="1"/>
          <p:nvPr/>
        </p:nvSpPr>
        <p:spPr>
          <a:xfrm>
            <a:off x="228600" y="3352800"/>
            <a:ext cx="8686800" cy="2585323"/>
          </a:xfrm>
          <a:prstGeom prst="rect">
            <a:avLst/>
          </a:prstGeom>
          <a:noFill/>
        </p:spPr>
        <p:txBody>
          <a:bodyPr wrap="square" rtlCol="0">
            <a:spAutoFit/>
          </a:bodyPr>
          <a:lstStyle/>
          <a:p>
            <a:pPr algn="r" rtl="1"/>
            <a:r>
              <a:rPr lang="fa-IR" dirty="0" smtClean="0">
                <a:solidFill>
                  <a:srgbClr val="7030A0"/>
                </a:solidFill>
                <a:latin typeface="Tahoma" pitchFamily="34" charset="0"/>
                <a:cs typeface="Tahoma" pitchFamily="34" charset="0"/>
              </a:rPr>
              <a:t>در بعضی از پکیج ها ، شیر تخلیه وجود ندارد و آب سیستم را می توان با روش ساده زیر تخلیه نمود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شیر فلکه اصلی ورودی آب سرد به پکیج را می بندیم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شیر پرکن را باز می کنیم ( چون شیر فلکه بسته است ، پس آبی  وارد سیستم نمی شود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پایین ترین شیر آب گرم بهداشتی را باز می کنیم ( ترجیحا شیر مخلوط توالت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آب گرمایشی از طریق شیر خالی می گردد.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6" name="TextBox 5"/>
          <p:cNvSpPr txBox="1"/>
          <p:nvPr/>
        </p:nvSpPr>
        <p:spPr>
          <a:xfrm>
            <a:off x="457200" y="5791200"/>
            <a:ext cx="8229600" cy="707886"/>
          </a:xfrm>
          <a:prstGeom prst="rect">
            <a:avLst/>
          </a:prstGeom>
          <a:noFill/>
        </p:spPr>
        <p:txBody>
          <a:bodyPr wrap="square" rtlCol="0">
            <a:spAutoFit/>
          </a:bodyPr>
          <a:lstStyle/>
          <a:p>
            <a:pPr algn="r"/>
            <a:r>
              <a:rPr lang="fa-IR" sz="2000" dirty="0" smtClean="0">
                <a:solidFill>
                  <a:srgbClr val="FF0000"/>
                </a:solidFill>
                <a:latin typeface="Tahoma" pitchFamily="34" charset="0"/>
                <a:cs typeface="Tahoma" pitchFamily="34" charset="0"/>
              </a:rPr>
              <a:t>نکته : در برگشت مدار گرمایش ، یک فیلتر نصب می شود که لازم است هر چند گاهی آنرا تمیز نماییم . </a:t>
            </a:r>
            <a:endParaRPr lang="en-US" sz="2000" dirty="0">
              <a:solidFill>
                <a:srgbClr val="FF0000"/>
              </a:solidFill>
              <a:latin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مبدل:</a:t>
            </a:r>
            <a:endParaRPr lang="en-US" dirty="0" smtClean="0">
              <a:solidFill>
                <a:srgbClr val="7030A0"/>
              </a:solidFill>
              <a:latin typeface="Tahoma" pitchFamily="34" charset="0"/>
              <a:cs typeface="Tahoma" pitchFamily="34" charset="0"/>
            </a:endParaRPr>
          </a:p>
          <a:p>
            <a:pPr algn="r"/>
            <a:r>
              <a:rPr lang="fa-IR" dirty="0" smtClean="0">
                <a:latin typeface="Tahoma" pitchFamily="34" charset="0"/>
                <a:cs typeface="Tahoma" pitchFamily="34" charset="0"/>
              </a:rPr>
              <a:t>مبدل ، محفظه ای است که آب در آنجا توسط مشعل ، گرم می شود . مبدل در بالای مشعل قرار می گیرد و شعله مشعل مستقیم به آن برخورد می کند . </a:t>
            </a:r>
            <a:endParaRPr lang="en-US" dirty="0">
              <a:latin typeface="Tahoma" pitchFamily="34" charset="0"/>
              <a:cs typeface="Tahoma" pitchFamily="34" charset="0"/>
            </a:endParaRPr>
          </a:p>
        </p:txBody>
      </p:sp>
      <p:sp>
        <p:nvSpPr>
          <p:cNvPr id="5" name="TextBox 4"/>
          <p:cNvSpPr txBox="1"/>
          <p:nvPr/>
        </p:nvSpPr>
        <p:spPr>
          <a:xfrm>
            <a:off x="5181600" y="990600"/>
            <a:ext cx="3733800" cy="923330"/>
          </a:xfrm>
          <a:prstGeom prst="rect">
            <a:avLst/>
          </a:prstGeom>
          <a:noFill/>
        </p:spPr>
        <p:txBody>
          <a:bodyPr wrap="square" rtlCol="0">
            <a:spAutoFit/>
          </a:bodyPr>
          <a:lstStyle/>
          <a:p>
            <a:pPr algn="r" rtl="1"/>
            <a:r>
              <a:rPr lang="fa-IR" b="1" dirty="0" smtClean="0">
                <a:solidFill>
                  <a:srgbClr val="FF0000"/>
                </a:solidFill>
                <a:latin typeface="Tahoma" pitchFamily="34" charset="0"/>
                <a:cs typeface="Tahoma" pitchFamily="34" charset="0"/>
              </a:rPr>
              <a:t>انواع مبدل </a:t>
            </a:r>
            <a:endParaRPr lang="en-US" b="1" dirty="0" smtClean="0">
              <a:solidFill>
                <a:srgbClr val="FF0000"/>
              </a:solidFill>
              <a:latin typeface="Tahoma" pitchFamily="34" charset="0"/>
              <a:cs typeface="Tahoma" pitchFamily="34" charset="0"/>
            </a:endParaRPr>
          </a:p>
          <a:p>
            <a:pPr algn="r" rtl="1"/>
            <a:r>
              <a:rPr lang="fa-IR" b="1" dirty="0" smtClean="0">
                <a:solidFill>
                  <a:srgbClr val="FF0000"/>
                </a:solidFill>
                <a:latin typeface="Tahoma" pitchFamily="34" charset="0"/>
                <a:cs typeface="Tahoma" pitchFamily="34" charset="0"/>
              </a:rPr>
              <a:t>مبدل دو منظوره </a:t>
            </a:r>
            <a:endParaRPr lang="en-US" b="1" dirty="0" smtClean="0">
              <a:solidFill>
                <a:srgbClr val="FF0000"/>
              </a:solidFill>
              <a:latin typeface="Tahoma" pitchFamily="34" charset="0"/>
              <a:cs typeface="Tahoma" pitchFamily="34" charset="0"/>
            </a:endParaRPr>
          </a:p>
          <a:p>
            <a:pPr algn="r"/>
            <a:r>
              <a:rPr lang="fa-IR" b="1" dirty="0" smtClean="0">
                <a:solidFill>
                  <a:srgbClr val="FF0000"/>
                </a:solidFill>
                <a:latin typeface="Tahoma" pitchFamily="34" charset="0"/>
                <a:cs typeface="Tahoma" pitchFamily="34" charset="0"/>
              </a:rPr>
              <a:t>دو مبدله </a:t>
            </a:r>
            <a:endParaRPr lang="en-US" b="1" dirty="0">
              <a:solidFill>
                <a:srgbClr val="FF0000"/>
              </a:solidFill>
              <a:latin typeface="Tahoma" pitchFamily="34" charset="0"/>
              <a:cs typeface="Tahoma" pitchFamily="34" charset="0"/>
            </a:endParaRPr>
          </a:p>
        </p:txBody>
      </p:sp>
      <p:sp>
        <p:nvSpPr>
          <p:cNvPr id="6" name="TextBox 5"/>
          <p:cNvSpPr txBox="1"/>
          <p:nvPr/>
        </p:nvSpPr>
        <p:spPr>
          <a:xfrm>
            <a:off x="3505200" y="1981200"/>
            <a:ext cx="5638800" cy="4524315"/>
          </a:xfrm>
          <a:prstGeom prst="rect">
            <a:avLst/>
          </a:prstGeom>
          <a:noFill/>
        </p:spPr>
        <p:txBody>
          <a:bodyPr wrap="square" rtlCol="0">
            <a:spAutoFit/>
          </a:bodyPr>
          <a:lstStyle/>
          <a:p>
            <a:pPr algn="r" rtl="1"/>
            <a:r>
              <a:rPr lang="fa-IR" dirty="0" smtClean="0">
                <a:latin typeface="Tahoma" pitchFamily="34" charset="0"/>
                <a:cs typeface="Tahoma" pitchFamily="34" charset="0"/>
              </a:rPr>
              <a:t>مبدل دو منظوره : در بعضی از مدلهای پکیج از یک عدد " مبدل دو منظوره " استفاده می گردد. هماهنطور که از نامش پیدا است ، این مبدل ، دو وظیفه به عهده دارد. یکی آنکه مدار گرمایش را گرم نماید و دیگر آنکه آب مدار بهداشتی را گرم نماید . در این مبدل ، دو لوله در داخل یکدیگرقرار داده شده اند که در لوله داخلی ، آب گرم بهداشتی عبور می نماید و در لوله دومی ، آب مدار گرمایش عبور می نماید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هنگامی که شعله مشعل به مبدل دو منظوره برخورد می کند در ابتدا آب مدار گرمایش گرم می شود و گرمی آب مدار گرمایش باعث می شود که لوله داخلی گرم شود و در نتیجه آب مصرفی داخل لوله نیز گرم شود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همانطور که متوجه شده اید ، آب مدار گرمایش توسط شعله مستقیم مشعل گرم می شود ولی آب مدار مصرفی ، توسط آب گرم مدار گرمایش گرم می شود و دیگر شعله به آن برخورد ندارد </a:t>
            </a:r>
            <a:endParaRPr lang="en-US" dirty="0">
              <a:latin typeface="Tahoma" pitchFamily="34" charset="0"/>
              <a:cs typeface="Tahoma" pitchFamily="34" charset="0"/>
            </a:endParaRPr>
          </a:p>
        </p:txBody>
      </p:sp>
      <p:pic>
        <p:nvPicPr>
          <p:cNvPr id="7" name="Picture 14"/>
          <p:cNvPicPr>
            <a:picLocks noChangeAspect="1" noChangeArrowheads="1"/>
          </p:cNvPicPr>
          <p:nvPr/>
        </p:nvPicPr>
        <p:blipFill>
          <a:blip r:embed="rId2" cstate="print"/>
          <a:srcRect/>
          <a:stretch>
            <a:fillRect/>
          </a:stretch>
        </p:blipFill>
        <p:spPr bwMode="auto">
          <a:xfrm>
            <a:off x="163773" y="4509447"/>
            <a:ext cx="1727200" cy="1628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MG_2750"/>
          <p:cNvPicPr>
            <a:picLocks noChangeAspect="1" noChangeArrowheads="1"/>
          </p:cNvPicPr>
          <p:nvPr/>
        </p:nvPicPr>
        <p:blipFill>
          <a:blip r:embed="rId3" cstate="print"/>
          <a:srcRect/>
          <a:stretch>
            <a:fillRect/>
          </a:stretch>
        </p:blipFill>
        <p:spPr bwMode="auto">
          <a:xfrm>
            <a:off x="0" y="1066800"/>
            <a:ext cx="3276600" cy="1843449"/>
          </a:xfrm>
          <a:prstGeom prst="rect">
            <a:avLst/>
          </a:prstGeom>
          <a:ln>
            <a:noFill/>
          </a:ln>
          <a:effectLst>
            <a:softEdge rad="112500"/>
          </a:effectLst>
        </p:spPr>
      </p:pic>
      <p:cxnSp>
        <p:nvCxnSpPr>
          <p:cNvPr id="10" name="Straight Arrow Connector 9"/>
          <p:cNvCxnSpPr/>
          <p:nvPr/>
        </p:nvCxnSpPr>
        <p:spPr>
          <a:xfrm flipV="1">
            <a:off x="1752600" y="4648200"/>
            <a:ext cx="8382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V="1">
            <a:off x="1676400" y="5257800"/>
            <a:ext cx="8382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2667000" y="4267200"/>
            <a:ext cx="609600" cy="381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C.H</a:t>
            </a:r>
            <a:endParaRPr lang="en-US" dirty="0"/>
          </a:p>
        </p:txBody>
      </p:sp>
      <p:sp>
        <p:nvSpPr>
          <p:cNvPr id="14" name="TextBox 13"/>
          <p:cNvSpPr txBox="1"/>
          <p:nvPr/>
        </p:nvSpPr>
        <p:spPr>
          <a:xfrm>
            <a:off x="2590800" y="5257800"/>
            <a:ext cx="990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D.H.W</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534400" cy="2308324"/>
          </a:xfrm>
          <a:prstGeom prst="rect">
            <a:avLst/>
          </a:prstGeom>
          <a:noFill/>
        </p:spPr>
        <p:txBody>
          <a:bodyPr wrap="square" rtlCol="0">
            <a:spAutoFit/>
          </a:bodyPr>
          <a:lstStyle/>
          <a:p>
            <a:pPr algn="r"/>
            <a:r>
              <a:rPr lang="fa-IR" dirty="0" smtClean="0">
                <a:latin typeface="Tahoma" pitchFamily="34" charset="0"/>
                <a:cs typeface="Tahoma" pitchFamily="34" charset="0"/>
              </a:rPr>
              <a:t>دقیقا همین مطلب در مورد آب مدار گرمایش نیز صادق است ، به علت آنکه آب مدار گرمایش مصرف نمی شود ، پس از مدتی به درجه اشباع می رسد و دیگر نمی تواند ، مبدل و لوله ها را زنگ بزند و در آنها رسوب ایجاد نماید . در نتیجه گرمای شعله مستقیم نمی تواند تاثیر زیادی در رسوب گذاری آنها گذارد و مبدل عمر طولانی تری پیدا می کند . در مقابل چون آب مدار مصرفی ، مرتب مصرف می شود و دور ریخته می شود در نتیجه ، رسوب پذیری آن زیاد می شود و مسیر عبور آب به مرور بسته می شود . به همین علت آب مدار گرمایش بطور غیر مستقیم و با دمای یکنواخت گرم می شود تا از این پدیده تا حد امکان جلوگیری شود . </a:t>
            </a:r>
            <a:endParaRPr lang="en-US" dirty="0">
              <a:latin typeface="Tahoma" pitchFamily="34" charset="0"/>
              <a:cs typeface="Tahoma" pitchFamily="34" charset="0"/>
            </a:endParaRPr>
          </a:p>
        </p:txBody>
      </p:sp>
      <p:sp>
        <p:nvSpPr>
          <p:cNvPr id="6" name="TextBox 5"/>
          <p:cNvSpPr txBox="1"/>
          <p:nvPr/>
        </p:nvSpPr>
        <p:spPr>
          <a:xfrm>
            <a:off x="3581400" y="2667000"/>
            <a:ext cx="55626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fa-IR" sz="1400" dirty="0" smtClean="0">
                <a:latin typeface="Tahoma" pitchFamily="34" charset="0"/>
                <a:cs typeface="Tahoma" pitchFamily="34" charset="0"/>
              </a:rPr>
              <a:t>برای همین امر است که همواره توصیه می شود ، آب مدار گرمایش را تخلیه ننمایید و از نشت آب مدار گرمایش ، جلوگیری نمایید . زیرا ورودی آب تازه برابر است با رسوب  زنگ زدگی تازه و این یعنی کاهش عمر سیستم .</a:t>
            </a:r>
            <a:endParaRPr lang="en-US"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حال " مبدل دو منظوره " را دوباره مرور می کنیم و نکات تازه دیگری ، یاد میگیریم . در مبدل دو منظوره ، آب گرم شوفاژ به صورت مستقیم و آب گرم بهداشتی به طور غیر مستقیم و توسط گرمای آب گرمایشی ، گرم می شود . مبدل از دو لوله داخل یک دیگر و تعدادی فین ( یا پره آلومینیومی ) تشکیل شده است . </a:t>
            </a:r>
            <a:endParaRPr lang="en-US"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وجود فین باعث می شود تا بازدهی سیستم افزایش یابد و گرمای کمتری از طریق دودکش خارج گردد. </a:t>
            </a:r>
            <a:endParaRPr lang="en-US" sz="1400" dirty="0" smtClean="0">
              <a:latin typeface="Tahoma" pitchFamily="34" charset="0"/>
              <a:cs typeface="Tahoma" pitchFamily="34" charset="0"/>
            </a:endParaRPr>
          </a:p>
          <a:p>
            <a:pPr algn="r"/>
            <a:endParaRPr lang="en-US" sz="1400" dirty="0">
              <a:latin typeface="Tahoma" pitchFamily="34" charset="0"/>
              <a:cs typeface="Tahoma" pitchFamily="34" charset="0"/>
            </a:endParaRPr>
          </a:p>
        </p:txBody>
      </p:sp>
      <p:pic>
        <p:nvPicPr>
          <p:cNvPr id="227329" name="Picture 1"/>
          <p:cNvPicPr>
            <a:picLocks noChangeAspect="1" noChangeArrowheads="1"/>
          </p:cNvPicPr>
          <p:nvPr/>
        </p:nvPicPr>
        <p:blipFill>
          <a:blip r:embed="rId2" cstate="print"/>
          <a:srcRect/>
          <a:stretch>
            <a:fillRect/>
          </a:stretch>
        </p:blipFill>
        <p:spPr bwMode="auto">
          <a:xfrm>
            <a:off x="304800" y="2667000"/>
            <a:ext cx="2433583" cy="2035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4" descr="IMG_2750"/>
          <p:cNvPicPr>
            <a:picLocks noChangeAspect="1" noChangeArrowheads="1"/>
          </p:cNvPicPr>
          <p:nvPr/>
        </p:nvPicPr>
        <p:blipFill>
          <a:blip r:embed="rId3" cstate="print"/>
          <a:srcRect/>
          <a:stretch>
            <a:fillRect/>
          </a:stretch>
        </p:blipFill>
        <p:spPr bwMode="auto">
          <a:xfrm>
            <a:off x="6096000" y="5334000"/>
            <a:ext cx="2707513" cy="1524000"/>
          </a:xfrm>
          <a:prstGeom prst="rect">
            <a:avLst/>
          </a:prstGeom>
          <a:ln>
            <a:noFill/>
          </a:ln>
          <a:effectLst>
            <a:softEdge rad="112500"/>
          </a:effectLst>
        </p:spPr>
      </p:pic>
      <p:pic>
        <p:nvPicPr>
          <p:cNvPr id="8" name="Picture 1"/>
          <p:cNvPicPr>
            <a:picLocks noChangeAspect="1" noChangeArrowheads="1"/>
          </p:cNvPicPr>
          <p:nvPr/>
        </p:nvPicPr>
        <p:blipFill>
          <a:blip r:embed="rId4" cstate="print"/>
          <a:srcRect/>
          <a:stretch>
            <a:fillRect/>
          </a:stretch>
        </p:blipFill>
        <p:spPr bwMode="auto">
          <a:xfrm>
            <a:off x="838200" y="5257800"/>
            <a:ext cx="1821697" cy="1300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ed Rectangle 8"/>
          <p:cNvSpPr/>
          <p:nvPr/>
        </p:nvSpPr>
        <p:spPr>
          <a:xfrm>
            <a:off x="1447800" y="3581400"/>
            <a:ext cx="381000"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a:stCxn id="9" idx="2"/>
          </p:cNvCxnSpPr>
          <p:nvPr/>
        </p:nvCxnSpPr>
        <p:spPr>
          <a:xfrm rot="16200000" flipH="1">
            <a:off x="1200150" y="4400550"/>
            <a:ext cx="1219200" cy="342900"/>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2031325"/>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دو مبدله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در بعضی از پکیج ها به جای استفاده مبدل " دو منظوره " از دو عدد مبدل استفاده می نمایند . که به مبدل اولیه و ثانویه شناخته می شوند . در مبدل اولیه آب مدار گرمایش گرم می شود و این عمل توسط شعله مستقیم مشعل انجام می گیرد . در مبدل ثانویه ، آب مدار بهداشتی گرم می شود و دیگر شعله در کارنیست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به نظر شما ، در مبدل ثانویه ، آب مصرفی چگونه گرم می شود ؟ درست حدس زده اید . جریان آب مدار گرمایش در مبدل ثانویه ، باعث گرم شدن غیر مستقیم آب مصرفی می شود . </a:t>
            </a:r>
            <a:endParaRPr lang="en-US" dirty="0">
              <a:latin typeface="Tahoma" pitchFamily="34" charset="0"/>
              <a:cs typeface="Tahoma" pitchFamily="34" charset="0"/>
            </a:endParaRPr>
          </a:p>
        </p:txBody>
      </p:sp>
      <p:sp>
        <p:nvSpPr>
          <p:cNvPr id="5" name="TextBox 4"/>
          <p:cNvSpPr txBox="1"/>
          <p:nvPr/>
        </p:nvSpPr>
        <p:spPr>
          <a:xfrm>
            <a:off x="4648200" y="2438400"/>
            <a:ext cx="4267200" cy="2308324"/>
          </a:xfrm>
          <a:prstGeom prst="rect">
            <a:avLst/>
          </a:prstGeom>
          <a:noFill/>
        </p:spPr>
        <p:txBody>
          <a:bodyPr wrap="square" rtlCol="0">
            <a:spAutoFit/>
          </a:bodyPr>
          <a:lstStyle/>
          <a:p>
            <a:pPr algn="r" rtl="1"/>
            <a:r>
              <a:rPr lang="fa-IR" dirty="0" smtClean="0">
                <a:latin typeface="Tahoma" pitchFamily="34" charset="0"/>
                <a:cs typeface="Tahoma" pitchFamily="34" charset="0"/>
              </a:rPr>
              <a:t>مبدل اولیه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بالای مشعل قرار دارد و برای افزایش بازدهی ، بروی آنها فین نصب شده است . وظیفه آب گرم کردن  آب مدار گرمایشی ، جهت مصرف در </a:t>
            </a:r>
            <a:r>
              <a:rPr lang="fa-IR" dirty="0" smtClean="0">
                <a:solidFill>
                  <a:srgbClr val="FF0000"/>
                </a:solidFill>
                <a:latin typeface="Tahoma" pitchFamily="34" charset="0"/>
                <a:cs typeface="Tahoma" pitchFamily="34" charset="0"/>
              </a:rPr>
              <a:t>رادیاتورها</a:t>
            </a:r>
            <a:r>
              <a:rPr lang="fa-IR" dirty="0" smtClean="0">
                <a:latin typeface="Tahoma" pitchFamily="34" charset="0"/>
                <a:cs typeface="Tahoma" pitchFamily="34" charset="0"/>
              </a:rPr>
              <a:t> ( برای انتقال حرارت به محیط ) و همچنین گرم کردن آب </a:t>
            </a:r>
            <a:r>
              <a:rPr lang="fa-IR" dirty="0" smtClean="0">
                <a:solidFill>
                  <a:srgbClr val="FF0000"/>
                </a:solidFill>
                <a:latin typeface="Tahoma" pitchFamily="34" charset="0"/>
                <a:cs typeface="Tahoma" pitchFamily="34" charset="0"/>
              </a:rPr>
              <a:t>گرم بهداشتی در مبدل ثانویه </a:t>
            </a:r>
            <a:r>
              <a:rPr lang="fa-IR" dirty="0" smtClean="0">
                <a:latin typeface="Tahoma" pitchFamily="34" charset="0"/>
                <a:cs typeface="Tahoma" pitchFamily="34" charset="0"/>
              </a:rPr>
              <a:t>می باشد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pic>
        <p:nvPicPr>
          <p:cNvPr id="7" name="Picture 14" descr="主换热器"/>
          <p:cNvPicPr>
            <a:picLocks noChangeAspect="1" noChangeArrowheads="1"/>
          </p:cNvPicPr>
          <p:nvPr/>
        </p:nvPicPr>
        <p:blipFill>
          <a:blip r:embed="rId2" cstate="print"/>
          <a:srcRect/>
          <a:stretch>
            <a:fillRect/>
          </a:stretch>
        </p:blipFill>
        <p:spPr bwMode="auto">
          <a:xfrm>
            <a:off x="5105400" y="4876800"/>
            <a:ext cx="2868612" cy="1651743"/>
          </a:xfrm>
          <a:prstGeom prst="rect">
            <a:avLst/>
          </a:prstGeom>
          <a:ln>
            <a:noFill/>
          </a:ln>
          <a:effectLst>
            <a:softEdge rad="112500"/>
          </a:effectLst>
        </p:spPr>
      </p:pic>
      <p:pic>
        <p:nvPicPr>
          <p:cNvPr id="8" name="Picture 17" descr="IMG_2749"/>
          <p:cNvPicPr>
            <a:picLocks noChangeAspect="1" noChangeArrowheads="1"/>
          </p:cNvPicPr>
          <p:nvPr/>
        </p:nvPicPr>
        <p:blipFill>
          <a:blip r:embed="rId3" cstate="print"/>
          <a:srcRect/>
          <a:stretch>
            <a:fillRect/>
          </a:stretch>
        </p:blipFill>
        <p:spPr bwMode="auto">
          <a:xfrm>
            <a:off x="609600" y="2819400"/>
            <a:ext cx="3763048" cy="2871787"/>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304800"/>
            <a:ext cx="4876800" cy="2585323"/>
          </a:xfrm>
          <a:prstGeom prst="rect">
            <a:avLst/>
          </a:prstGeom>
          <a:noFill/>
        </p:spPr>
        <p:txBody>
          <a:bodyPr wrap="square" rtlCol="0">
            <a:spAutoFit/>
          </a:bodyPr>
          <a:lstStyle/>
          <a:p>
            <a:pPr algn="r" rtl="1"/>
            <a:r>
              <a:rPr lang="fa-IR" dirty="0" smtClean="0">
                <a:latin typeface="Tahoma" pitchFamily="34" charset="0"/>
                <a:cs typeface="Tahoma" pitchFamily="34" charset="0"/>
              </a:rPr>
              <a:t>مبدل ثانویه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از تعدادی صفحات موج دار که برروی یک دیگر قرار داده شده اند ، تشکیل شده است . این صفحات دارای دو مسیر جداگانه – عمود بر هم با جریانها ی مخالف همدیگر می باشد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مبدل ثانویه دارای دو ورودی و دو خروجی ( مجزا ) می باشد که دو مجرای با قطر بزرگتر مربوط به مدار آب گرمایشی و مجرای با قطر کوچکتر مربوط به مدار آب گرم بهداشتی می باشد </a:t>
            </a:r>
            <a:endParaRPr lang="en-US" dirty="0">
              <a:latin typeface="Tahoma" pitchFamily="34" charset="0"/>
              <a:cs typeface="Tahoma" pitchFamily="34" charset="0"/>
            </a:endParaRPr>
          </a:p>
        </p:txBody>
      </p:sp>
      <p:pic>
        <p:nvPicPr>
          <p:cNvPr id="6" name="Picture 5" descr="零件图2"/>
          <p:cNvPicPr>
            <a:picLocks noChangeAspect="1" noChangeArrowheads="1"/>
          </p:cNvPicPr>
          <p:nvPr/>
        </p:nvPicPr>
        <p:blipFill>
          <a:blip r:embed="rId2" cstate="print"/>
          <a:srcRect/>
          <a:stretch>
            <a:fillRect/>
          </a:stretch>
        </p:blipFill>
        <p:spPr bwMode="auto">
          <a:xfrm>
            <a:off x="0" y="609600"/>
            <a:ext cx="360045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2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81400" y="1905000"/>
            <a:ext cx="5179579" cy="4724400"/>
          </a:xfrm>
          <a:prstGeom prst="rect">
            <a:avLst/>
          </a:prstGeom>
          <a:noFill/>
          <a:ln w="9525">
            <a:noFill/>
            <a:miter lim="800000"/>
            <a:headEnd/>
            <a:tailEnd/>
          </a:ln>
          <a:effectLst/>
        </p:spPr>
      </p:pic>
      <p:pic>
        <p:nvPicPr>
          <p:cNvPr id="22528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3886200"/>
            <a:ext cx="2419350" cy="21812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495800"/>
            <a:ext cx="86106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fa-IR" dirty="0" smtClean="0">
                <a:solidFill>
                  <a:srgbClr val="002060"/>
                </a:solidFill>
                <a:latin typeface="Tahoma" pitchFamily="34" charset="0"/>
                <a:cs typeface="Tahoma" pitchFamily="34" charset="0"/>
              </a:rPr>
              <a:t>سئوال : چرا در بعضی  از مدلهای پکیج بجای مبدل " دو منظوره " ترجیح داده می شود از " دو مبدله " استفاده شود ؟</a:t>
            </a:r>
            <a:endParaRPr lang="en-US" dirty="0" smtClean="0">
              <a:solidFill>
                <a:srgbClr val="002060"/>
              </a:solidFill>
              <a:latin typeface="Tahoma" pitchFamily="34" charset="0"/>
              <a:cs typeface="Tahoma" pitchFamily="34" charset="0"/>
            </a:endParaRPr>
          </a:p>
          <a:p>
            <a:pPr algn="r"/>
            <a:endParaRPr lang="en-US" dirty="0">
              <a:solidFill>
                <a:srgbClr val="002060"/>
              </a:solidFill>
              <a:latin typeface="Tahoma" pitchFamily="34" charset="0"/>
              <a:cs typeface="Tahoma" pitchFamily="34" charset="0"/>
            </a:endParaRPr>
          </a:p>
        </p:txBody>
      </p:sp>
      <p:pic>
        <p:nvPicPr>
          <p:cNvPr id="22425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533400"/>
            <a:ext cx="8991600" cy="895350"/>
          </a:xfrm>
          <a:prstGeom prst="rect">
            <a:avLst/>
          </a:prstGeom>
          <a:noFill/>
          <a:ln w="9525">
            <a:noFill/>
            <a:miter lim="800000"/>
            <a:headEnd/>
            <a:tailEnd/>
          </a:ln>
          <a:effectLst/>
        </p:spPr>
      </p:pic>
      <p:pic>
        <p:nvPicPr>
          <p:cNvPr id="7" name="Picture 6"/>
          <p:cNvPicPr>
            <a:picLocks noChangeArrowheads="1"/>
          </p:cNvPicPr>
          <p:nvPr/>
        </p:nvPicPr>
        <p:blipFill>
          <a:blip r:embed="rId3" cstate="print"/>
          <a:srcRect t="14815" r="4705" b="22222"/>
          <a:stretch>
            <a:fillRect/>
          </a:stretch>
        </p:blipFill>
        <p:spPr bwMode="auto">
          <a:xfrm>
            <a:off x="304800" y="1524000"/>
            <a:ext cx="35052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763000" cy="5509200"/>
          </a:xfrm>
          <a:prstGeom prst="rect">
            <a:avLst/>
          </a:prstGeom>
          <a:noFill/>
        </p:spPr>
        <p:txBody>
          <a:bodyPr wrap="square" rtlCol="0">
            <a:spAutoFit/>
          </a:bodyPr>
          <a:lstStyle/>
          <a:p>
            <a:pPr algn="r" rtl="1"/>
            <a:r>
              <a:rPr lang="fa-IR" sz="1600" dirty="0" smtClean="0">
                <a:solidFill>
                  <a:srgbClr val="FF0000"/>
                </a:solidFill>
                <a:latin typeface="Tahoma" pitchFamily="34" charset="0"/>
                <a:cs typeface="Tahoma" pitchFamily="34" charset="0"/>
              </a:rPr>
              <a:t>جواب </a:t>
            </a:r>
            <a:r>
              <a:rPr lang="fa-IR" sz="1600" dirty="0" smtClean="0">
                <a:latin typeface="Tahoma" pitchFamily="34" charset="0"/>
                <a:cs typeface="Tahoma" pitchFamily="34" charset="0"/>
              </a:rPr>
              <a:t>: از مزایای استفاده از پکیج دو مبدله ، تامین آب گرم بهداشتی در کوتاهترین زمان می باشد . زیرا در هر لحظه مقداری آب گرم برای ارایه وجود دارد . بازدهی بهتری دارد و تکنولوژی ساخت دو مبدله ساده تر می باشد . ولی رسوب پذیری مبدل ثانویه بیشتر از " مبدل دو منظوره " می باشد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مطلبی را که باید به آن اشاره کرد این  است که بزرگترین مشکلی که مردم در مورد پکیج با آن موجه هستند ، رسوب پذیری مبدل می باشد .  چاره کار چیست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آسان ترین راه جهت جلوگیری از تشکیل رسوب و خوردگی داخل مدار ، پیشگیری است . بدین صورت که ما می توانیم با گذاشتن فیلترهای تصفیه آب ، بر سرراه آب سرد ورودی و همچنین با استفاده از محلول محافظ در برابر رسوب ، در ابتدای راه اندازی دستگاه این مشکل را تا حد زیادی برطرف نماییم . ( استفاده از این محلول ، بایدتوسط کارخانه، پیشنهاد شده باشد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اما هنگامی که مبدلها رسوب گرفتند ، می بایست مبدل را باز کرده و در کنار یک مخزین یا تشت پر از محلول اسید قرار بدهیم و سپس توسط یک " پمپ " ، اسید را از تشت وارد مبدل کرده و دوباره اسید خروجی را به تشت بازگردانیم . بسته به مقدار رسوب و غلظت اسید ، بین 5 تا 20 دقیقه این گردش آب باید ادامه یابد تا مسیر کاملا باز شود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باید به این نکته توجه داشت که هر نوع رسوبی ، رسوب زدا یا اسید خاص خود را می طلبد که بهتر است دراین زمینه از کارخانه سازنده سوال گردد تا استفاده از اسید  نامناسب ، موجب آسیب به مبدل نگردد.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بعضی از تعمیرکاران برای هر رسوبی از جوهر نمک استفاده می کنند که با توجه به نکات گفته شده صحیح نمی باشد . گروهی مبدل را به  خصوص مبدل ثانویه را حرارت می دهند و پس از داغ شدن به آن ضربه وارد می کنند . همین ضربه باعث ریختن رسوب می شود و مسیر را باز می نمایند . ( درست همانند کتری آب ، که از رسوب پر شده است ، اگر کتری را حرارت بدهید و به آن ضربه بزنید می بینید که تکه تکه رسوب ها می ریزند ).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5" name="TextBox 4"/>
          <p:cNvSpPr txBox="1"/>
          <p:nvPr/>
        </p:nvSpPr>
        <p:spPr>
          <a:xfrm>
            <a:off x="914400" y="5334000"/>
            <a:ext cx="2895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dirty="0" smtClean="0">
                <a:latin typeface="Tahoma" pitchFamily="34" charset="0"/>
                <a:cs typeface="Tahoma" pitchFamily="34" charset="0"/>
              </a:rPr>
              <a:t>اسید شویی : با اسید دی.اس.کلر به همراه ایم هیبی تور (لایه بردار و محافظ فلز)</a:t>
            </a:r>
            <a:endParaRPr lang="en-US" dirty="0">
              <a:latin typeface="Tahoma" pitchFamily="34" charset="0"/>
              <a:cs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3800" y="1752600"/>
            <a:ext cx="4953000" cy="3416320"/>
          </a:xfrm>
          <a:prstGeom prst="rect">
            <a:avLst/>
          </a:prstGeom>
          <a:noFill/>
        </p:spPr>
        <p:txBody>
          <a:bodyPr wrap="square" rtlCol="0">
            <a:spAutoFit/>
          </a:bodyPr>
          <a:lstStyle/>
          <a:p>
            <a:pPr algn="r" rtl="1"/>
            <a:r>
              <a:rPr lang="en-US" dirty="0" smtClean="0">
                <a:latin typeface="Tahoma" pitchFamily="34" charset="0"/>
                <a:cs typeface="Tahoma" pitchFamily="34" charset="0"/>
              </a:rPr>
              <a:t> </a:t>
            </a:r>
            <a:r>
              <a:rPr lang="fa-IR" b="1" u="sng" dirty="0" smtClean="0">
                <a:solidFill>
                  <a:srgbClr val="7030A0"/>
                </a:solidFill>
                <a:latin typeface="Tahoma" pitchFamily="34" charset="0"/>
                <a:cs typeface="Tahoma" pitchFamily="34" charset="0"/>
              </a:rPr>
              <a:t>پمپ سیرکولاتور</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همانطور که می دانید آب در مدارگرمایش مرتب یک مسیر بسته را طی می کند ( آب سیر کوله می شود ) و این انرژی گردش آب ، توسط پمپ تامین شود . پمپ ، آب سرد داخل رادیاتورها را مکیده و به سمت مبدل حرارتی می فرستد ، آب داغ می شود و به سمت رادیاتور حرکت می کند و این عمل مرتب انجام می گیرد . به همین علت به این نوع پمپ ، " پمپ سیرکولاتور" گفته 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پمپ در قسمت برگشت مدار گرمایش ( از رادیاتور به پکیج ) قرار دارد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5" name="TextBox 4"/>
          <p:cNvSpPr txBox="1"/>
          <p:nvPr/>
        </p:nvSpPr>
        <p:spPr>
          <a:xfrm>
            <a:off x="685800" y="5105400"/>
            <a:ext cx="8153400" cy="1477328"/>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عملکرد پمپ در پکیج با مبدل دو منظوره :</a:t>
            </a:r>
            <a:endParaRPr lang="en-US" dirty="0" smtClean="0">
              <a:solidFill>
                <a:srgbClr val="7030A0"/>
              </a:solidFill>
              <a:latin typeface="Tahoma" pitchFamily="34" charset="0"/>
              <a:cs typeface="Tahoma" pitchFamily="34" charset="0"/>
            </a:endParaRPr>
          </a:p>
          <a:p>
            <a:pPr algn="r"/>
            <a:r>
              <a:rPr lang="fa-IR" dirty="0" smtClean="0">
                <a:latin typeface="Tahoma" pitchFamily="34" charset="0"/>
                <a:cs typeface="Tahoma" pitchFamily="34" charset="0"/>
              </a:rPr>
              <a:t>مادامی که پکیج در حالت تابستانه می باشد ، پمپ همواره خاموش است و هنگامی که پکیج در وضعیت زمستانه قرار بگیرد ، پمپ در مدار گرمایش فعال می شود . لازم به ذکر است که در حالت زمستانه نیز مادامی که مدار آب گرم بهداشتی فعال می شود ، پمپ خاموش می شود </a:t>
            </a:r>
            <a:endParaRPr lang="en-US" dirty="0">
              <a:latin typeface="Tahoma" pitchFamily="34" charset="0"/>
              <a:cs typeface="Tahoma" pitchFamily="34" charset="0"/>
            </a:endParaRPr>
          </a:p>
        </p:txBody>
      </p:sp>
      <p:pic>
        <p:nvPicPr>
          <p:cNvPr id="6" name="Picture 18" descr="IMG_107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447800"/>
            <a:ext cx="3152910" cy="3886200"/>
          </a:xfrm>
          <a:prstGeom prst="rect">
            <a:avLst/>
          </a:prstGeom>
          <a:noFill/>
          <a:ln w="9525">
            <a:noFill/>
            <a:miter lim="800000"/>
            <a:headEnd/>
            <a:tailEnd/>
          </a:ln>
        </p:spPr>
      </p:pic>
      <p:sp>
        <p:nvSpPr>
          <p:cNvPr id="7" name="TextBox 6"/>
          <p:cNvSpPr txBox="1"/>
          <p:nvPr/>
        </p:nvSpPr>
        <p:spPr>
          <a:xfrm>
            <a:off x="381000" y="0"/>
            <a:ext cx="8305800" cy="1815882"/>
          </a:xfrm>
          <a:prstGeom prst="rect">
            <a:avLst/>
          </a:prstGeom>
          <a:noFill/>
        </p:spPr>
        <p:txBody>
          <a:bodyPr wrap="square" rtlCol="0">
            <a:spAutoFit/>
          </a:bodyPr>
          <a:lstStyle/>
          <a:p>
            <a:pPr algn="r" rtl="1"/>
            <a:r>
              <a:rPr lang="fa-IR" sz="1400" b="1" u="sng" dirty="0" smtClean="0">
                <a:solidFill>
                  <a:srgbClr val="7030A0"/>
                </a:solidFill>
                <a:latin typeface="Tahoma" pitchFamily="34" charset="0"/>
                <a:cs typeface="Tahoma" pitchFamily="34" charset="0"/>
              </a:rPr>
              <a:t>جریان در مبدلها :</a:t>
            </a:r>
            <a:endParaRPr lang="en-US" sz="1400" dirty="0" smtClean="0">
              <a:solidFill>
                <a:srgbClr val="7030A0"/>
              </a:solidFill>
              <a:latin typeface="Tahoma" pitchFamily="34" charset="0"/>
              <a:cs typeface="Tahoma" pitchFamily="34" charset="0"/>
            </a:endParaRPr>
          </a:p>
          <a:p>
            <a:pPr algn="r" rtl="1"/>
            <a:r>
              <a:rPr lang="fa-IR" sz="1400" dirty="0" smtClean="0">
                <a:latin typeface="Tahoma" pitchFamily="34" charset="0"/>
                <a:cs typeface="Tahoma" pitchFamily="34" charset="0"/>
              </a:rPr>
              <a:t>جریان می تواند موافق یکدیگر ، باشد ، که بازدهی اندکی دارد جریان مخالف نیز وجود دارد . مانند جریان در مبدل " دو منظوره " که جریان آب گرمایشی مخالف جهت جریان آب بهداشتی است در جریان مخالف بازدهی بالاتر است . </a:t>
            </a:r>
            <a:endParaRPr lang="en-US" sz="1400" dirty="0" smtClean="0">
              <a:latin typeface="Tahoma" pitchFamily="34" charset="0"/>
              <a:cs typeface="Tahoma" pitchFamily="34" charset="0"/>
            </a:endParaRPr>
          </a:p>
          <a:p>
            <a:pPr algn="r" rtl="1"/>
            <a:r>
              <a:rPr lang="fa-IR" sz="1400" dirty="0" smtClean="0">
                <a:solidFill>
                  <a:srgbClr val="FF0000"/>
                </a:solidFill>
                <a:latin typeface="Tahoma" pitchFamily="34" charset="0"/>
                <a:cs typeface="Tahoma" pitchFamily="34" charset="0"/>
              </a:rPr>
              <a:t>البته تلفیق این جریان ها نیز می تواند وجود داشته باشد . برای نمونه می توان گفت ، جریان در مبدل ثانویه علاوه بر اینکه عمود بر هم می باشد ، مخالف یکدیگر نیز می باشد که همین ویژگی ، استفاده از مبدل ثانویه را ترویج نموده است . </a:t>
            </a:r>
            <a:endParaRPr lang="en-US" sz="1400" dirty="0" smtClean="0">
              <a:solidFill>
                <a:srgbClr val="FF0000"/>
              </a:solidFill>
              <a:latin typeface="Tahoma" pitchFamily="34" charset="0"/>
              <a:cs typeface="Tahoma" pitchFamily="34" charset="0"/>
            </a:endParaRPr>
          </a:p>
          <a:p>
            <a:pPr algn="r"/>
            <a:endParaRPr lang="en-US" sz="14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228600"/>
            <a:ext cx="7315200" cy="3139321"/>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عملکرد پمپ در پکیج با " دو مبدله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پمپ در پکیج های " دو مبدله " همواره چه در حالت زمستانه و چه در حالت تابستانه و چه د رموقع مصرف آب گرم بهداشتی ، همواره فعال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نکته : در پکیج همیشه اولویت ها همواره با مدار آب گرم بهداشتی می باشد ، بدین نحو که ، تا شیر آب گرمی باز نشده است ، سیستم به گرم کردن آب مدار گرمایش و در نتیجه رادیاتورها می پردازد . به محض آنکه شیر آب گرم باز شود ، شروع به گرم کردن آب مصرفی می نماید و تا شیر آب گرم بسته نشود ، آب گرمی به سمت رادیاتورها فرستاده نمی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حالا می توانید به راحتی متوجه گردید که چرا پس از یک حمام طولانی و پی درپی ، رادیاتورها سرد می شوند . </a:t>
            </a:r>
            <a:endParaRPr lang="en-US" dirty="0" smtClean="0">
              <a:latin typeface="Tahoma" pitchFamily="34" charset="0"/>
              <a:cs typeface="Tahoma" pitchFamily="34" charset="0"/>
            </a:endParaRPr>
          </a:p>
          <a:p>
            <a:pPr algn="r"/>
            <a:r>
              <a:rPr lang="fa-IR" dirty="0" smtClean="0">
                <a:solidFill>
                  <a:srgbClr val="FF0000"/>
                </a:solidFill>
                <a:latin typeface="Tahoma" pitchFamily="34" charset="0"/>
                <a:cs typeface="Tahoma" pitchFamily="34" charset="0"/>
              </a:rPr>
              <a:t>جنس پوسته متصل به پشت پمپ از مواد کامپوزیت می باشد </a:t>
            </a:r>
            <a:r>
              <a:rPr lang="fa-IR" dirty="0" smtClean="0">
                <a:latin typeface="Tahoma" pitchFamily="34" charset="0"/>
                <a:cs typeface="Tahoma" pitchFamily="34" charset="0"/>
              </a:rPr>
              <a:t>. </a:t>
            </a:r>
            <a:endParaRPr lang="en-US" dirty="0">
              <a:latin typeface="Tahoma" pitchFamily="34" charset="0"/>
              <a:cs typeface="Tahoma" pitchFamily="34" charset="0"/>
            </a:endParaRPr>
          </a:p>
        </p:txBody>
      </p:sp>
      <p:sp>
        <p:nvSpPr>
          <p:cNvPr id="5" name="TextBox 4"/>
          <p:cNvSpPr txBox="1"/>
          <p:nvPr/>
        </p:nvSpPr>
        <p:spPr>
          <a:xfrm>
            <a:off x="0" y="3429000"/>
            <a:ext cx="8763000" cy="1200329"/>
          </a:xfrm>
          <a:prstGeom prst="rect">
            <a:avLst/>
          </a:prstGeom>
          <a:noFill/>
        </p:spPr>
        <p:txBody>
          <a:bodyPr wrap="square" rtlCol="0">
            <a:spAutoFit/>
          </a:bodyPr>
          <a:lstStyle/>
          <a:p>
            <a:pPr algn="r" rtl="1"/>
            <a:r>
              <a:rPr lang="fa-IR" dirty="0" smtClean="0">
                <a:solidFill>
                  <a:srgbClr val="002060"/>
                </a:solidFill>
                <a:latin typeface="Tahoma" pitchFamily="34" charset="0"/>
                <a:cs typeface="Tahoma" pitchFamily="34" charset="0"/>
              </a:rPr>
              <a:t>اغلب در قسمت بالای پمپ ، شیر هوا گیری اتوماتیک قرار دارد که وظیفه آن خارج کردن هوای موجود در سیستم گرمایش به صورت خودکار می باشد . </a:t>
            </a:r>
            <a:endParaRPr lang="en-US" dirty="0" smtClean="0">
              <a:solidFill>
                <a:srgbClr val="002060"/>
              </a:solidFill>
              <a:latin typeface="Tahoma" pitchFamily="34" charset="0"/>
              <a:cs typeface="Tahoma" pitchFamily="34" charset="0"/>
            </a:endParaRPr>
          </a:p>
          <a:p>
            <a:pPr algn="r" rtl="1"/>
            <a:r>
              <a:rPr lang="fa-IR" dirty="0" smtClean="0">
                <a:solidFill>
                  <a:srgbClr val="002060"/>
                </a:solidFill>
                <a:latin typeface="Tahoma" pitchFamily="34" charset="0"/>
                <a:cs typeface="Tahoma" pitchFamily="34" charset="0"/>
              </a:rPr>
              <a:t> </a:t>
            </a:r>
            <a:endParaRPr lang="en-US" dirty="0" smtClean="0">
              <a:solidFill>
                <a:srgbClr val="002060"/>
              </a:solidFill>
              <a:latin typeface="Tahoma" pitchFamily="34" charset="0"/>
              <a:cs typeface="Tahoma" pitchFamily="34" charset="0"/>
            </a:endParaRPr>
          </a:p>
          <a:p>
            <a:pPr algn="r"/>
            <a:endParaRPr lang="en-US" dirty="0">
              <a:solidFill>
                <a:srgbClr val="002060"/>
              </a:solidFill>
              <a:latin typeface="Tahoma" pitchFamily="34" charset="0"/>
              <a:cs typeface="Tahoma" pitchFamily="34" charset="0"/>
            </a:endParaRPr>
          </a:p>
        </p:txBody>
      </p:sp>
      <p:pic>
        <p:nvPicPr>
          <p:cNvPr id="221185" name="Picture 1"/>
          <p:cNvPicPr>
            <a:picLocks noChangeAspect="1" noChangeArrowheads="1"/>
          </p:cNvPicPr>
          <p:nvPr/>
        </p:nvPicPr>
        <p:blipFill>
          <a:blip r:embed="rId2" cstate="print"/>
          <a:srcRect/>
          <a:stretch>
            <a:fillRect/>
          </a:stretch>
        </p:blipFill>
        <p:spPr bwMode="auto">
          <a:xfrm>
            <a:off x="381000" y="4114800"/>
            <a:ext cx="2387029" cy="2565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val 6"/>
          <p:cNvSpPr/>
          <p:nvPr/>
        </p:nvSpPr>
        <p:spPr>
          <a:xfrm>
            <a:off x="1066800" y="4419600"/>
            <a:ext cx="762000" cy="5334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6"/>
          </p:cNvCxnSpPr>
          <p:nvPr/>
        </p:nvCxnSpPr>
        <p:spPr>
          <a:xfrm flipV="1">
            <a:off x="1828800" y="4114800"/>
            <a:ext cx="1371600" cy="571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22860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sng"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پکیج شوفاژ دیواری :</a:t>
            </a:r>
            <a:endParaRPr kumimoji="0" lang="en-US" sz="28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پکیج شوفاژ دیواری ، دستگاهی است که می تواند آب گرم بهداشتی ( مصرفی  مانند آبگرم دوش ، دستشویی ، آشپزخانه )</a:t>
            </a:r>
            <a:endPar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و همچنین آب  داغ گرمایشی ( مانند آبگرم رادیاتور، فن کوئل ، سیستم گرمایش از کف ) را تامین نماید. بطور کلی می توان</a:t>
            </a:r>
            <a:endPar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گفت که پکیج حرارتی قابلیت های یک موتور خانه شوفاژ را دارا می باشد که به صورت بسته کوچک ( پکیج) در آمده است</a:t>
            </a:r>
            <a:endParaRPr kumimoji="0" lang="en-US"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 بطوری که براحتی در یک کابینت آشپرخانه جای می گیرد. </a:t>
            </a:r>
            <a:endParaRPr kumimoji="0" lang="en-US" sz="1600" b="0" i="0" u="none" strike="noStrike" cap="none" normalizeH="0" baseline="0" dirty="0" smtClean="0">
              <a:ln>
                <a:noFill/>
              </a:ln>
              <a:solidFill>
                <a:schemeClr val="tx1"/>
              </a:solidFill>
              <a:effectLst/>
              <a:latin typeface="Tahoma" pitchFamily="34" charset="0"/>
              <a:cs typeface="Tahoma" pitchFamily="34" charset="0"/>
            </a:endParaRPr>
          </a:p>
        </p:txBody>
      </p:sp>
      <p:pic>
        <p:nvPicPr>
          <p:cNvPr id="5" name="Picture 2" descr="C:\Users\farid\Desktop\Prestige.jpg"/>
          <p:cNvPicPr>
            <a:picLocks noChangeAspect="1" noChangeArrowheads="1"/>
          </p:cNvPicPr>
          <p:nvPr/>
        </p:nvPicPr>
        <p:blipFill>
          <a:blip r:embed="rId2" cstate="print"/>
          <a:srcRect/>
          <a:stretch>
            <a:fillRect/>
          </a:stretch>
        </p:blipFill>
        <p:spPr bwMode="auto">
          <a:xfrm>
            <a:off x="228600" y="2438400"/>
            <a:ext cx="1427308" cy="2525960"/>
          </a:xfrm>
          <a:prstGeom prst="rect">
            <a:avLst/>
          </a:prstGeom>
          <a:ln>
            <a:noFill/>
          </a:ln>
          <a:effectLst>
            <a:outerShdw blurRad="292100" dist="139700" dir="2700000" algn="tl" rotWithShape="0">
              <a:srgbClr val="333333">
                <a:alpha val="65000"/>
              </a:srgbClr>
            </a:outerShdw>
          </a:effectLst>
        </p:spPr>
      </p:pic>
      <p:pic>
        <p:nvPicPr>
          <p:cNvPr id="6" name="Picture 48"/>
          <p:cNvPicPr>
            <a:picLocks noChangeAspect="1" noChangeArrowheads="1"/>
          </p:cNvPicPr>
          <p:nvPr/>
        </p:nvPicPr>
        <p:blipFill>
          <a:blip r:embed="rId3" cstate="print"/>
          <a:srcRect/>
          <a:stretch>
            <a:fillRect/>
          </a:stretch>
        </p:blipFill>
        <p:spPr bwMode="auto">
          <a:xfrm>
            <a:off x="1981200" y="2438400"/>
            <a:ext cx="1399974" cy="2325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3"/>
          <p:cNvPicPr>
            <a:picLocks noChangeAspect="1" noChangeArrowheads="1"/>
          </p:cNvPicPr>
          <p:nvPr/>
        </p:nvPicPr>
        <p:blipFill>
          <a:blip r:embed="rId4" cstate="print"/>
          <a:srcRect/>
          <a:stretch>
            <a:fillRect/>
          </a:stretch>
        </p:blipFill>
        <p:spPr bwMode="auto">
          <a:xfrm>
            <a:off x="7015162" y="2667000"/>
            <a:ext cx="2128838" cy="3631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4826675"/>
            <a:ext cx="5791200" cy="2031325"/>
          </a:xfrm>
          <a:prstGeom prst="rect">
            <a:avLst/>
          </a:prstGeom>
          <a:noFill/>
        </p:spPr>
        <p:txBody>
          <a:bodyPr wrap="square" rtlCol="0">
            <a:spAutoFit/>
          </a:bodyPr>
          <a:lstStyle/>
          <a:p>
            <a:pPr algn="r" rtl="1"/>
            <a:r>
              <a:rPr lang="fa-IR" dirty="0" smtClean="0">
                <a:solidFill>
                  <a:srgbClr val="0070C0"/>
                </a:solidFill>
                <a:latin typeface="Tahoma" pitchFamily="34" charset="0"/>
                <a:cs typeface="Tahoma" pitchFamily="34" charset="0"/>
              </a:rPr>
              <a:t>وجود هوا در سیستم مدار گرمایش باعث می شود که :</a:t>
            </a:r>
            <a:endParaRPr lang="en-US" dirty="0" smtClean="0">
              <a:solidFill>
                <a:srgbClr val="0070C0"/>
              </a:solidFill>
              <a:latin typeface="Tahoma" pitchFamily="34" charset="0"/>
              <a:cs typeface="Tahoma" pitchFamily="34" charset="0"/>
            </a:endParaRPr>
          </a:p>
          <a:p>
            <a:pPr algn="r" rtl="1"/>
            <a:r>
              <a:rPr lang="fa-IR" dirty="0" smtClean="0">
                <a:solidFill>
                  <a:srgbClr val="0070C0"/>
                </a:solidFill>
                <a:latin typeface="Tahoma" pitchFamily="34" charset="0"/>
                <a:cs typeface="Tahoma" pitchFamily="34" charset="0"/>
              </a:rPr>
              <a:t>● در کار و عملکرد پمپ اختلال ایجاد شود .</a:t>
            </a:r>
            <a:endParaRPr lang="en-US" dirty="0" smtClean="0">
              <a:solidFill>
                <a:srgbClr val="0070C0"/>
              </a:solidFill>
              <a:latin typeface="Tahoma" pitchFamily="34" charset="0"/>
              <a:cs typeface="Tahoma" pitchFamily="34" charset="0"/>
            </a:endParaRPr>
          </a:p>
          <a:p>
            <a:pPr algn="r" rtl="1"/>
            <a:r>
              <a:rPr lang="fa-IR" dirty="0" smtClean="0">
                <a:solidFill>
                  <a:srgbClr val="0070C0"/>
                </a:solidFill>
                <a:latin typeface="Tahoma" pitchFamily="34" charset="0"/>
                <a:cs typeface="Tahoma" pitchFamily="34" charset="0"/>
              </a:rPr>
              <a:t>● ضریب انتقال حرارت و در نتیجه بازده کار ، کاهش آید . </a:t>
            </a:r>
            <a:endParaRPr lang="en-US" dirty="0" smtClean="0">
              <a:solidFill>
                <a:srgbClr val="0070C0"/>
              </a:solidFill>
              <a:latin typeface="Tahoma" pitchFamily="34" charset="0"/>
              <a:cs typeface="Tahoma" pitchFamily="34" charset="0"/>
            </a:endParaRPr>
          </a:p>
          <a:p>
            <a:pPr algn="r" rtl="1"/>
            <a:r>
              <a:rPr lang="fa-IR" dirty="0" smtClean="0">
                <a:solidFill>
                  <a:srgbClr val="0070C0"/>
                </a:solidFill>
                <a:latin typeface="Tahoma" pitchFamily="34" charset="0"/>
                <a:cs typeface="Tahoma" pitchFamily="34" charset="0"/>
              </a:rPr>
              <a:t>● باعث تسریع در خوردگی سیستم و وسایل شود . </a:t>
            </a:r>
            <a:endParaRPr lang="en-US" dirty="0" smtClean="0">
              <a:solidFill>
                <a:srgbClr val="0070C0"/>
              </a:solidFill>
              <a:latin typeface="Tahoma" pitchFamily="34" charset="0"/>
              <a:cs typeface="Tahoma" pitchFamily="34" charset="0"/>
            </a:endParaRPr>
          </a:p>
          <a:p>
            <a:pPr algn="r" rtl="1"/>
            <a:r>
              <a:rPr lang="fa-IR" dirty="0" smtClean="0">
                <a:solidFill>
                  <a:srgbClr val="0070C0"/>
                </a:solidFill>
                <a:latin typeface="Tahoma" pitchFamily="34" charset="0"/>
                <a:cs typeface="Tahoma" pitchFamily="34" charset="0"/>
              </a:rPr>
              <a:t>● سبب ایجاد ضربه قوچ ، در سیستم لوله کشی گرمایشی می گردد. </a:t>
            </a:r>
            <a:endParaRPr lang="en-US" dirty="0" smtClean="0">
              <a:solidFill>
                <a:srgbClr val="0070C0"/>
              </a:solidFill>
              <a:latin typeface="Tahoma" pitchFamily="34" charset="0"/>
              <a:cs typeface="Tahoma" pitchFamily="34" charset="0"/>
            </a:endParaRPr>
          </a:p>
          <a:p>
            <a:pPr algn="r"/>
            <a:endParaRPr lang="en-US" dirty="0">
              <a:solidFill>
                <a:srgbClr val="0070C0"/>
              </a:solidFill>
              <a:latin typeface="Tahoma" pitchFamily="34" charset="0"/>
              <a:cs typeface="Tahoma" pitchFamily="34" charset="0"/>
            </a:endParaRPr>
          </a:p>
        </p:txBody>
      </p:sp>
      <p:sp>
        <p:nvSpPr>
          <p:cNvPr id="7" name="TextBox 6"/>
          <p:cNvSpPr txBox="1"/>
          <p:nvPr/>
        </p:nvSpPr>
        <p:spPr>
          <a:xfrm>
            <a:off x="304800" y="228600"/>
            <a:ext cx="8534400" cy="4801314"/>
          </a:xfrm>
          <a:prstGeom prst="rect">
            <a:avLst/>
          </a:prstGeom>
          <a:noFill/>
        </p:spPr>
        <p:txBody>
          <a:bodyPr wrap="square" rtlCol="0">
            <a:spAutoFit/>
          </a:bodyPr>
          <a:lstStyle/>
          <a:p>
            <a:pPr algn="r" rtl="1"/>
            <a:r>
              <a:rPr lang="fa-IR" b="1" dirty="0" smtClean="0">
                <a:latin typeface="Tahoma" pitchFamily="34" charset="0"/>
                <a:cs typeface="Tahoma" pitchFamily="34" charset="0"/>
              </a:rPr>
              <a:t>مپ سیركولاتور سیستم گرمایش :</a:t>
            </a:r>
            <a:endParaRPr lang="fa-IR" dirty="0" smtClean="0">
              <a:latin typeface="Tahoma" pitchFamily="34" charset="0"/>
              <a:cs typeface="Tahoma" pitchFamily="34" charset="0"/>
            </a:endParaRPr>
          </a:p>
          <a:p>
            <a:pPr algn="r" rtl="1"/>
            <a:r>
              <a:rPr lang="fa-IR" dirty="0" smtClean="0">
                <a:latin typeface="Tahoma" pitchFamily="34" charset="0"/>
                <a:cs typeface="Tahoma" pitchFamily="34" charset="0"/>
              </a:rPr>
              <a:t>برای محاسبه پمپ سیرکولاتور سیستم گرمایش به دو مولفه هد و دبی نیاز داریم .</a:t>
            </a:r>
          </a:p>
          <a:p>
            <a:pPr algn="r" rtl="1"/>
            <a:r>
              <a:rPr lang="fa-IR" dirty="0" smtClean="0">
                <a:latin typeface="Tahoma" pitchFamily="34" charset="0"/>
                <a:cs typeface="Tahoma" pitchFamily="34" charset="0"/>
              </a:rPr>
              <a:t> </a:t>
            </a:r>
          </a:p>
          <a:p>
            <a:pPr algn="r" rtl="1"/>
            <a:r>
              <a:rPr lang="fa-IR" dirty="0" smtClean="0">
                <a:latin typeface="Tahoma" pitchFamily="34" charset="0"/>
                <a:cs typeface="Tahoma" pitchFamily="34" charset="0"/>
              </a:rPr>
              <a:t>               </a:t>
            </a:r>
          </a:p>
          <a:p>
            <a:pPr algn="r" rtl="1"/>
            <a:r>
              <a:rPr lang="fa-IR" dirty="0" smtClean="0">
                <a:latin typeface="Tahoma" pitchFamily="34" charset="0"/>
                <a:cs typeface="Tahoma" pitchFamily="34" charset="0"/>
              </a:rPr>
              <a:t> </a:t>
            </a:r>
          </a:p>
          <a:p>
            <a:pPr algn="r" rtl="1"/>
            <a:r>
              <a:rPr lang="fa-IR" dirty="0" smtClean="0">
                <a:latin typeface="Tahoma" pitchFamily="34" charset="0"/>
                <a:cs typeface="Tahoma" pitchFamily="34" charset="0"/>
              </a:rPr>
              <a:t>الف ) دبی :</a:t>
            </a:r>
          </a:p>
          <a:p>
            <a:pPr algn="r" rtl="1"/>
            <a:r>
              <a:rPr lang="fa-IR" dirty="0" smtClean="0">
                <a:latin typeface="Tahoma" pitchFamily="34" charset="0"/>
                <a:cs typeface="Tahoma" pitchFamily="34" charset="0"/>
              </a:rPr>
              <a:t>دبی پمپ برابر است با بارحرارتی ساختمان یا به عبارتی مقدار گرمای لازم جهت گرمایش ساختمان بر حسب (</a:t>
            </a:r>
            <a:r>
              <a:rPr lang="en-US" dirty="0" smtClean="0">
                <a:latin typeface="Tahoma" pitchFamily="34" charset="0"/>
                <a:cs typeface="Tahoma" pitchFamily="34" charset="0"/>
              </a:rPr>
              <a:t>BTU/HR ) </a:t>
            </a:r>
            <a:r>
              <a:rPr lang="fa-IR" dirty="0" smtClean="0">
                <a:latin typeface="Tahoma" pitchFamily="34" charset="0"/>
                <a:cs typeface="Tahoma" pitchFamily="34" charset="0"/>
              </a:rPr>
              <a:t>تقسیم بر 10000</a:t>
            </a:r>
          </a:p>
          <a:p>
            <a:pPr algn="r" rtl="1"/>
            <a:r>
              <a:rPr lang="en-US" dirty="0" smtClean="0">
                <a:latin typeface="Tahoma" pitchFamily="34" charset="0"/>
                <a:cs typeface="Tahoma" pitchFamily="34" charset="0"/>
              </a:rPr>
              <a:t>GPM = Q (BTU/HR) / 10000</a:t>
            </a:r>
          </a:p>
          <a:p>
            <a:pPr algn="r" rtl="1"/>
            <a:r>
              <a:rPr lang="fa-IR" dirty="0" smtClean="0">
                <a:latin typeface="Tahoma" pitchFamily="34" charset="0"/>
                <a:cs typeface="Tahoma" pitchFamily="34" charset="0"/>
              </a:rPr>
              <a:t>ب ) هد :</a:t>
            </a:r>
          </a:p>
          <a:p>
            <a:pPr algn="r" rtl="1"/>
            <a:r>
              <a:rPr lang="fa-IR" dirty="0" smtClean="0">
                <a:latin typeface="Tahoma" pitchFamily="34" charset="0"/>
                <a:cs typeface="Tahoma" pitchFamily="34" charset="0"/>
              </a:rPr>
              <a:t>بر حسب فوت آب برابر است با :</a:t>
            </a:r>
          </a:p>
          <a:p>
            <a:pPr algn="r" rtl="1"/>
            <a:r>
              <a:rPr lang="en-US" dirty="0" smtClean="0">
                <a:latin typeface="Tahoma" pitchFamily="34" charset="0"/>
                <a:cs typeface="Tahoma" pitchFamily="34" charset="0"/>
              </a:rPr>
              <a:t>H = 3 L × 0.025+ </a:t>
            </a:r>
            <a:r>
              <a:rPr lang="en-US" dirty="0" err="1" smtClean="0">
                <a:latin typeface="Tahoma" pitchFamily="34" charset="0"/>
                <a:cs typeface="Tahoma" pitchFamily="34" charset="0"/>
              </a:rPr>
              <a:t>dP</a:t>
            </a:r>
            <a:endParaRPr lang="en-US" dirty="0" smtClean="0">
              <a:latin typeface="Tahoma" pitchFamily="34" charset="0"/>
              <a:cs typeface="Tahoma" pitchFamily="34" charset="0"/>
            </a:endParaRPr>
          </a:p>
          <a:p>
            <a:pPr algn="r" rtl="1"/>
            <a:r>
              <a:rPr lang="en-US" dirty="0" smtClean="0">
                <a:latin typeface="Tahoma" pitchFamily="34" charset="0"/>
                <a:cs typeface="Tahoma" pitchFamily="34" charset="0"/>
              </a:rPr>
              <a:t>L : </a:t>
            </a:r>
            <a:r>
              <a:rPr lang="fa-IR" dirty="0" smtClean="0">
                <a:latin typeface="Tahoma" pitchFamily="34" charset="0"/>
                <a:cs typeface="Tahoma" pitchFamily="34" charset="0"/>
              </a:rPr>
              <a:t>طول مسیر رفت از دیگ به دورترین مبدل حرارتی (رادیاتور ، فن كویل و..) بر حسب فوت</a:t>
            </a:r>
          </a:p>
          <a:p>
            <a:pPr algn="r" rtl="1"/>
            <a:r>
              <a:rPr lang="en-US" dirty="0" err="1" smtClean="0">
                <a:latin typeface="Tahoma" pitchFamily="34" charset="0"/>
                <a:cs typeface="Tahoma" pitchFamily="34" charset="0"/>
              </a:rPr>
              <a:t>dP</a:t>
            </a:r>
            <a:r>
              <a:rPr lang="en-US" dirty="0" smtClean="0">
                <a:latin typeface="Tahoma" pitchFamily="34" charset="0"/>
                <a:cs typeface="Tahoma" pitchFamily="34" charset="0"/>
              </a:rPr>
              <a:t> : </a:t>
            </a:r>
            <a:r>
              <a:rPr lang="fa-IR" dirty="0" smtClean="0">
                <a:latin typeface="Tahoma" pitchFamily="34" charset="0"/>
                <a:cs typeface="Tahoma" pitchFamily="34" charset="0"/>
              </a:rPr>
              <a:t>برابر مجموع افت فشار دیگ و كلكتور ها و مبدلهای حرارتی و كلیه تجهیزات به كار رفته در سیستم گرمایش(در حالت كلی برابر 1.5 در نظر می گیریم)</a:t>
            </a:r>
          </a:p>
          <a:p>
            <a:pPr algn="r" rtl="1"/>
            <a:r>
              <a:rPr lang="fa-IR" dirty="0" smtClean="0">
                <a:latin typeface="Tahoma" pitchFamily="34" charset="0"/>
                <a:cs typeface="Tahoma" pitchFamily="34" charset="0"/>
              </a:rPr>
              <a:t> </a:t>
            </a:r>
          </a:p>
          <a:p>
            <a:pPr algn="r" rtl="1"/>
            <a:endParaRPr lang="en-US" dirty="0">
              <a:latin typeface="Tahoma" pitchFamily="34" charset="0"/>
              <a:cs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429000"/>
            <a:ext cx="8915400" cy="3139321"/>
          </a:xfrm>
          <a:prstGeom prst="rect">
            <a:avLst/>
          </a:prstGeom>
          <a:noFill/>
        </p:spPr>
        <p:txBody>
          <a:bodyPr wrap="square" rtlCol="0">
            <a:spAutoFit/>
          </a:bodyPr>
          <a:lstStyle/>
          <a:p>
            <a:pPr algn="r" rtl="1"/>
            <a:r>
              <a:rPr lang="fa-IR" b="1" dirty="0" smtClean="0">
                <a:solidFill>
                  <a:srgbClr val="7030A0"/>
                </a:solidFill>
                <a:latin typeface="Tahoma" pitchFamily="34" charset="0"/>
                <a:cs typeface="Tahoma" pitchFamily="34" charset="0"/>
              </a:rPr>
              <a:t>پمپ ها از نظر کارکرد :</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پمپ ها اغلب در سه دور ، برحسب واحد دور دردقیقه </a:t>
            </a:r>
            <a:r>
              <a:rPr lang="en-US" dirty="0" smtClean="0">
                <a:latin typeface="Tahoma" pitchFamily="34" charset="0"/>
                <a:cs typeface="Tahoma" pitchFamily="34" charset="0"/>
              </a:rPr>
              <a:t>(R.P.M) </a:t>
            </a:r>
            <a:r>
              <a:rPr lang="fa-IR" dirty="0" smtClean="0">
                <a:latin typeface="Tahoma" pitchFamily="34" charset="0"/>
                <a:cs typeface="Tahoma" pitchFamily="34" charset="0"/>
              </a:rPr>
              <a:t> و یا </a:t>
            </a:r>
            <a:r>
              <a:rPr lang="en-US" dirty="0" smtClean="0">
                <a:latin typeface="Tahoma" pitchFamily="34" charset="0"/>
                <a:cs typeface="Tahoma" pitchFamily="34" charset="0"/>
              </a:rPr>
              <a:t>Min </a:t>
            </a:r>
            <a:r>
              <a:rPr lang="fa-IR" dirty="0" smtClean="0">
                <a:latin typeface="Tahoma" pitchFamily="34" charset="0"/>
                <a:cs typeface="Tahoma" pitchFamily="34" charset="0"/>
              </a:rPr>
              <a:t> در بازار وجود دارند ، که ما می توانیم با کلیدی که بروی پمپ وجود دارد ، یکی از سه حالت سرعت را انتخاب نماییم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پمپ هایی نیز وجود دارند که سرعت دوران آن برحسب تغییر جریان ورودی کم یا زیاد می شود که اصطلاحا به این پمپ ها " </a:t>
            </a:r>
            <a:r>
              <a:rPr lang="fa-IR" dirty="0" smtClean="0">
                <a:solidFill>
                  <a:srgbClr val="FF0000"/>
                </a:solidFill>
                <a:latin typeface="Tahoma" pitchFamily="34" charset="0"/>
                <a:cs typeface="Tahoma" pitchFamily="34" charset="0"/>
              </a:rPr>
              <a:t>مدولار</a:t>
            </a:r>
            <a:r>
              <a:rPr lang="fa-IR" dirty="0" smtClean="0">
                <a:latin typeface="Tahoma" pitchFamily="34" charset="0"/>
                <a:cs typeface="Tahoma" pitchFamily="34" charset="0"/>
              </a:rPr>
              <a:t>" گفته می شود . به عنوان مثال سرعت دوران بین 1600 تا 2000 دور بر دقیقه می تواند تغییر نماید . که در این حالت اصطلاحا گفته می شود که پمپ در حالت مدولار می باشد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3" name="TextBox 2"/>
          <p:cNvSpPr txBox="1"/>
          <p:nvPr/>
        </p:nvSpPr>
        <p:spPr>
          <a:xfrm>
            <a:off x="228600" y="1752600"/>
            <a:ext cx="8686800" cy="1754326"/>
          </a:xfrm>
          <a:prstGeom prst="rect">
            <a:avLst/>
          </a:prstGeom>
          <a:noFill/>
        </p:spPr>
        <p:txBody>
          <a:bodyPr wrap="square" rtlCol="0">
            <a:spAutoFit/>
          </a:bodyPr>
          <a:lstStyle/>
          <a:p>
            <a:pPr algn="r"/>
            <a:r>
              <a:rPr lang="fa-IR" dirty="0" smtClean="0">
                <a:latin typeface="Tahoma" pitchFamily="34" charset="0"/>
                <a:cs typeface="Tahoma" pitchFamily="34" charset="0"/>
              </a:rPr>
              <a:t>در لحظه راه اندازی اولیه پکیج یا در هنگامی که به مدت طولانی از پمپ استفاده نشود ، ممکن است محور پمپ گیر داشته باشد و حرکت آن سخت شود . بنابراین لازم است پکیج را از برق قطع نموده و پیچ موجود در پشت پمپ را باز کرده و با پیچ موجود در پشت پمپ را باز کرده و با پیچ گوشتی محور پمپ را چند دور در جهت فلش به حرکت درآوردیم . این کار باعث می گردد تا محور پمپ خلاص شود و به راحتی به گردش درآید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915400" cy="4247317"/>
          </a:xfrm>
          <a:prstGeom prst="rect">
            <a:avLst/>
          </a:prstGeom>
          <a:noFill/>
        </p:spPr>
        <p:txBody>
          <a:bodyPr wrap="square" rtlCol="0">
            <a:spAutoFit/>
          </a:bodyPr>
          <a:lstStyle/>
          <a:p>
            <a:pPr algn="r" rtl="1"/>
            <a:r>
              <a:rPr lang="fa-IR" dirty="0" smtClean="0">
                <a:latin typeface="Tahoma" pitchFamily="34" charset="0"/>
                <a:cs typeface="Tahoma" pitchFamily="34" charset="0"/>
              </a:rPr>
              <a:t>می توان با مقایسه دمای دو سنسور رفت </a:t>
            </a:r>
            <a:r>
              <a:rPr lang="fa-IR" dirty="0" smtClean="0">
                <a:solidFill>
                  <a:srgbClr val="FF0000"/>
                </a:solidFill>
                <a:latin typeface="Tahoma" pitchFamily="34" charset="0"/>
                <a:cs typeface="Tahoma" pitchFamily="34" charset="0"/>
              </a:rPr>
              <a:t>مدار گرمایشی و برگشت مدار گرمایش </a:t>
            </a:r>
            <a:r>
              <a:rPr lang="fa-IR" dirty="0" smtClean="0">
                <a:latin typeface="Tahoma" pitchFamily="34" charset="0"/>
                <a:cs typeface="Tahoma" pitchFamily="34" charset="0"/>
              </a:rPr>
              <a:t>، سرعت پمپ را به صورت مدولار تنظیم نمود . به عنوان مثال اگر اختلاف دو سنسور بیشتر از 20 درجه باشد ، پمپ با سرعت بالا کار نماید و اگر کمتر از 20 درجه باشد پمپ با سرعت کم کار نماید </a:t>
            </a:r>
            <a:r>
              <a:rPr lang="en-US" dirty="0" smtClean="0">
                <a:latin typeface="Tahoma" pitchFamily="34" charset="0"/>
                <a:cs typeface="Tahoma" pitchFamily="34" charset="0"/>
              </a:rPr>
              <a:t>(  </a:t>
            </a:r>
          </a:p>
          <a:p>
            <a:pPr algn="r" rtl="1"/>
            <a:r>
              <a:rPr lang="fa-IR" dirty="0" smtClean="0">
                <a:latin typeface="Tahoma" pitchFamily="34" charset="0"/>
                <a:cs typeface="Tahoma" pitchFamily="34" charset="0"/>
              </a:rPr>
              <a:t>کاربرد این نوع پمپ ها در حال افزایش می باشد . زیرا وجود پمپ مدولار باعث می شود تا پمپ در اکثر مواقع با حداقل سرعت کار کند و در نتیجه موجب کاهش آلودگی صوتی و همچنین در مصرف انرژی برق نیز صرفه جویی شود . </a:t>
            </a:r>
            <a:endParaRPr lang="en-US" dirty="0" smtClean="0">
              <a:latin typeface="Tahoma" pitchFamily="34" charset="0"/>
              <a:cs typeface="Tahoma" pitchFamily="34" charset="0"/>
            </a:endParaRPr>
          </a:p>
          <a:p>
            <a:pPr algn="r" rtl="1"/>
            <a:r>
              <a:rPr lang="fa-IR" dirty="0" smtClean="0">
                <a:solidFill>
                  <a:srgbClr val="7030A0"/>
                </a:solidFill>
                <a:latin typeface="Tahoma" pitchFamily="34" charset="0"/>
                <a:cs typeface="Tahoma" pitchFamily="34" charset="0"/>
              </a:rPr>
              <a:t>سیستم ضد جام کردن پمپ:</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اگر درخانه هستید ، آب گرمی نیز مصرف نمی شود و مشعل پکیج شما خاموش است ولی یک مرتبه صدایی از آن به گوشتان می رسد و بعد قطع می شود ، نگران نشوید زیرا سیستم ضد جام پمپ فعال شده است . این سیستم تقریبا د رهمه پکیج ها وجود دارد . نحوه کار بدین صورت است که اگر نیاز به گرمایش نباشد و از پمپ به مدت زیاد ( در حدود 21 ساعت ) استفاده نشود ، برای جلوگیری از جام کردن پمپ ، سیستم به مدت 20 ثانیه پمپ را روشن می کند و دوباره خاموش می شود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pic>
        <p:nvPicPr>
          <p:cNvPr id="218114" name="Picture 2"/>
          <p:cNvPicPr>
            <a:picLocks noChangeAspect="1" noChangeArrowheads="1"/>
          </p:cNvPicPr>
          <p:nvPr/>
        </p:nvPicPr>
        <p:blipFill>
          <a:blip r:embed="rId2" cstate="print"/>
          <a:srcRect/>
          <a:stretch>
            <a:fillRect/>
          </a:stretch>
        </p:blipFill>
        <p:spPr bwMode="auto">
          <a:xfrm>
            <a:off x="228600" y="4343400"/>
            <a:ext cx="2362200" cy="1452341"/>
          </a:xfrm>
          <a:prstGeom prst="rect">
            <a:avLst/>
          </a:prstGeom>
          <a:noFill/>
          <a:ln w="9525">
            <a:noFill/>
            <a:miter lim="800000"/>
            <a:headEnd/>
            <a:tailEnd/>
          </a:ln>
          <a:effectLst/>
        </p:spPr>
      </p:pic>
      <p:pic>
        <p:nvPicPr>
          <p:cNvPr id="218116" name="Picture 4"/>
          <p:cNvPicPr>
            <a:picLocks noChangeAspect="1" noChangeArrowheads="1"/>
          </p:cNvPicPr>
          <p:nvPr/>
        </p:nvPicPr>
        <p:blipFill>
          <a:blip r:embed="rId3" cstate="print"/>
          <a:srcRect/>
          <a:stretch>
            <a:fillRect/>
          </a:stretch>
        </p:blipFill>
        <p:spPr bwMode="auto">
          <a:xfrm>
            <a:off x="5334000" y="4419600"/>
            <a:ext cx="1790700" cy="1770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p:cNvPicPr>
            <a:picLocks noChangeAspect="1" noChangeArrowheads="1"/>
          </p:cNvPicPr>
          <p:nvPr/>
        </p:nvPicPr>
        <p:blipFill>
          <a:blip r:embed="rId2" cstate="print"/>
          <a:srcRect/>
          <a:stretch>
            <a:fillRect/>
          </a:stretch>
        </p:blipFill>
        <p:spPr bwMode="auto">
          <a:xfrm>
            <a:off x="304800" y="4343400"/>
            <a:ext cx="2362200" cy="1452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3"/>
          <p:cNvPicPr>
            <a:picLocks noChangeAspect="1" noChangeArrowheads="1"/>
          </p:cNvPicPr>
          <p:nvPr/>
        </p:nvPicPr>
        <p:blipFill>
          <a:blip r:embed="rId4" cstate="print"/>
          <a:srcRect/>
          <a:stretch>
            <a:fillRect/>
          </a:stretch>
        </p:blipFill>
        <p:spPr bwMode="auto">
          <a:xfrm>
            <a:off x="3200400" y="4419600"/>
            <a:ext cx="1509713" cy="1567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2585323"/>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سنسور </a:t>
            </a:r>
            <a:r>
              <a:rPr lang="en-US" b="1" i="1" u="sng" dirty="0" smtClean="0">
                <a:solidFill>
                  <a:srgbClr val="7030A0"/>
                </a:solidFill>
                <a:latin typeface="Tahoma" pitchFamily="34" charset="0"/>
                <a:cs typeface="Tahoma" pitchFamily="34" charset="0"/>
              </a:rPr>
              <a:t>N.T.C</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 مادامی که آب گرمایشی وارد " مبدل " می گردد ، توسط شعله گرم می شود و به سمت رادیاتور حرکت می نماید و گرمای خود را به رادیاتور می دهد و دوباره توسط " پمپ " مکیده می شود و دوباره وارد " مبدل " می شود و گرم می شود و این عمل مرتب تکرار می شود تا وقتی که دمای آب خروجی از مبدل ، به همان دمایی که ما آن را تنظیم کرده ایم برسد ، در این موقع پکیج خاموش می شود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پس ما می توانیم دمای آبی را که به سمت رادیاتور می رود و ما آنرا با نام " آب رفت شوفاژ " می شناسم را توسط درجه ای که بروی پکیج قرار دارد ، تنظیم نماییم این دما معمولا بین 40 تا 85 درجه می باشد </a:t>
            </a:r>
            <a:endParaRPr lang="en-US" dirty="0">
              <a:latin typeface="Tahoma" pitchFamily="34" charset="0"/>
              <a:cs typeface="Tahoma" pitchFamily="34" charset="0"/>
            </a:endParaRPr>
          </a:p>
        </p:txBody>
      </p:sp>
      <p:pic>
        <p:nvPicPr>
          <p:cNvPr id="3" name="Picture 4"/>
          <p:cNvPicPr>
            <a:picLocks noChangeArrowheads="1"/>
          </p:cNvPicPr>
          <p:nvPr/>
        </p:nvPicPr>
        <p:blipFill>
          <a:blip r:embed="rId2" cstate="print"/>
          <a:srcRect/>
          <a:stretch>
            <a:fillRect/>
          </a:stretch>
        </p:blipFill>
        <p:spPr bwMode="auto">
          <a:xfrm>
            <a:off x="4572000" y="2819400"/>
            <a:ext cx="4075113" cy="3744912"/>
          </a:xfrm>
          <a:prstGeom prst="rect">
            <a:avLst/>
          </a:prstGeom>
          <a:noFill/>
          <a:ln w="9525">
            <a:noFill/>
            <a:miter lim="800000"/>
            <a:headEnd/>
            <a:tailEnd/>
          </a:ln>
        </p:spPr>
      </p:pic>
      <p:pic>
        <p:nvPicPr>
          <p:cNvPr id="4" name="Picture 7" descr="图片4"/>
          <p:cNvPicPr>
            <a:picLocks noChangeAspect="1" noChangeArrowheads="1"/>
          </p:cNvPicPr>
          <p:nvPr/>
        </p:nvPicPr>
        <p:blipFill>
          <a:blip r:embed="rId3" cstate="print"/>
          <a:srcRect/>
          <a:stretch>
            <a:fillRect/>
          </a:stretch>
        </p:blipFill>
        <p:spPr bwMode="auto">
          <a:xfrm>
            <a:off x="0" y="2819400"/>
            <a:ext cx="2781300" cy="155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10" descr="IMG_2768"/>
          <p:cNvPicPr>
            <a:picLocks noChangeAspect="1" noChangeArrowheads="1"/>
          </p:cNvPicPr>
          <p:nvPr/>
        </p:nvPicPr>
        <p:blipFill>
          <a:blip r:embed="rId4" cstate="print"/>
          <a:srcRect/>
          <a:stretch>
            <a:fillRect/>
          </a:stretch>
        </p:blipFill>
        <p:spPr bwMode="auto">
          <a:xfrm>
            <a:off x="3124200" y="3048000"/>
            <a:ext cx="1401762" cy="2239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0" y="5562600"/>
            <a:ext cx="47244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600" dirty="0" smtClean="0">
                <a:latin typeface="Tahoma" pitchFamily="34" charset="0"/>
                <a:cs typeface="Tahoma" pitchFamily="34" charset="0"/>
              </a:rPr>
              <a:t>در زمان جایگزینی از خمیر سیلیکونی استفاده شود.</a:t>
            </a:r>
            <a:endParaRPr lang="en-US" sz="1600" dirty="0">
              <a:latin typeface="Tahoma" pitchFamily="34" charset="0"/>
              <a:cs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2862322"/>
          </a:xfrm>
          <a:prstGeom prst="rect">
            <a:avLst/>
          </a:prstGeom>
          <a:noFill/>
        </p:spPr>
        <p:txBody>
          <a:bodyPr wrap="square" rtlCol="0">
            <a:spAutoFit/>
          </a:bodyPr>
          <a:lstStyle/>
          <a:p>
            <a:pPr algn="r" rtl="1"/>
            <a:r>
              <a:rPr lang="fa-IR" dirty="0" smtClean="0">
                <a:latin typeface="Tahoma" pitchFamily="34" charset="0"/>
                <a:cs typeface="Tahoma" pitchFamily="34" charset="0"/>
              </a:rPr>
              <a:t>حال می خواهیم بدانیم پکیج چگونه متوجه می شود که دمای آب چقدر می باشد ؟ و آبا مشعل باید روشن بماند یا اینکه دمای آب رفت به مقدار تنظیمی ما رسیده است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در قسمت رفت مدار گرمایشی یک سنسور به </a:t>
            </a:r>
            <a:r>
              <a:rPr lang="en-US" i="1" dirty="0" smtClean="0">
                <a:latin typeface="Tahoma" pitchFamily="34" charset="0"/>
                <a:cs typeface="Tahoma" pitchFamily="34" charset="0"/>
              </a:rPr>
              <a:t>" N.T.C"</a:t>
            </a:r>
            <a:r>
              <a:rPr lang="fa-IR" dirty="0" smtClean="0">
                <a:latin typeface="Tahoma" pitchFamily="34" charset="0"/>
                <a:cs typeface="Tahoma" pitchFamily="34" charset="0"/>
              </a:rPr>
              <a:t> قرار گرفته است ( سنسور مدار گرمایش را با </a:t>
            </a:r>
            <a:r>
              <a:rPr lang="en-US" i="1" dirty="0" smtClean="0">
                <a:latin typeface="Tahoma" pitchFamily="34" charset="0"/>
                <a:cs typeface="Tahoma" pitchFamily="34" charset="0"/>
              </a:rPr>
              <a:t>NTCR</a:t>
            </a:r>
            <a:r>
              <a:rPr lang="fa-IR" dirty="0" smtClean="0">
                <a:latin typeface="Tahoma" pitchFamily="34" charset="0"/>
                <a:cs typeface="Tahoma" pitchFamily="34" charset="0"/>
              </a:rPr>
              <a:t> و سنسور مدار رفت آب گرم بهداشتی را با </a:t>
            </a:r>
            <a:r>
              <a:rPr lang="en-US" i="1" dirty="0" smtClean="0">
                <a:latin typeface="Tahoma" pitchFamily="34" charset="0"/>
                <a:cs typeface="Tahoma" pitchFamily="34" charset="0"/>
              </a:rPr>
              <a:t> NTCS</a:t>
            </a:r>
            <a:r>
              <a:rPr lang="fa-IR" dirty="0" smtClean="0">
                <a:latin typeface="Tahoma" pitchFamily="34" charset="0"/>
                <a:cs typeface="Tahoma" pitchFamily="34" charset="0"/>
              </a:rPr>
              <a:t> نشان می دهند )</a:t>
            </a:r>
            <a:r>
              <a:rPr lang="en-US" i="1" dirty="0" smtClean="0">
                <a:latin typeface="Tahoma" pitchFamily="34" charset="0"/>
                <a:cs typeface="Tahoma" pitchFamily="34" charset="0"/>
              </a:rPr>
              <a:t>  .</a:t>
            </a:r>
            <a:r>
              <a:rPr lang="fa-IR" dirty="0" smtClean="0">
                <a:latin typeface="Tahoma" pitchFamily="34" charset="0"/>
                <a:cs typeface="Tahoma" pitchFamily="34" charset="0"/>
              </a:rPr>
              <a:t> مادامی که دمای آب بالا می رود ، مقاومت آن کاهش می یابد و در نتیجه جریان برق بیشتری از مدار عبور می نماید . </a:t>
            </a:r>
            <a:endParaRPr lang="en-US" dirty="0" smtClean="0">
              <a:latin typeface="Tahoma" pitchFamily="34" charset="0"/>
              <a:cs typeface="Tahoma" pitchFamily="34" charset="0"/>
            </a:endParaRPr>
          </a:p>
          <a:p>
            <a:pPr algn="r"/>
            <a:r>
              <a:rPr lang="fa-IR" dirty="0" smtClean="0">
                <a:latin typeface="Tahoma" pitchFamily="34" charset="0"/>
                <a:cs typeface="Tahoma" pitchFamily="34" charset="0"/>
              </a:rPr>
              <a:t>این افزایش جریان ، تا مقداری می رسد که ما توسط کلید مقدار آن را تعین نموده ایم در این موقع برد الکترونیکی پکیج ، فرمان قطع شعله را صادر می نماید. هر گاه دمای آب مدار گرمایش کاهش ، </a:t>
            </a:r>
            <a:r>
              <a:rPr lang="en-US" i="1" dirty="0" smtClean="0">
                <a:latin typeface="Tahoma" pitchFamily="34" charset="0"/>
                <a:cs typeface="Tahoma" pitchFamily="34" charset="0"/>
              </a:rPr>
              <a:t>"</a:t>
            </a:r>
            <a:r>
              <a:rPr lang="fa-IR" dirty="0" smtClean="0">
                <a:latin typeface="Tahoma" pitchFamily="34" charset="0"/>
                <a:cs typeface="Tahoma" pitchFamily="34" charset="0"/>
              </a:rPr>
              <a:t> افزایش می یابد و جریان کمی در مدار عبور می نمایند و در نتیجه بردالکترونیکی فرمان روشن شدن مشعل را صادر می کند </a:t>
            </a:r>
            <a:endParaRPr lang="en-US" dirty="0">
              <a:latin typeface="Tahoma" pitchFamily="34" charset="0"/>
              <a:cs typeface="Tahoma" pitchFamily="34" charset="0"/>
            </a:endParaRPr>
          </a:p>
        </p:txBody>
      </p:sp>
      <p:sp>
        <p:nvSpPr>
          <p:cNvPr id="3" name="TextBox 2"/>
          <p:cNvSpPr txBox="1"/>
          <p:nvPr/>
        </p:nvSpPr>
        <p:spPr>
          <a:xfrm>
            <a:off x="0" y="3124200"/>
            <a:ext cx="9144000" cy="1754326"/>
          </a:xfrm>
          <a:prstGeom prst="rect">
            <a:avLst/>
          </a:prstGeom>
          <a:noFill/>
        </p:spPr>
        <p:txBody>
          <a:bodyPr wrap="square" rtlCol="0">
            <a:spAutoFit/>
          </a:bodyPr>
          <a:lstStyle/>
          <a:p>
            <a:pPr algn="r" rtl="1"/>
            <a:r>
              <a:rPr lang="fa-IR" dirty="0" smtClean="0">
                <a:latin typeface="Tahoma" pitchFamily="34" charset="0"/>
                <a:cs typeface="Tahoma" pitchFamily="34" charset="0"/>
              </a:rPr>
              <a:t>حال این سئوال پیش می آید که چگونه می توانیم به سالم بودن  </a:t>
            </a:r>
            <a:r>
              <a:rPr lang="en-US" i="1" dirty="0" smtClean="0">
                <a:latin typeface="Tahoma" pitchFamily="34" charset="0"/>
                <a:cs typeface="Tahoma" pitchFamily="34" charset="0"/>
              </a:rPr>
              <a:t>"NTC"</a:t>
            </a:r>
            <a:r>
              <a:rPr lang="fa-IR" dirty="0" smtClean="0">
                <a:latin typeface="Tahoma" pitchFamily="34" charset="0"/>
                <a:cs typeface="Tahoma" pitchFamily="34" charset="0"/>
              </a:rPr>
              <a:t> پی ببریم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کافی است که دستگاه را خاموش نماییم و با گذاشتن اهم متر به دو سر </a:t>
            </a:r>
            <a:r>
              <a:rPr lang="en-US" i="1" dirty="0" smtClean="0">
                <a:latin typeface="Tahoma" pitchFamily="34" charset="0"/>
                <a:cs typeface="Tahoma" pitchFamily="34" charset="0"/>
              </a:rPr>
              <a:t>"NTC"</a:t>
            </a:r>
            <a:r>
              <a:rPr lang="fa-IR" dirty="0" smtClean="0">
                <a:latin typeface="Tahoma" pitchFamily="34" charset="0"/>
                <a:cs typeface="Tahoma" pitchFamily="34" charset="0"/>
              </a:rPr>
              <a:t> مقدار مقاومت آن را اندازه بگیریم و سپس به وسیله غیر مستقیم دمای </a:t>
            </a:r>
            <a:r>
              <a:rPr lang="en-US" i="1" dirty="0" smtClean="0">
                <a:latin typeface="Tahoma" pitchFamily="34" charset="0"/>
                <a:cs typeface="Tahoma" pitchFamily="34" charset="0"/>
              </a:rPr>
              <a:t>NTC</a:t>
            </a:r>
            <a:r>
              <a:rPr lang="fa-IR" dirty="0" smtClean="0">
                <a:latin typeface="Tahoma" pitchFamily="34" charset="0"/>
                <a:cs typeface="Tahoma" pitchFamily="34" charset="0"/>
              </a:rPr>
              <a:t> را بالا ببریم  با بالا رفتن دما ، مقاومت باید طبق جدول ، کاهش بیابد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4" name="TextBox 3"/>
          <p:cNvSpPr txBox="1"/>
          <p:nvPr/>
        </p:nvSpPr>
        <p:spPr>
          <a:xfrm>
            <a:off x="3505200" y="4826675"/>
            <a:ext cx="5410200" cy="2031325"/>
          </a:xfrm>
          <a:prstGeom prst="rect">
            <a:avLst/>
          </a:prstGeom>
          <a:noFill/>
        </p:spPr>
        <p:txBody>
          <a:bodyPr wrap="square" rtlCol="0">
            <a:spAutoFit/>
          </a:bodyPr>
          <a:lstStyle/>
          <a:p>
            <a:pPr algn="r" rtl="1"/>
            <a:r>
              <a:rPr lang="fa-IR" dirty="0" smtClean="0">
                <a:solidFill>
                  <a:srgbClr val="FF0000"/>
                </a:solidFill>
              </a:rPr>
              <a:t>یاد آوری : </a:t>
            </a:r>
            <a:r>
              <a:rPr lang="en-US" i="1" dirty="0" smtClean="0">
                <a:solidFill>
                  <a:srgbClr val="FF0000"/>
                </a:solidFill>
              </a:rPr>
              <a:t>NTC</a:t>
            </a:r>
            <a:r>
              <a:rPr lang="fa-IR" dirty="0" smtClean="0">
                <a:solidFill>
                  <a:srgbClr val="FF0000"/>
                </a:solidFill>
              </a:rPr>
              <a:t> در مدار گرمایش و هم چنین مدار آب گرم بهداشتی وجود دارد . در مدار گرمایش با علامت </a:t>
            </a:r>
            <a:r>
              <a:rPr lang="en-US" i="1" dirty="0" smtClean="0">
                <a:solidFill>
                  <a:srgbClr val="FF0000"/>
                </a:solidFill>
              </a:rPr>
              <a:t>(NTCR)</a:t>
            </a:r>
            <a:r>
              <a:rPr lang="fa-IR" dirty="0" smtClean="0">
                <a:solidFill>
                  <a:srgbClr val="FF0000"/>
                </a:solidFill>
              </a:rPr>
              <a:t> نشان داده می شود و در ورودی مبدل قرار می گیرد . و در مدار آب گرم بهداشتی با علامت </a:t>
            </a:r>
            <a:r>
              <a:rPr lang="en-US" i="1" dirty="0" smtClean="0">
                <a:solidFill>
                  <a:srgbClr val="FF0000"/>
                </a:solidFill>
              </a:rPr>
              <a:t>(NTCS)</a:t>
            </a:r>
            <a:r>
              <a:rPr lang="fa-IR" dirty="0" smtClean="0">
                <a:solidFill>
                  <a:srgbClr val="FF0000"/>
                </a:solidFill>
              </a:rPr>
              <a:t> مشخص می گردد. </a:t>
            </a:r>
            <a:r>
              <a:rPr lang="en-US" i="1" dirty="0" smtClean="0">
                <a:solidFill>
                  <a:srgbClr val="FF0000"/>
                </a:solidFill>
              </a:rPr>
              <a:t>NTCS</a:t>
            </a:r>
            <a:r>
              <a:rPr lang="fa-IR" dirty="0" smtClean="0">
                <a:solidFill>
                  <a:srgbClr val="FF0000"/>
                </a:solidFill>
              </a:rPr>
              <a:t> در مسیر خروجی آب گرم بهداشتی از مبدل ، قرار می گیرد . </a:t>
            </a:r>
            <a:endParaRPr lang="en-US" dirty="0" smtClean="0">
              <a:solidFill>
                <a:srgbClr val="FF0000"/>
              </a:solidFill>
            </a:endParaRPr>
          </a:p>
          <a:p>
            <a:pPr algn="r" rtl="1"/>
            <a:r>
              <a:rPr lang="fa-IR" b="1" dirty="0" smtClean="0">
                <a:solidFill>
                  <a:srgbClr val="FF0000"/>
                </a:solidFill>
              </a:rPr>
              <a:t> </a:t>
            </a:r>
            <a:endParaRPr lang="en-US" dirty="0" smtClean="0">
              <a:solidFill>
                <a:srgbClr val="FF0000"/>
              </a:solidFill>
            </a:endParaRPr>
          </a:p>
          <a:p>
            <a:pPr algn="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3970318"/>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ترموستات حد </a:t>
            </a:r>
            <a:r>
              <a:rPr lang="en-US" b="1" i="1" u="sng" dirty="0" smtClean="0">
                <a:solidFill>
                  <a:srgbClr val="7030A0"/>
                </a:solidFill>
                <a:latin typeface="Tahoma" pitchFamily="34" charset="0"/>
                <a:cs typeface="Tahoma" pitchFamily="34" charset="0"/>
              </a:rPr>
              <a:t>(</a:t>
            </a:r>
            <a:r>
              <a:rPr lang="en-US" b="1" i="1" u="sng" dirty="0" err="1" smtClean="0">
                <a:solidFill>
                  <a:srgbClr val="7030A0"/>
                </a:solidFill>
                <a:latin typeface="Tahoma" pitchFamily="34" charset="0"/>
                <a:cs typeface="Tahoma" pitchFamily="34" charset="0"/>
              </a:rPr>
              <a:t>Klixon</a:t>
            </a:r>
            <a:r>
              <a:rPr lang="en-US" b="1" i="1" u="sng" dirty="0" smtClean="0">
                <a:solidFill>
                  <a:srgbClr val="7030A0"/>
                </a:solidFill>
                <a:latin typeface="Tahoma" pitchFamily="34" charset="0"/>
                <a:cs typeface="Tahoma" pitchFamily="34" charset="0"/>
              </a:rPr>
              <a:t>)</a:t>
            </a:r>
            <a:endParaRPr lang="en-US" dirty="0" smtClean="0">
              <a:solidFill>
                <a:srgbClr val="7030A0"/>
              </a:solidFill>
              <a:latin typeface="Tahoma" pitchFamily="34" charset="0"/>
              <a:cs typeface="Tahoma" pitchFamily="34" charset="0"/>
            </a:endParaRPr>
          </a:p>
          <a:p>
            <a:pPr algn="r" rtl="1"/>
            <a:r>
              <a:rPr lang="fa-IR" dirty="0" smtClean="0">
                <a:latin typeface="Tahoma" pitchFamily="34" charset="0"/>
                <a:cs typeface="Tahoma" pitchFamily="34" charset="0"/>
              </a:rPr>
              <a:t>در مواردی ممکن است که </a:t>
            </a:r>
            <a:r>
              <a:rPr lang="en-US" i="1" dirty="0" smtClean="0">
                <a:latin typeface="Tahoma" pitchFamily="34" charset="0"/>
                <a:cs typeface="Tahoma" pitchFamily="34" charset="0"/>
              </a:rPr>
              <a:t>"NTC"</a:t>
            </a:r>
            <a:r>
              <a:rPr lang="fa-IR" dirty="0" smtClean="0">
                <a:latin typeface="Tahoma" pitchFamily="34" charset="0"/>
                <a:cs typeface="Tahoma" pitchFamily="34" charset="0"/>
              </a:rPr>
              <a:t> خراب شود و یا کارایی خود را از دست بدهد و دمای آب بیش از اندازه گرم شود که همین امر ممکن است ، باعث صدمه زدن به سیستم گردد. برای ایمنی بیشتر ، یک کلید حرارتی به نام " ترموستات حد" به مدار اضافه می گردد. وظیفه ترموستات حد این است که اگر به هر نحوی </a:t>
            </a:r>
            <a:r>
              <a:rPr lang="en-US" i="1" dirty="0" smtClean="0">
                <a:latin typeface="Tahoma" pitchFamily="34" charset="0"/>
                <a:cs typeface="Tahoma" pitchFamily="34" charset="0"/>
              </a:rPr>
              <a:t>NTC</a:t>
            </a:r>
            <a:r>
              <a:rPr lang="fa-IR" dirty="0" smtClean="0">
                <a:latin typeface="Tahoma" pitchFamily="34" charset="0"/>
                <a:cs typeface="Tahoma" pitchFamily="34" charset="0"/>
              </a:rPr>
              <a:t> های مدار آب گرم بهداشتی و </a:t>
            </a:r>
            <a:r>
              <a:rPr lang="en-US" i="1" dirty="0" smtClean="0">
                <a:latin typeface="Tahoma" pitchFamily="34" charset="0"/>
                <a:cs typeface="Tahoma" pitchFamily="34" charset="0"/>
              </a:rPr>
              <a:t>NTC</a:t>
            </a:r>
            <a:r>
              <a:rPr lang="fa-IR" dirty="0" smtClean="0">
                <a:latin typeface="Tahoma" pitchFamily="34" charset="0"/>
                <a:cs typeface="Tahoma" pitchFamily="34" charset="0"/>
              </a:rPr>
              <a:t> مدار گرمایشی عمل نکند ، و دمای آب بالا برود ( حدود 102 درجه سانتیگراد ) ، فرمان قطع را به برد ارسال می کند تا سیستم خاموش گردد. ( در این هنگام ، ارور روی دستگاه به عنوان هشدار نمایش داده می شود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دراین موقع پکیج دیگر روشن نمی شود تا اینکه دمای آب پایین بیاید و دستگاه " ریست ” شود .لازم به ذکر است که مادامی که " ترموستات حد " عمل می نماید یک نوع اعلام خطر می باشد که می بایست علت نقص را جستجو کرد و تا رفع عیب نشده است ، بهتر است که از پکیج استفاده نگردد. برای رفع مشکل حتما از تعمیرکار ماهر کمک بخواهید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pic>
        <p:nvPicPr>
          <p:cNvPr id="75777" name="Picture 1"/>
          <p:cNvPicPr>
            <a:picLocks noChangeAspect="1" noChangeArrowheads="1"/>
          </p:cNvPicPr>
          <p:nvPr/>
        </p:nvPicPr>
        <p:blipFill>
          <a:blip r:embed="rId2" cstate="print"/>
          <a:srcRect l="40909" t="4167"/>
          <a:stretch>
            <a:fillRect/>
          </a:stretch>
        </p:blipFill>
        <p:spPr bwMode="auto">
          <a:xfrm>
            <a:off x="1600200" y="4038600"/>
            <a:ext cx="1320800" cy="1752600"/>
          </a:xfrm>
          <a:prstGeom prst="rect">
            <a:avLst/>
          </a:prstGeom>
          <a:noFill/>
          <a:ln w="9525">
            <a:noFill/>
            <a:miter lim="800000"/>
            <a:headEnd/>
            <a:tailEnd/>
          </a:ln>
          <a:effectLst/>
        </p:spPr>
      </p:pic>
      <p:pic>
        <p:nvPicPr>
          <p:cNvPr id="75778" name="Picture 2"/>
          <p:cNvPicPr>
            <a:picLocks noChangeAspect="1" noChangeArrowheads="1"/>
          </p:cNvPicPr>
          <p:nvPr/>
        </p:nvPicPr>
        <p:blipFill>
          <a:blip r:embed="rId3" cstate="print"/>
          <a:srcRect l="31718" t="15444" r="4846" b="16602"/>
          <a:stretch>
            <a:fillRect/>
          </a:stretch>
        </p:blipFill>
        <p:spPr bwMode="auto">
          <a:xfrm>
            <a:off x="3886200" y="4114800"/>
            <a:ext cx="1371600" cy="1676400"/>
          </a:xfrm>
          <a:prstGeom prst="rect">
            <a:avLst/>
          </a:prstGeom>
          <a:noFill/>
          <a:ln w="9525">
            <a:noFill/>
            <a:miter lim="800000"/>
            <a:headEnd/>
            <a:tailEnd/>
          </a:ln>
          <a:effectLst/>
        </p:spPr>
      </p:pic>
      <p:pic>
        <p:nvPicPr>
          <p:cNvPr id="8" name="Picture 1028" descr="极限温度开关"/>
          <p:cNvPicPr>
            <a:picLocks noChangeAspect="1" noChangeArrowheads="1"/>
          </p:cNvPicPr>
          <p:nvPr/>
        </p:nvPicPr>
        <p:blipFill>
          <a:blip r:embed="rId4" cstate="print"/>
          <a:srcRect/>
          <a:stretch>
            <a:fillRect/>
          </a:stretch>
        </p:blipFill>
        <p:spPr bwMode="auto">
          <a:xfrm>
            <a:off x="5867400" y="4114800"/>
            <a:ext cx="2793258" cy="1532190"/>
          </a:xfrm>
          <a:prstGeom prst="rect">
            <a:avLst/>
          </a:prstGeom>
          <a:noFill/>
          <a:ln w="9525">
            <a:noFill/>
            <a:miter lim="800000"/>
            <a:headEnd/>
            <a:tailEnd/>
          </a:ln>
        </p:spPr>
      </p:pic>
      <p:sp>
        <p:nvSpPr>
          <p:cNvPr id="6" name="TextBox 5"/>
          <p:cNvSpPr txBox="1"/>
          <p:nvPr/>
        </p:nvSpPr>
        <p:spPr>
          <a:xfrm>
            <a:off x="5867400" y="5715000"/>
            <a:ext cx="2743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fa-IR" sz="1600" dirty="0" smtClean="0">
                <a:latin typeface="Tahoma" pitchFamily="34" charset="0"/>
                <a:cs typeface="Tahoma" pitchFamily="34" charset="0"/>
              </a:rPr>
              <a:t>دمای حد 102 درجه سانتیگراد</a:t>
            </a:r>
          </a:p>
          <a:p>
            <a:pPr algn="r"/>
            <a:r>
              <a:rPr lang="fa-IR" sz="1600" dirty="0" smtClean="0">
                <a:latin typeface="Tahoma" pitchFamily="34" charset="0"/>
                <a:cs typeface="Tahoma" pitchFamily="34" charset="0"/>
              </a:rPr>
              <a:t>برگشت 5 درجه پایین تر</a:t>
            </a:r>
            <a:endParaRPr lang="en-US" sz="1600" dirty="0">
              <a:latin typeface="Tahoma" pitchFamily="34" charset="0"/>
              <a:cs typeface="Tahoma" pitchFamily="34" charset="0"/>
            </a:endParaRPr>
          </a:p>
        </p:txBody>
      </p:sp>
      <p:sp>
        <p:nvSpPr>
          <p:cNvPr id="7" name="TextBox 6"/>
          <p:cNvSpPr txBox="1"/>
          <p:nvPr/>
        </p:nvSpPr>
        <p:spPr>
          <a:xfrm>
            <a:off x="533400" y="5943600"/>
            <a:ext cx="47244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600" dirty="0" smtClean="0">
                <a:latin typeface="Tahoma" pitchFamily="34" charset="0"/>
                <a:cs typeface="Tahoma" pitchFamily="34" charset="0"/>
              </a:rPr>
              <a:t>در زمان جایگزینی از خمیر سیلیکونی استفاده شود.</a:t>
            </a:r>
            <a:endParaRPr lang="en-US" sz="1600" dirty="0">
              <a:latin typeface="Tahoma" pitchFamily="34" charset="0"/>
              <a:cs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3139321"/>
          </a:xfrm>
          <a:prstGeom prst="rect">
            <a:avLst/>
          </a:prstGeom>
          <a:noFill/>
        </p:spPr>
        <p:txBody>
          <a:bodyPr wrap="square" rtlCol="0">
            <a:spAutoFit/>
          </a:bodyPr>
          <a:lstStyle/>
          <a:p>
            <a:pPr algn="r" rtl="1"/>
            <a:r>
              <a:rPr lang="fa-IR" dirty="0" smtClean="0">
                <a:latin typeface="Tahoma" pitchFamily="34" charset="0"/>
                <a:cs typeface="Tahoma" pitchFamily="34" charset="0"/>
              </a:rPr>
              <a:t>(</a:t>
            </a:r>
            <a:r>
              <a:rPr lang="fa-IR" dirty="0" smtClean="0">
                <a:solidFill>
                  <a:srgbClr val="FF0000"/>
                </a:solidFill>
                <a:latin typeface="Tahoma" pitchFamily="34" charset="0"/>
                <a:cs typeface="Tahoma" pitchFamily="34" charset="0"/>
              </a:rPr>
              <a:t> توضیح </a:t>
            </a:r>
            <a:r>
              <a:rPr lang="fa-IR" dirty="0" smtClean="0">
                <a:latin typeface="Tahoma" pitchFamily="34" charset="0"/>
                <a:cs typeface="Tahoma" pitchFamily="34" charset="0"/>
              </a:rPr>
              <a:t>: ترموستات حد در حالت معمولی به صورت بسته </a:t>
            </a:r>
            <a:r>
              <a:rPr lang="en-US" i="1" dirty="0" smtClean="0">
                <a:latin typeface="Tahoma" pitchFamily="34" charset="0"/>
                <a:cs typeface="Tahoma" pitchFamily="34" charset="0"/>
              </a:rPr>
              <a:t>(N.C)</a:t>
            </a:r>
            <a:r>
              <a:rPr lang="fa-IR" dirty="0" smtClean="0">
                <a:latin typeface="Tahoma" pitchFamily="34" charset="0"/>
                <a:cs typeface="Tahoma" pitchFamily="34" charset="0"/>
              </a:rPr>
              <a:t> می باشد و در صورت عمل نمودن ، کنتاکت ها باز می شوند . محدوده گرمایی آن معمولا بین 98 تا 106 درجه سانتیگراد می باشد و برای تشخیص سالم بودن ترموستات حد ، کافی است ، هنگامی که پکیج روشن است ، یکی از سیم های آنرا قطع نماییم ، پکیج باید خاموش 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نکته : اگر به محل اتصال ترموستات حد به مبدل نگاه کنید ، متوجه می شوید که چیزی شبیه به خمیر نیز بین آنها وجود دارد . وجود این خمیر سیلیکونی ، باعث می گردد تا از زنگ زدگی ترموستات جلوگیری نماید و همچنین گرمای مبدل بطور یکدست و یکنواخت به ترموستات برسد و کارایی آن را بهتر نماید . این خمیر همچنین نقش هادی حرارتی را نیز ایفا می نماید . </a:t>
            </a:r>
            <a:endParaRPr lang="en-US" dirty="0" smtClean="0">
              <a:latin typeface="Tahoma" pitchFamily="34" charset="0"/>
              <a:cs typeface="Tahoma" pitchFamily="34" charset="0"/>
            </a:endParaRPr>
          </a:p>
          <a:p>
            <a:pPr algn="r" rtl="1"/>
            <a:r>
              <a:rPr lang="fa-IR" dirty="0" smtClean="0">
                <a:solidFill>
                  <a:srgbClr val="FF0000"/>
                </a:solidFill>
                <a:latin typeface="Tahoma" pitchFamily="34" charset="0"/>
                <a:cs typeface="Tahoma" pitchFamily="34" charset="0"/>
              </a:rPr>
              <a:t>تذکر : به هیچ عنوان در مراحل بعدی نصب و تعمیر ، از خمیر موجود مجددا ، استفاده ننمایید ، زیرا خواص اولیه را ندارد . </a:t>
            </a:r>
            <a:endParaRPr lang="en-US" dirty="0" smtClean="0">
              <a:solidFill>
                <a:srgbClr val="FF0000"/>
              </a:solidFill>
              <a:latin typeface="Tahoma" pitchFamily="34" charset="0"/>
              <a:cs typeface="Tahoma" pitchFamily="34" charset="0"/>
            </a:endParaRPr>
          </a:p>
          <a:p>
            <a:pPr algn="r"/>
            <a:endParaRPr lang="en-US" dirty="0">
              <a:latin typeface="Tahoma" pitchFamily="34" charset="0"/>
              <a:cs typeface="Tahoma" pitchFamily="34" charset="0"/>
            </a:endParaRPr>
          </a:p>
        </p:txBody>
      </p:sp>
      <p:pic>
        <p:nvPicPr>
          <p:cNvPr id="4" name="Picture 12"/>
          <p:cNvPicPr>
            <a:picLocks noChangeAspect="1" noChangeArrowheads="1"/>
          </p:cNvPicPr>
          <p:nvPr/>
        </p:nvPicPr>
        <p:blipFill>
          <a:blip r:embed="rId2" cstate="print"/>
          <a:srcRect/>
          <a:stretch>
            <a:fillRect/>
          </a:stretch>
        </p:blipFill>
        <p:spPr bwMode="auto">
          <a:xfrm>
            <a:off x="304800" y="3200400"/>
            <a:ext cx="5172075" cy="1262504"/>
          </a:xfrm>
          <a:prstGeom prst="rect">
            <a:avLst/>
          </a:prstGeom>
          <a:noFill/>
        </p:spPr>
      </p:pic>
      <p:pic>
        <p:nvPicPr>
          <p:cNvPr id="5" name="Picture 14"/>
          <p:cNvPicPr>
            <a:picLocks noChangeAspect="1" noChangeArrowheads="1"/>
          </p:cNvPicPr>
          <p:nvPr/>
        </p:nvPicPr>
        <p:blipFill>
          <a:blip r:embed="rId3" cstate="print"/>
          <a:srcRect/>
          <a:stretch>
            <a:fillRect/>
          </a:stretch>
        </p:blipFill>
        <p:spPr bwMode="auto">
          <a:xfrm>
            <a:off x="304800" y="4953000"/>
            <a:ext cx="5187331" cy="1209107"/>
          </a:xfrm>
          <a:prstGeom prst="rect">
            <a:avLst/>
          </a:prstGeom>
          <a:noFill/>
        </p:spPr>
      </p:pic>
      <p:cxnSp>
        <p:nvCxnSpPr>
          <p:cNvPr id="7" name="Straight Arrow Connector 6"/>
          <p:cNvCxnSpPr/>
          <p:nvPr/>
        </p:nvCxnSpPr>
        <p:spPr>
          <a:xfrm>
            <a:off x="3200400" y="3733800"/>
            <a:ext cx="10668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4419600" y="3505200"/>
            <a:ext cx="17526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sz="1400" dirty="0" smtClean="0">
                <a:latin typeface="Tahoma" pitchFamily="34" charset="0"/>
                <a:cs typeface="Tahoma" pitchFamily="34" charset="0"/>
              </a:rPr>
              <a:t>دو فلز غیر هم جنس</a:t>
            </a:r>
            <a:endParaRPr lang="en-US" sz="1400" dirty="0">
              <a:latin typeface="Tahoma" pitchFamily="34" charset="0"/>
              <a:cs typeface="Tahom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2739211"/>
          </a:xfrm>
          <a:prstGeom prst="rect">
            <a:avLst/>
          </a:prstGeom>
          <a:noFill/>
        </p:spPr>
        <p:txBody>
          <a:bodyPr wrap="square" rtlCol="0">
            <a:spAutoFit/>
          </a:bodyPr>
          <a:lstStyle/>
          <a:p>
            <a:pPr algn="r" rtl="1"/>
            <a:r>
              <a:rPr lang="fa-IR" sz="2400" b="1" u="sng" dirty="0" smtClean="0">
                <a:solidFill>
                  <a:srgbClr val="7030A0"/>
                </a:solidFill>
                <a:latin typeface="Times New Roman" pitchFamily="18" charset="0"/>
                <a:cs typeface="Times New Roman" pitchFamily="18" charset="0"/>
              </a:rPr>
              <a:t>شیر اطمینان </a:t>
            </a:r>
            <a:endParaRPr lang="en-US" sz="2400" dirty="0" smtClean="0">
              <a:solidFill>
                <a:srgbClr val="7030A0"/>
              </a:solidFill>
              <a:latin typeface="Times New Roman" pitchFamily="18" charset="0"/>
              <a:cs typeface="Times New Roman" pitchFamily="18" charset="0"/>
            </a:endParaRPr>
          </a:p>
          <a:p>
            <a:pPr algn="r"/>
            <a:r>
              <a:rPr lang="fa-IR" dirty="0" smtClean="0">
                <a:latin typeface="Tahoma" pitchFamily="34" charset="0"/>
                <a:cs typeface="Tahoma" pitchFamily="34" charset="0"/>
              </a:rPr>
              <a:t>دراینجا یاد گرفتیم که چگونه می توانیم دمای آب داغ گرماشی را مشخص کنیم و چگونه پکیج ، دمای آب را تشخیص می دهد و یا اینکه اگر بر حسب اتفاق </a:t>
            </a:r>
            <a:r>
              <a:rPr lang="en-US" i="1" dirty="0" smtClean="0">
                <a:latin typeface="Tahoma" pitchFamily="34" charset="0"/>
                <a:cs typeface="Tahoma" pitchFamily="34" charset="0"/>
              </a:rPr>
              <a:t>NTC</a:t>
            </a:r>
            <a:r>
              <a:rPr lang="fa-IR" dirty="0" smtClean="0">
                <a:latin typeface="Tahoma" pitchFamily="34" charset="0"/>
                <a:cs typeface="Tahoma" pitchFamily="34" charset="0"/>
              </a:rPr>
              <a:t> عملکرد مناسبی نداشت و دما بالا رفت ، چگونه ترموستات حد وارد عمل می شود و از بروز حادثه جلوگیری می نمود . گاهی اوقات امکان دارد که دما خیلی افزایش پیدا نکند ولی فشار سیستم به شدت افزایش یابد که باز ممکن است باعث خسارت گردد، که برای رفع مشکل ، در مسیر آب داغ گرمایشی ( در مسیر مکش پمپ) ، یک عدد " شیر اطمینان " نصب می نمایند . این شیر در برابر فشار حساس می باشد و هرگاه فشار داخل سیستم به سه بار برسد ، باز می شود و مقداری از آب مدار گرمایش را تخلیه می نماید تا فشار به زیر سه بار کاهش بیابد . </a:t>
            </a:r>
            <a:endParaRPr lang="en-US" dirty="0">
              <a:latin typeface="Tahoma" pitchFamily="34" charset="0"/>
              <a:cs typeface="Tahoma" pitchFamily="34" charset="0"/>
            </a:endParaRPr>
          </a:p>
        </p:txBody>
      </p:sp>
      <p:pic>
        <p:nvPicPr>
          <p:cNvPr id="3" name="Picture 4"/>
          <p:cNvPicPr>
            <a:picLocks noChangeArrowheads="1"/>
          </p:cNvPicPr>
          <p:nvPr/>
        </p:nvPicPr>
        <p:blipFill>
          <a:blip r:embed="rId2" cstate="print"/>
          <a:srcRect/>
          <a:stretch>
            <a:fillRect/>
          </a:stretch>
        </p:blipFill>
        <p:spPr bwMode="auto">
          <a:xfrm>
            <a:off x="6858000" y="4876800"/>
            <a:ext cx="1579562" cy="1312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5" descr="安全阀"/>
          <p:cNvPicPr>
            <a:picLocks noChangeAspect="1" noChangeArrowheads="1"/>
          </p:cNvPicPr>
          <p:nvPr/>
        </p:nvPicPr>
        <p:blipFill>
          <a:blip r:embed="rId3" cstate="print"/>
          <a:srcRect/>
          <a:stretch>
            <a:fillRect/>
          </a:stretch>
        </p:blipFill>
        <p:spPr bwMode="auto">
          <a:xfrm>
            <a:off x="6781800" y="3124200"/>
            <a:ext cx="1664372" cy="1269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2995" name="Picture 3"/>
          <p:cNvPicPr>
            <a:picLocks noChangeAspect="1" noChangeArrowheads="1"/>
          </p:cNvPicPr>
          <p:nvPr/>
        </p:nvPicPr>
        <p:blipFill>
          <a:blip r:embed="rId4" cstate="print"/>
          <a:srcRect/>
          <a:stretch>
            <a:fillRect/>
          </a:stretch>
        </p:blipFill>
        <p:spPr bwMode="auto">
          <a:xfrm>
            <a:off x="457200" y="3124200"/>
            <a:ext cx="55626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991600" cy="4524315"/>
          </a:xfrm>
          <a:prstGeom prst="rect">
            <a:avLst/>
          </a:prstGeom>
          <a:noFill/>
          <a:ln>
            <a:solidFill>
              <a:schemeClr val="accent2">
                <a:lumMod val="75000"/>
              </a:schemeClr>
            </a:solidFill>
          </a:ln>
        </p:spPr>
        <p:txBody>
          <a:bodyPr wrap="square" rtlCol="0">
            <a:spAutoFit/>
          </a:bodyPr>
          <a:lstStyle/>
          <a:p>
            <a:pPr algn="r" rtl="1"/>
            <a:r>
              <a:rPr lang="fa-IR" dirty="0" smtClean="0">
                <a:latin typeface="Tahoma" pitchFamily="34" charset="0"/>
                <a:cs typeface="Tahoma" pitchFamily="34" charset="0"/>
              </a:rPr>
              <a:t>مسیر لوله کشی تخلیه " شیر اطمینان " باید به گونه ای باشد تا در اثر عمل کردن آن ، آب داغ به صورت یا بدن کدبانو یا اعضای خانواده پاشیده نشود و یا باعث خرابی کابینت و یا دیگر وسایل منزل نگردد.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اجازه بدهید یکبار دیگر بحث را مرور کنیم . وظیفه شیر اطمینان ، جلوگیری یا خنثی کردن فشار بیش از حد به سیستم می باشد ، زیرا اگر فشار سیستم بیش از حد بالا برود موجب ترکیدن لوله ها و سیستم می گردد.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افزایش فشار می تواند بر اثر افزایش دمای آب و یا بیش از اندازه پر شدن سیستم از آب باشد . شیر اطمینان  در مسیر رفت گرمایش ( آب شوفاژ ) نصب می گردد و از نوع حساس  در برابر فشار می باشد . این شیر در فشار 3 اتمسفر عمل می نماید و عمل تخلیه آب سیستم را تا وقتی که فشار به زیر 3 بار برسد ، ادامه می دهد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در حالت کلی دو نوع شیر اطمینان در بازار وجود دارد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شیر اطمینان حساس در برابر فشار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شیر اطمینان حساس در برابر فشار و دما ( شیر اطمینان حساس در برابر فشار و دما بروی آبگرمکن ها نصب می شود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بطور کلی هر سیستم بسته حرارتی به شیر اطمینان نیازمند است .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3139321"/>
          </a:xfrm>
          <a:prstGeom prst="rect">
            <a:avLst/>
          </a:prstGeom>
          <a:noFill/>
        </p:spPr>
        <p:txBody>
          <a:bodyPr wrap="square" rtlCol="0">
            <a:spAutoFit/>
          </a:bodyPr>
          <a:lstStyle/>
          <a:p>
            <a:pPr algn="r" rtl="1"/>
            <a:r>
              <a:rPr lang="fa-IR" b="1" u="sng" dirty="0" smtClean="0">
                <a:solidFill>
                  <a:srgbClr val="7030A0"/>
                </a:solidFill>
                <a:latin typeface="Tahoma" pitchFamily="34" charset="0"/>
                <a:cs typeface="Tahoma" pitchFamily="34" charset="0"/>
              </a:rPr>
              <a:t>کلید کنترل حداقل فشار آب</a:t>
            </a:r>
            <a:r>
              <a:rPr lang="fa-IR" dirty="0" smtClean="0">
                <a:solidFill>
                  <a:srgbClr val="7030A0"/>
                </a:solidFill>
                <a:latin typeface="Tahoma" pitchFamily="34" charset="0"/>
                <a:cs typeface="Tahoma" pitchFamily="34" charset="0"/>
              </a:rPr>
              <a:t> </a:t>
            </a:r>
            <a:r>
              <a:rPr lang="en-US" i="1" dirty="0" smtClean="0">
                <a:latin typeface="Tahoma" pitchFamily="34" charset="0"/>
                <a:cs typeface="Tahoma" pitchFamily="34" charset="0"/>
              </a:rPr>
              <a:t>Water pressure </a:t>
            </a:r>
            <a:r>
              <a:rPr lang="en-US" i="1" dirty="0" err="1" smtClean="0">
                <a:latin typeface="Tahoma" pitchFamily="34" charset="0"/>
                <a:cs typeface="Tahoma" pitchFamily="34" charset="0"/>
              </a:rPr>
              <a:t>swich</a:t>
            </a:r>
            <a:endParaRPr lang="en-US" dirty="0" smtClean="0">
              <a:latin typeface="Tahoma" pitchFamily="34" charset="0"/>
              <a:cs typeface="Tahoma" pitchFamily="34" charset="0"/>
            </a:endParaRPr>
          </a:p>
          <a:p>
            <a:pPr algn="r" rtl="1"/>
            <a:r>
              <a:rPr lang="en-US" i="1" dirty="0" smtClean="0">
                <a:latin typeface="Tahoma" pitchFamily="34" charset="0"/>
                <a:cs typeface="Tahoma" pitchFamily="34" charset="0"/>
              </a:rPr>
              <a:t>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جالب اینجا است که همچنان که فشار بالا برای دستگاه و انسان خطر ساز است ، اگر فشار مدار گرمایش خیلی پایین باشد نیز به دستگاه آسیب جدی وارد می شود . اگر خواسته باشیم درک بهتری از این موضوع داشته باشیم می توانیم کتری یا ظرف غذای کم آبی را در نظر بگیریم که بروی شعله گاز قرار دارد ، اشاره کنیم . هر لحظه ممکن است که آب کتری تمام شود و کتری بسوزد . برای رفع این مشکل از " پرشر سویچ آب " استفاده می شود . </a:t>
            </a:r>
            <a:endParaRPr lang="en-US" dirty="0" smtClean="0">
              <a:latin typeface="Tahoma" pitchFamily="34" charset="0"/>
              <a:cs typeface="Tahoma" pitchFamily="34" charset="0"/>
            </a:endParaRPr>
          </a:p>
          <a:p>
            <a:pPr algn="r" rtl="1"/>
            <a:r>
              <a:rPr lang="fa-IR" dirty="0" smtClean="0">
                <a:latin typeface="Tahoma" pitchFamily="34" charset="0"/>
                <a:cs typeface="Tahoma" pitchFamily="34" charset="0"/>
              </a:rPr>
              <a:t>این قطعه یک وسیله ایمنی و کنترل برای وجود آب در سیستم مدار گرمایش شوفاژ می باشد که هر گاه فشار سیستم به کمتر از </a:t>
            </a:r>
            <a:r>
              <a:rPr lang="en-US" i="1" dirty="0" smtClean="0">
                <a:latin typeface="Tahoma" pitchFamily="34" charset="0"/>
                <a:cs typeface="Tahoma" pitchFamily="34" charset="0"/>
              </a:rPr>
              <a:t>bar</a:t>
            </a:r>
            <a:r>
              <a:rPr lang="fa-IR" dirty="0" smtClean="0">
                <a:latin typeface="Tahoma" pitchFamily="34" charset="0"/>
                <a:cs typeface="Tahoma" pitchFamily="34" charset="0"/>
              </a:rPr>
              <a:t> 0.4 </a:t>
            </a:r>
            <a:r>
              <a:rPr lang="fa-IR" i="1" dirty="0" smtClean="0">
                <a:latin typeface="Tahoma" pitchFamily="34" charset="0"/>
                <a:cs typeface="Tahoma" pitchFamily="34" charset="0"/>
              </a:rPr>
              <a:t> </a:t>
            </a:r>
            <a:r>
              <a:rPr lang="fa-IR" dirty="0" smtClean="0">
                <a:latin typeface="Tahoma" pitchFamily="34" charset="0"/>
                <a:cs typeface="Tahoma" pitchFamily="34" charset="0"/>
              </a:rPr>
              <a:t>برسد ، پکیج را از کار می اندازد و تا زمانی که فشار مدار گرمایش به بالای 0.4 نرسد ، اجازه روشن شدن پکیج را صادر نمی کند .</a:t>
            </a:r>
            <a:endParaRPr lang="en-US" dirty="0" smtClean="0">
              <a:latin typeface="Tahoma" pitchFamily="34" charset="0"/>
              <a:cs typeface="Tahoma" pitchFamily="34" charset="0"/>
            </a:endParaRPr>
          </a:p>
          <a:p>
            <a:pPr algn="r"/>
            <a:endParaRPr lang="en-US" dirty="0">
              <a:latin typeface="Tahoma" pitchFamily="34" charset="0"/>
              <a:cs typeface="Tahoma" pitchFamily="34" charset="0"/>
            </a:endParaRPr>
          </a:p>
        </p:txBody>
      </p:sp>
      <p:sp>
        <p:nvSpPr>
          <p:cNvPr id="3" name="TextBox 2"/>
          <p:cNvSpPr txBox="1"/>
          <p:nvPr/>
        </p:nvSpPr>
        <p:spPr>
          <a:xfrm>
            <a:off x="0" y="3124200"/>
            <a:ext cx="9144000" cy="1200329"/>
          </a:xfrm>
          <a:prstGeom prst="rect">
            <a:avLst/>
          </a:prstGeom>
          <a:noFill/>
        </p:spPr>
        <p:txBody>
          <a:bodyPr wrap="square" rtlCol="0">
            <a:spAutoFit/>
          </a:bodyPr>
          <a:lstStyle/>
          <a:p>
            <a:pPr algn="r"/>
            <a:r>
              <a:rPr lang="fa-IR" dirty="0" smtClean="0">
                <a:solidFill>
                  <a:srgbClr val="FF0000"/>
                </a:solidFill>
              </a:rPr>
              <a:t>( توضیح : زمانیکه دمای آب مدار گرمایش رادیاتور پایین بیاید و پکیج آماده روشن شدن باشد ولی کلید کنترل فشار آب باز باشد ( عمل نکرده باشد ) ، پکیج به هیچ عنوان روشن نمی شود ولی پمپ در هر وضعیتی که باشد به مدت 40 ثانیه روشن می شود و خاموش می گردد. )</a:t>
            </a:r>
            <a:endParaRPr lang="en-US" dirty="0" smtClean="0">
              <a:solidFill>
                <a:srgbClr val="FF0000"/>
              </a:solidFill>
            </a:endParaRPr>
          </a:p>
          <a:p>
            <a:pPr algn="r"/>
            <a:endParaRPr lang="en-US" dirty="0">
              <a:solidFill>
                <a:srgbClr val="FF0000"/>
              </a:solidFill>
            </a:endParaRPr>
          </a:p>
        </p:txBody>
      </p:sp>
      <p:pic>
        <p:nvPicPr>
          <p:cNvPr id="6" name="Picture 6" descr="IMG_2496"/>
          <p:cNvPicPr>
            <a:picLocks noChangeAspect="1" noChangeArrowheads="1"/>
          </p:cNvPicPr>
          <p:nvPr/>
        </p:nvPicPr>
        <p:blipFill>
          <a:blip r:embed="rId2" cstate="print"/>
          <a:srcRect/>
          <a:stretch>
            <a:fillRect/>
          </a:stretch>
        </p:blipFill>
        <p:spPr bwMode="auto">
          <a:xfrm>
            <a:off x="381000" y="4038600"/>
            <a:ext cx="3073400" cy="2424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505200" y="4038600"/>
            <a:ext cx="2286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Min : 0.25bar</a:t>
            </a:r>
          </a:p>
          <a:p>
            <a:r>
              <a:rPr lang="en-US" dirty="0" smtClean="0"/>
              <a:t>Max : 4.5 bar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2769989"/>
          </a:xfrm>
          <a:prstGeom prst="rect">
            <a:avLst/>
          </a:prstGeom>
          <a:noFill/>
        </p:spPr>
        <p:txBody>
          <a:bodyPr wrap="square" rtlCol="0">
            <a:spAutoFit/>
          </a:bodyPr>
          <a:lstStyle/>
          <a:p>
            <a:pPr algn="r" rtl="1"/>
            <a:r>
              <a:rPr lang="fa-IR" sz="2800" b="1" u="sng" dirty="0" smtClean="0">
                <a:solidFill>
                  <a:srgbClr val="7030A0"/>
                </a:solidFill>
                <a:latin typeface="Times New Roman" pitchFamily="18" charset="0"/>
                <a:ea typeface="Calibri" pitchFamily="34" charset="0"/>
                <a:cs typeface="Times New Roman" pitchFamily="18" charset="0"/>
              </a:rPr>
              <a:t>مزایای پکیج:</a:t>
            </a:r>
            <a:endParaRPr lang="en-US" sz="2800" b="1" u="sng" dirty="0" smtClean="0">
              <a:solidFill>
                <a:srgbClr val="7030A0"/>
              </a:solidFill>
              <a:latin typeface="Times New Roman" pitchFamily="18" charset="0"/>
              <a:ea typeface="Calibri" pitchFamily="34" charset="0"/>
              <a:cs typeface="Times New Roman" pitchFamily="18" charset="0"/>
            </a:endParaRPr>
          </a:p>
          <a:p>
            <a:pPr algn="r" rtl="1"/>
            <a:r>
              <a:rPr lang="fa-IR" sz="1600" b="1" dirty="0" smtClean="0">
                <a:latin typeface="Tahoma" pitchFamily="34" charset="0"/>
                <a:ea typeface="Calibri" pitchFamily="34" charset="0"/>
                <a:cs typeface="Tahoma" pitchFamily="34" charset="0"/>
              </a:rPr>
              <a:t>● کوچک و سبک می باشد و فضای کمی را اشغال  می کند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قیمت آن نسبت به یک موتور خانه شوفاژ بسیار پایین تر می باشد.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بازدهی انرژی آن بالا و مصرف سوخت کمی دارد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هزینه لوله کشی و نصب آن کم می باشد .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استقلال گرمایشی واحدهای ساختمانی از یکدیگر</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با توجه به مزایای پکیج حرارتی هرروز بر تعداد مصرف کنندگان آن افزوده می گردد. برای آنکه بتوانیم به خوبی از پکیج استفاده نماییم و در صورت بروز خرابی آن را تعمیر نماییم ، می بایست بدانیم که پکیج چگونه کار می کند و مکانیزم آن چیست . </a:t>
            </a:r>
            <a:endParaRPr lang="en-US" sz="1600" b="1" dirty="0" smtClean="0">
              <a:latin typeface="Tahoma" pitchFamily="34" charset="0"/>
              <a:ea typeface="Calibri" pitchFamily="34" charset="0"/>
              <a:cs typeface="Tahoma" pitchFamily="34" charset="0"/>
            </a:endParaRPr>
          </a:p>
          <a:p>
            <a:pPr algn="r"/>
            <a:endParaRPr lang="en-US" dirty="0"/>
          </a:p>
        </p:txBody>
      </p:sp>
      <p:sp>
        <p:nvSpPr>
          <p:cNvPr id="3" name="TextBox 2"/>
          <p:cNvSpPr txBox="1"/>
          <p:nvPr/>
        </p:nvSpPr>
        <p:spPr>
          <a:xfrm>
            <a:off x="762000" y="2895600"/>
            <a:ext cx="8227640" cy="1015663"/>
          </a:xfrm>
          <a:prstGeom prst="rect">
            <a:avLst/>
          </a:prstGeom>
          <a:noFill/>
        </p:spPr>
        <p:txBody>
          <a:bodyPr wrap="square" rtlCol="0">
            <a:spAutoFit/>
          </a:bodyPr>
          <a:lstStyle/>
          <a:p>
            <a:pPr algn="r" rtl="1"/>
            <a:r>
              <a:rPr lang="fa-IR" sz="2800" b="1" u="sng" dirty="0" smtClean="0">
                <a:solidFill>
                  <a:srgbClr val="7030A0"/>
                </a:solidFill>
                <a:latin typeface="Times New Roman" pitchFamily="18" charset="0"/>
                <a:ea typeface="Calibri" pitchFamily="34" charset="0"/>
                <a:cs typeface="Times New Roman" pitchFamily="18" charset="0"/>
              </a:rPr>
              <a:t>معایب پکیج:</a:t>
            </a:r>
          </a:p>
          <a:p>
            <a:pPr algn="r" rtl="1"/>
            <a:r>
              <a:rPr lang="fa-IR" sz="1600" b="1" dirty="0" smtClean="0">
                <a:latin typeface="Tahoma" pitchFamily="34" charset="0"/>
                <a:ea typeface="Calibri" pitchFamily="34" charset="0"/>
                <a:cs typeface="Tahoma" pitchFamily="34" charset="0"/>
              </a:rPr>
              <a:t>اگر زمان زیادی از آب گرم بهداشتی استفاده شود آب داغ گرمایشی رادیاتور گرم نمی شود و دمای خانه رو به سردی میگذارد </a:t>
            </a:r>
            <a:endParaRPr lang="en-US" sz="1600" b="1" dirty="0">
              <a:latin typeface="Tahoma" pitchFamily="34" charset="0"/>
              <a:ea typeface="Calibri"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2554545"/>
          </a:xfrm>
          <a:prstGeom prst="rect">
            <a:avLst/>
          </a:prstGeom>
          <a:noFill/>
        </p:spPr>
        <p:txBody>
          <a:bodyPr wrap="square" rtlCol="0">
            <a:spAutoFit/>
          </a:bodyPr>
          <a:lstStyle/>
          <a:p>
            <a:pPr algn="r" rtl="1"/>
            <a:r>
              <a:rPr lang="fa-IR" sz="1600" dirty="0" smtClean="0">
                <a:latin typeface="Tahoma" pitchFamily="34" charset="0"/>
                <a:cs typeface="Tahoma" pitchFamily="34" charset="0"/>
              </a:rPr>
              <a:t>حال این سئوال به ذهن می رسد که چرا فشار مدار کاهش می یابد ( آب داخل سیستم کم می شود</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جواب بسیار ساده می باشد ، گاهی اوقات در مدار نشتی وجود دارد ، مقداری آب یا رطوبت در موقع هواگیری پمپ و رادیاتورها به بیرون هدایت می شود ، شیر اطمینان عمل نموده  و یا اینکه مقدار آب کمی را توسط شیر پرکن ، وارد سیستم نموده ایم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پس بطور خلاصه می توان گفت که دلایل افت فشار در مدار شوفاژ </a:t>
            </a:r>
            <a:r>
              <a:rPr lang="en-US" sz="1600" i="1" dirty="0" smtClean="0">
                <a:latin typeface="Tahoma" pitchFamily="34" charset="0"/>
                <a:cs typeface="Tahoma" pitchFamily="34" charset="0"/>
              </a:rPr>
              <a:t>(C.H)</a:t>
            </a:r>
            <a:r>
              <a:rPr lang="fa-IR" sz="1600" dirty="0" smtClean="0">
                <a:latin typeface="Tahoma" pitchFamily="34" charset="0"/>
                <a:cs typeface="Tahoma" pitchFamily="34" charset="0"/>
              </a:rPr>
              <a:t> می تواند به قرار زیر باشد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a:t>
            </a:r>
            <a:r>
              <a:rPr lang="fa-IR" sz="1600" dirty="0" smtClean="0">
                <a:latin typeface="Tahoma" pitchFamily="34" charset="0"/>
                <a:cs typeface="Tahoma" pitchFamily="34" charset="0"/>
              </a:rPr>
              <a:t> نشتی مدار شوفاژ ( وجود سوراخ در سیستم و یا آببندی نبودن اتصالات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a:t>
            </a:r>
            <a:r>
              <a:rPr lang="fa-IR" sz="1600" dirty="0" smtClean="0">
                <a:latin typeface="Tahoma" pitchFamily="34" charset="0"/>
                <a:cs typeface="Tahoma" pitchFamily="34" charset="0"/>
              </a:rPr>
              <a:t> خارج شدن بخار آب و هوای محلول در سیستم و یا از طریق شیر هواگیر خودکار </a:t>
            </a:r>
            <a:endParaRPr lang="en-US" sz="1600" dirty="0" smtClean="0">
              <a:latin typeface="Tahoma" pitchFamily="34" charset="0"/>
              <a:cs typeface="Tahoma" pitchFamily="34" charset="0"/>
            </a:endParaRPr>
          </a:p>
          <a:p>
            <a:pPr algn="r" rtl="1"/>
            <a:r>
              <a:rPr lang="fa-IR" sz="1600" dirty="0" smtClean="0">
                <a:solidFill>
                  <a:srgbClr val="FF0000"/>
                </a:solidFill>
                <a:latin typeface="Tahoma" pitchFamily="34" charset="0"/>
                <a:cs typeface="Tahoma" pitchFamily="34" charset="0"/>
              </a:rPr>
              <a:t>●</a:t>
            </a:r>
            <a:r>
              <a:rPr lang="fa-IR" sz="1600" dirty="0" smtClean="0">
                <a:latin typeface="Tahoma" pitchFamily="34" charset="0"/>
                <a:cs typeface="Tahoma" pitchFamily="34" charset="0"/>
              </a:rPr>
              <a:t> پر نشدن آب سیستم به حد فشار لازم و یا عمل نمودن شیر اطمینان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
        <p:nvSpPr>
          <p:cNvPr id="3" name="TextBox 2"/>
          <p:cNvSpPr txBox="1"/>
          <p:nvPr/>
        </p:nvSpPr>
        <p:spPr>
          <a:xfrm>
            <a:off x="0" y="3124200"/>
            <a:ext cx="9144000" cy="3293209"/>
          </a:xfrm>
          <a:prstGeom prst="rect">
            <a:avLst/>
          </a:prstGeom>
          <a:noFill/>
        </p:spPr>
        <p:txBody>
          <a:bodyPr wrap="square" rtlCol="0">
            <a:spAutoFit/>
          </a:bodyPr>
          <a:lstStyle/>
          <a:p>
            <a:pPr algn="r" rtl="1"/>
            <a:r>
              <a:rPr lang="fa-IR" sz="1600" dirty="0" smtClean="0">
                <a:solidFill>
                  <a:srgbClr val="FF0000"/>
                </a:solidFill>
                <a:latin typeface="Tahoma" pitchFamily="34" charset="0"/>
                <a:cs typeface="Tahoma" pitchFamily="34" charset="0"/>
              </a:rPr>
              <a:t>محدوده مجاز فشار برای پرشر سوئیچ </a:t>
            </a:r>
            <a:r>
              <a:rPr lang="en-US" sz="1600" dirty="0" smtClean="0">
                <a:solidFill>
                  <a:srgbClr val="FF0000"/>
                </a:solidFill>
                <a:latin typeface="Tahoma" pitchFamily="34" charset="0"/>
                <a:cs typeface="Tahoma" pitchFamily="34" charset="0"/>
              </a:rPr>
              <a:t>0.4</a:t>
            </a:r>
            <a:r>
              <a:rPr lang="fa-IR" sz="1600" dirty="0" smtClean="0">
                <a:solidFill>
                  <a:srgbClr val="FF0000"/>
                </a:solidFill>
                <a:latin typeface="Tahoma" pitchFamily="34" charset="0"/>
                <a:cs typeface="Tahoma" pitchFamily="34" charset="0"/>
              </a:rPr>
              <a:t> بار می باشد .</a:t>
            </a:r>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کلید کنترل حداقل فشار آب در مسیر آب گرمایش شوفاژ بعد از مبدل قرار می گیرد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حال ضروری به نظر می رسد اطلاعات بیشتری از " کلید کنترل حداقل فشار آب " کسب نماییم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وضعیت کنتاکت های پرشر سوئیچ در موقعی که آبی در سیستم نیست و یا فشار آب کمتر از </a:t>
            </a:r>
            <a:r>
              <a:rPr lang="en-US" sz="1600" dirty="0" smtClean="0">
                <a:latin typeface="Tahoma" pitchFamily="34" charset="0"/>
                <a:cs typeface="Tahoma" pitchFamily="34" charset="0"/>
              </a:rPr>
              <a:t>0.4</a:t>
            </a:r>
            <a:r>
              <a:rPr lang="fa-IR" sz="1600" dirty="0" smtClean="0">
                <a:latin typeface="Tahoma" pitchFamily="34" charset="0"/>
                <a:cs typeface="Tahoma" pitchFamily="34" charset="0"/>
              </a:rPr>
              <a:t> بار می باشد به حالت قطع می باشد که اصطلاحا به آن </a:t>
            </a:r>
            <a:r>
              <a:rPr lang="en-US" sz="1600" i="1" dirty="0" smtClean="0">
                <a:latin typeface="Tahoma" pitchFamily="34" charset="0"/>
                <a:cs typeface="Tahoma" pitchFamily="34" charset="0"/>
              </a:rPr>
              <a:t>NO </a:t>
            </a:r>
            <a:r>
              <a:rPr lang="en-US" sz="1600" dirty="0" smtClean="0">
                <a:latin typeface="Tahoma" pitchFamily="34" charset="0"/>
                <a:cs typeface="Tahoma" pitchFamily="34" charset="0"/>
              </a:rPr>
              <a:t> </a:t>
            </a:r>
            <a:r>
              <a:rPr lang="en-US" sz="1600" i="1" dirty="0" smtClean="0">
                <a:latin typeface="Tahoma" pitchFamily="34" charset="0"/>
                <a:cs typeface="Tahoma" pitchFamily="34" charset="0"/>
              </a:rPr>
              <a:t> (NORMAL OPEN)</a:t>
            </a:r>
            <a:r>
              <a:rPr lang="fa-IR" sz="1600" dirty="0" smtClean="0">
                <a:latin typeface="Tahoma" pitchFamily="34" charset="0"/>
                <a:cs typeface="Tahoma" pitchFamily="34" charset="0"/>
              </a:rPr>
              <a:t> گفته می شود . مادامی که فشار به بیشتر از </a:t>
            </a:r>
            <a:r>
              <a:rPr lang="en-US" sz="1600" dirty="0" smtClean="0">
                <a:latin typeface="Tahoma" pitchFamily="34" charset="0"/>
                <a:cs typeface="Tahoma" pitchFamily="34" charset="0"/>
              </a:rPr>
              <a:t>0.4</a:t>
            </a:r>
            <a:r>
              <a:rPr lang="fa-IR" sz="1600" dirty="0" smtClean="0">
                <a:latin typeface="Tahoma" pitchFamily="34" charset="0"/>
                <a:cs typeface="Tahoma" pitchFamily="34" charset="0"/>
              </a:rPr>
              <a:t> بار می رسد کنتاکت ها وصل می گردد و مدار برقرار می گردد.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بطور کلی هرگاه قطعه ای در حالت معمولی ، کنتاکت های آن قطع باشد و در موقع فشار و اعمال نیرو وصل گردد اصطلاحا به آن </a:t>
            </a:r>
            <a:r>
              <a:rPr lang="en-US" sz="1600" i="1" dirty="0" smtClean="0">
                <a:latin typeface="Tahoma" pitchFamily="34" charset="0"/>
                <a:cs typeface="Tahoma" pitchFamily="34" charset="0"/>
              </a:rPr>
              <a:t>NO </a:t>
            </a:r>
            <a:r>
              <a:rPr lang="en-US" sz="1600" dirty="0" smtClean="0">
                <a:latin typeface="Tahoma" pitchFamily="34" charset="0"/>
                <a:cs typeface="Tahoma" pitchFamily="34" charset="0"/>
              </a:rPr>
              <a:t> </a:t>
            </a:r>
            <a:r>
              <a:rPr lang="en-US" sz="1600" i="1" dirty="0" smtClean="0">
                <a:latin typeface="Tahoma" pitchFamily="34" charset="0"/>
                <a:cs typeface="Tahoma" pitchFamily="34" charset="0"/>
              </a:rPr>
              <a:t>(NORMAL OPEN)</a:t>
            </a:r>
            <a:r>
              <a:rPr lang="fa-IR" sz="1600" dirty="0" smtClean="0">
                <a:latin typeface="Tahoma" pitchFamily="34" charset="0"/>
                <a:cs typeface="Tahoma" pitchFamily="34" charset="0"/>
              </a:rPr>
              <a:t> گفته می شود . و هرگاه قطعه الکترونیکی در حالت معمولی کنتاکت های آن وصل باشد و در موقع اعمال نیرو و فشار قطع گردد، اصطلاحا به آن </a:t>
            </a:r>
            <a:r>
              <a:rPr lang="en-US" sz="1600" i="1" dirty="0" smtClean="0">
                <a:latin typeface="Tahoma" pitchFamily="34" charset="0"/>
                <a:cs typeface="Tahoma" pitchFamily="34" charset="0"/>
              </a:rPr>
              <a:t>N.C</a:t>
            </a:r>
            <a:r>
              <a:rPr lang="en-US" sz="1600" dirty="0" smtClean="0">
                <a:latin typeface="Tahoma" pitchFamily="34" charset="0"/>
                <a:cs typeface="Tahoma" pitchFamily="34" charset="0"/>
              </a:rPr>
              <a:t> </a:t>
            </a:r>
            <a:r>
              <a:rPr lang="en-US" sz="1600" i="1" dirty="0" smtClean="0">
                <a:latin typeface="Tahoma" pitchFamily="34" charset="0"/>
                <a:cs typeface="Tahoma" pitchFamily="34" charset="0"/>
              </a:rPr>
              <a:t>(NORMAL CLOSE)</a:t>
            </a:r>
            <a:r>
              <a:rPr lang="fa-IR" sz="1600" dirty="0" smtClean="0">
                <a:latin typeface="Tahoma" pitchFamily="34" charset="0"/>
                <a:cs typeface="Tahoma" pitchFamily="34" charset="0"/>
              </a:rPr>
              <a:t> گفته می شود . </a:t>
            </a:r>
            <a:endParaRPr lang="en-US" sz="1600" dirty="0" smtClean="0">
              <a:latin typeface="Tahoma" pitchFamily="34" charset="0"/>
              <a:cs typeface="Tahoma" pitchFamily="34" charset="0"/>
            </a:endParaRPr>
          </a:p>
          <a:p>
            <a:pPr algn="r" rtl="1"/>
            <a:r>
              <a:rPr lang="fa-IR" sz="1600" dirty="0" smtClean="0">
                <a:latin typeface="Tahoma" pitchFamily="34" charset="0"/>
                <a:cs typeface="Tahoma" pitchFamily="34" charset="0"/>
              </a:rPr>
              <a:t> </a:t>
            </a:r>
            <a:endParaRPr lang="en-US" sz="1600" dirty="0" smtClean="0">
              <a:latin typeface="Tahoma" pitchFamily="34" charset="0"/>
              <a:cs typeface="Tahoma" pitchFamily="34" charset="0"/>
            </a:endParaRPr>
          </a:p>
          <a:p>
            <a:pPr algn="r"/>
            <a:endParaRPr lang="en-US" sz="1600" dirty="0">
              <a:latin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991600" cy="5293757"/>
          </a:xfrm>
          <a:prstGeom prst="rect">
            <a:avLst/>
          </a:prstGeom>
          <a:noFill/>
        </p:spPr>
        <p:txBody>
          <a:bodyPr wrap="square" rtlCol="0">
            <a:spAutoFit/>
          </a:bodyPr>
          <a:lstStyle/>
          <a:p>
            <a:pPr algn="r" rtl="1"/>
            <a:r>
              <a:rPr lang="fa-IR" sz="1600" b="1" dirty="0" smtClean="0">
                <a:latin typeface="Tahoma" pitchFamily="34" charset="0"/>
                <a:ea typeface="Calibri" pitchFamily="34" charset="0"/>
                <a:cs typeface="Tahoma" pitchFamily="34" charset="0"/>
              </a:rPr>
              <a:t>پکیج می تواند در سه وضعیت قرار گیرد :</a:t>
            </a:r>
          </a:p>
          <a:p>
            <a:pPr algn="r" rtl="1"/>
            <a:endParaRPr lang="en-US" sz="1600" b="1" dirty="0" smtClean="0">
              <a:latin typeface="Tahoma" pitchFamily="34" charset="0"/>
              <a:ea typeface="Calibri" pitchFamily="34" charset="0"/>
              <a:cs typeface="Tahoma" pitchFamily="34" charset="0"/>
            </a:endParaRPr>
          </a:p>
          <a:p>
            <a:pPr lvl="0" algn="r" rtl="1"/>
            <a:r>
              <a:rPr lang="fa-IR" sz="1600" b="1" dirty="0" smtClean="0">
                <a:solidFill>
                  <a:srgbClr val="FF0000"/>
                </a:solidFill>
                <a:latin typeface="Tahoma" pitchFamily="34" charset="0"/>
                <a:ea typeface="Calibri" pitchFamily="34" charset="0"/>
                <a:cs typeface="Tahoma" pitchFamily="34" charset="0"/>
              </a:rPr>
              <a:t>   وضعیت تابستانه </a:t>
            </a:r>
            <a:endParaRPr lang="en-US" sz="1600" b="1" dirty="0" smtClean="0">
              <a:solidFill>
                <a:srgbClr val="FF0000"/>
              </a:solidFill>
              <a:latin typeface="Tahoma" pitchFamily="34" charset="0"/>
              <a:ea typeface="Calibri" pitchFamily="34" charset="0"/>
              <a:cs typeface="Tahoma" pitchFamily="34" charset="0"/>
            </a:endParaRPr>
          </a:p>
          <a:p>
            <a:pPr lvl="0" algn="r" rtl="1"/>
            <a:r>
              <a:rPr lang="fa-IR" sz="1600" b="1" dirty="0" smtClean="0">
                <a:solidFill>
                  <a:srgbClr val="00B0F0"/>
                </a:solidFill>
                <a:latin typeface="Tahoma" pitchFamily="34" charset="0"/>
                <a:ea typeface="Calibri" pitchFamily="34" charset="0"/>
                <a:cs typeface="Tahoma" pitchFamily="34" charset="0"/>
              </a:rPr>
              <a:t>   وضعیت زمستانه </a:t>
            </a:r>
            <a:endParaRPr lang="en-US" sz="1600" b="1" dirty="0" smtClean="0">
              <a:solidFill>
                <a:srgbClr val="00B0F0"/>
              </a:solidFill>
              <a:latin typeface="Tahoma" pitchFamily="34" charset="0"/>
              <a:ea typeface="Calibri" pitchFamily="34" charset="0"/>
              <a:cs typeface="Tahoma" pitchFamily="34" charset="0"/>
            </a:endParaRPr>
          </a:p>
          <a:p>
            <a:pPr lvl="0" algn="r" rtl="1"/>
            <a:r>
              <a:rPr lang="fa-IR" sz="1600" b="1" dirty="0" smtClean="0">
                <a:solidFill>
                  <a:srgbClr val="FF0000"/>
                </a:solidFill>
                <a:latin typeface="Tahoma" pitchFamily="34" charset="0"/>
                <a:ea typeface="Calibri" pitchFamily="34" charset="0"/>
                <a:cs typeface="Tahoma" pitchFamily="34" charset="0"/>
              </a:rPr>
              <a:t>   </a:t>
            </a:r>
            <a:r>
              <a:rPr lang="fa-IR" sz="1600" b="1" dirty="0" smtClean="0">
                <a:solidFill>
                  <a:schemeClr val="tx1">
                    <a:lumMod val="95000"/>
                    <a:lumOff val="5000"/>
                  </a:schemeClr>
                </a:solidFill>
                <a:latin typeface="Tahoma" pitchFamily="34" charset="0"/>
                <a:ea typeface="Calibri" pitchFamily="34" charset="0"/>
                <a:cs typeface="Tahoma" pitchFamily="34" charset="0"/>
              </a:rPr>
              <a:t>وضعیت خاموش</a:t>
            </a:r>
          </a:p>
          <a:p>
            <a:pPr lvl="0" algn="r" rtl="1"/>
            <a:r>
              <a:rPr lang="fa-IR" sz="1600" b="1" dirty="0" smtClean="0">
                <a:solidFill>
                  <a:schemeClr val="tx1">
                    <a:lumMod val="95000"/>
                    <a:lumOff val="5000"/>
                  </a:schemeClr>
                </a:solidFill>
                <a:latin typeface="Tahoma" pitchFamily="34" charset="0"/>
                <a:ea typeface="Calibri" pitchFamily="34" charset="0"/>
                <a:cs typeface="Tahoma" pitchFamily="34" charset="0"/>
              </a:rPr>
              <a:t> </a:t>
            </a:r>
            <a:endParaRPr lang="en-US" sz="1600" b="1" dirty="0" smtClean="0">
              <a:solidFill>
                <a:schemeClr val="tx1">
                  <a:lumMod val="95000"/>
                  <a:lumOff val="5000"/>
                </a:schemeClr>
              </a:solidFill>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مادامی که کلید پکیج را در حالت تابستانه قرار می دهیم ، دستگاه فقط آب گرم بهداشتی را تامین می نماید و آب داغ گرمایشی قطع می باشد ( زیرا در تابستان نیازی به گرم شدن رادیاتورها نداریم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هنگامی که پکیج در حالت زمستانه قرار می دهیم ، دستگاه می تواند آب گرم بهداشتی و همچنین آب داغ گرمایشی رادیاتورها را نیز تامین نماید . لازم به ذکر است که پکیج قادر نیست بطور همزمان آب داغ گرمایشی و هم آب گرم بهداشتی را تامین نماید. اولویت پکیج همواره برای آب گرم بهداشتی می باشد به این صورت که تا مصرف کننده ، نیازی به آب گرم بهداشتی برای شستن دست و ظروف و حمام و ...... نداشته باشد ، دستگاه به گرم کردن آب داغ گرمایشی می پردازد به محض آنکه آب گرم بهداشتی باز شود ( شیر آب گرم باز شود ) ، پکیج فقط به گرم کردن آب گرم بهداشتی می پردازد و آب داغ گرمایشی دیگر گرم نمیشود . به عنوان مثال در مدت زمانی که فردی داخل حمام است و آب گرم دوش فعال است ، دیگر آب داخل رادیاتورها گرم نمی شود . نتیجه آنکه اگر فردی به مدت زیاد دوش بگیرد و یا آب گرم مصرف نماید ، چون در ان مدت آب داخل رادیاتورها گرم نمی شود ، در نتیجه محیط ساختمان ، رو به سردی می رود . </a:t>
            </a:r>
            <a:endParaRPr lang="en-US" sz="1600" b="1" dirty="0" smtClean="0">
              <a:latin typeface="Tahoma" pitchFamily="34" charset="0"/>
              <a:ea typeface="Calibri" pitchFamily="34" charset="0"/>
              <a:cs typeface="Tahoma" pitchFamily="34" charset="0"/>
            </a:endParaRPr>
          </a:p>
          <a:p>
            <a:pPr algn="r"/>
            <a:endParaRPr lang="en-US" dirty="0"/>
          </a:p>
        </p:txBody>
      </p:sp>
      <p:sp>
        <p:nvSpPr>
          <p:cNvPr id="3" name="Right Brace 2"/>
          <p:cNvSpPr/>
          <p:nvPr/>
        </p:nvSpPr>
        <p:spPr>
          <a:xfrm>
            <a:off x="8763000" y="838200"/>
            <a:ext cx="381000" cy="91440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814477" y="762000"/>
            <a:ext cx="832952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1400" b="1" u="sng" dirty="0" smtClean="0">
                <a:solidFill>
                  <a:srgbClr val="7030A0"/>
                </a:solidFill>
                <a:latin typeface="Tahoma" pitchFamily="34" charset="0"/>
                <a:ea typeface="Calibri" pitchFamily="34" charset="0"/>
                <a:cs typeface="Tahoma" pitchFamily="34" charset="0"/>
              </a:rPr>
              <a:t>رعایت نکات زیر باعث می گردد تا آسیب کمتری به پکیج وارد شود و طول عمر دستگاه افزایش یابد :</a:t>
            </a:r>
          </a:p>
        </p:txBody>
      </p:sp>
      <p:sp>
        <p:nvSpPr>
          <p:cNvPr id="78850" name="Rectangle 2"/>
          <p:cNvSpPr>
            <a:spLocks noChangeArrowheads="1"/>
          </p:cNvSpPr>
          <p:nvPr/>
        </p:nvSpPr>
        <p:spPr bwMode="auto">
          <a:xfrm>
            <a:off x="3299131" y="2743200"/>
            <a:ext cx="584486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استفاده از فیلتر گاز در مسیر ورود گاز به مشعل</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استفاده از محافظ برق برای پکیج</a:t>
            </a:r>
            <a:endParaRPr lang="en-US" sz="1600" b="1" dirty="0" smtClean="0">
              <a:latin typeface="Tahoma" pitchFamily="34" charset="0"/>
              <a:ea typeface="Calibri"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fa-IR" sz="1600" b="1" dirty="0" smtClean="0">
                <a:latin typeface="Tahoma" pitchFamily="34" charset="0"/>
                <a:ea typeface="Calibri" pitchFamily="34" charset="0"/>
                <a:cs typeface="Tahoma" pitchFamily="34" charset="0"/>
              </a:rPr>
              <a:t>استفاده از فیلترتصفیه آب در مسیر ورودی آب سرد به پکیج</a:t>
            </a:r>
          </a:p>
        </p:txBody>
      </p:sp>
      <p:sp>
        <p:nvSpPr>
          <p:cNvPr id="78851" name="Rectangle 3"/>
          <p:cNvSpPr>
            <a:spLocks noChangeArrowheads="1"/>
          </p:cNvSpPr>
          <p:nvPr/>
        </p:nvSpPr>
        <p:spPr bwMode="auto">
          <a:xfrm>
            <a:off x="-76200" y="5181600"/>
            <a:ext cx="9220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آب گرم بهداشتی ( آبگرم مصرفی ) : </a:t>
            </a:r>
            <a:r>
              <a:rPr lang="en-US" sz="1600" b="1" dirty="0" smtClean="0">
                <a:solidFill>
                  <a:srgbClr val="FF0000"/>
                </a:solidFill>
                <a:latin typeface="Tahoma" pitchFamily="34" charset="0"/>
                <a:ea typeface="Calibri" pitchFamily="34" charset="0"/>
                <a:cs typeface="Tahoma" pitchFamily="34" charset="0"/>
              </a:rPr>
              <a:t>(D .H.W) Domestic Hot Water</a:t>
            </a:r>
          </a:p>
          <a:p>
            <a:pPr marL="0" marR="0" lvl="0" indent="0" algn="r" defTabSz="914400" rtl="1" eaLnBrk="0" fontAlgn="base" latinLnBrk="0" hangingPunct="0">
              <a:lnSpc>
                <a:spcPct val="100000"/>
              </a:lnSpc>
              <a:spcBef>
                <a:spcPct val="0"/>
              </a:spcBef>
              <a:spcAft>
                <a:spcPct val="0"/>
              </a:spcAft>
              <a:buClrTx/>
              <a:buSzTx/>
              <a:buFontTx/>
              <a:buNone/>
              <a:tabLst/>
            </a:pPr>
            <a:r>
              <a:rPr lang="fa-IR" sz="1600" b="1" dirty="0" smtClean="0">
                <a:latin typeface="Tahoma" pitchFamily="34" charset="0"/>
                <a:ea typeface="Calibri" pitchFamily="34" charset="0"/>
                <a:cs typeface="Tahoma" pitchFamily="34" charset="0"/>
              </a:rPr>
              <a:t> همانطور که از نامش پیداست ، آب گرمی است که در جهت بهداشت ، مصرف شده و دور ریخته می شود . مانند آب گرم دستشویی ، آب گرم حمام ، آب گرم ظرفشویی و ....... که با علامت </a:t>
            </a:r>
            <a:r>
              <a:rPr lang="en-US" sz="1600" b="1" dirty="0" smtClean="0">
                <a:solidFill>
                  <a:srgbClr val="FF0000"/>
                </a:solidFill>
                <a:latin typeface="Tahoma" pitchFamily="34" charset="0"/>
                <a:ea typeface="Calibri" pitchFamily="34" charset="0"/>
                <a:cs typeface="Tahoma" pitchFamily="34" charset="0"/>
              </a:rPr>
              <a:t>D.H.W</a:t>
            </a:r>
            <a:r>
              <a:rPr lang="fa-IR" sz="1600" b="1" dirty="0" smtClean="0">
                <a:latin typeface="Tahoma" pitchFamily="34" charset="0"/>
                <a:ea typeface="Calibri" pitchFamily="34" charset="0"/>
                <a:cs typeface="Tahoma" pitchFamily="34" charset="0"/>
              </a:rPr>
              <a:t> نشان داده می شود . </a:t>
            </a:r>
          </a:p>
        </p:txBody>
      </p:sp>
      <p:pic>
        <p:nvPicPr>
          <p:cNvPr id="245762" name="Picture 2"/>
          <p:cNvPicPr>
            <a:picLocks noChangeAspect="1" noChangeArrowheads="1"/>
          </p:cNvPicPr>
          <p:nvPr/>
        </p:nvPicPr>
        <p:blipFill>
          <a:blip r:embed="rId2" cstate="print"/>
          <a:srcRect/>
          <a:stretch>
            <a:fillRect/>
          </a:stretch>
        </p:blipFill>
        <p:spPr bwMode="auto">
          <a:xfrm rot="639013">
            <a:off x="605868" y="1422184"/>
            <a:ext cx="1690395" cy="3415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9296400" cy="1815882"/>
          </a:xfrm>
          <a:prstGeom prst="rect">
            <a:avLst/>
          </a:prstGeom>
          <a:noFill/>
        </p:spPr>
        <p:txBody>
          <a:bodyPr wrap="square" rtlCol="0">
            <a:spAutoFit/>
          </a:bodyPr>
          <a:lstStyle/>
          <a:p>
            <a:pPr algn="r" rtl="1"/>
            <a:r>
              <a:rPr lang="fa-IR" sz="1600" b="1" dirty="0" smtClean="0">
                <a:latin typeface="Tahoma" pitchFamily="34" charset="0"/>
                <a:ea typeface="Calibri" pitchFamily="34" charset="0"/>
                <a:cs typeface="Tahoma" pitchFamily="34" charset="0"/>
              </a:rPr>
              <a:t>آب داغ گرمایشی : </a:t>
            </a:r>
            <a:r>
              <a:rPr lang="en-US" sz="1600" b="1" dirty="0" smtClean="0">
                <a:solidFill>
                  <a:srgbClr val="FF0000"/>
                </a:solidFill>
                <a:latin typeface="Tahoma" pitchFamily="34" charset="0"/>
                <a:ea typeface="Calibri" pitchFamily="34" charset="0"/>
                <a:cs typeface="Tahoma" pitchFamily="34" charset="0"/>
              </a:rPr>
              <a:t>(C.H) Central Heating</a:t>
            </a:r>
          </a:p>
          <a:p>
            <a:pPr algn="r" rtl="1"/>
            <a:r>
              <a:rPr lang="fa-IR" sz="1600" b="1" dirty="0" smtClean="0">
                <a:latin typeface="Tahoma" pitchFamily="34" charset="0"/>
                <a:ea typeface="Calibri" pitchFamily="34" charset="0"/>
                <a:cs typeface="Tahoma" pitchFamily="34" charset="0"/>
              </a:rPr>
              <a:t> آب داغی است که برای گرم کردن وسایلی چون رادیاتور ، فن کوئل و... بکار می رود و در یک مداربسته مرتب در گردش می باشد . ( آب در پکیج گرم می شود و به سمت رادیاتور فرستاده می شود ، هنگامی که گرمای آب به رادیاتور منتقل شد دوباره به سمت پکیچ برمی گردد و دوباره گرم می شود و این کار مرتب تکرار می شود ) علامت اختصاری آب داغ گرمایشی </a:t>
            </a:r>
            <a:r>
              <a:rPr lang="en-US" sz="1600" b="1" dirty="0" smtClean="0">
                <a:solidFill>
                  <a:srgbClr val="FF0000"/>
                </a:solidFill>
                <a:latin typeface="Tahoma" pitchFamily="34" charset="0"/>
                <a:ea typeface="Calibri" pitchFamily="34" charset="0"/>
                <a:cs typeface="Tahoma" pitchFamily="34" charset="0"/>
              </a:rPr>
              <a:t>C.H</a:t>
            </a:r>
            <a:r>
              <a:rPr lang="fa-IR" sz="1600" b="1" dirty="0" smtClean="0">
                <a:latin typeface="Tahoma" pitchFamily="34" charset="0"/>
                <a:ea typeface="Calibri" pitchFamily="34" charset="0"/>
                <a:cs typeface="Tahoma" pitchFamily="34" charset="0"/>
              </a:rPr>
              <a:t> می باشد .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در شکل زیر شما ، ابعاد پکیج ، ورودی و خروجی های آبگرم مصرفی و گرمایشی و فاصله های بین لوله ها را مشاهده می فرمایید. </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762000" y="2667000"/>
            <a:ext cx="73914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8915400" cy="1292662"/>
          </a:xfrm>
          <a:prstGeom prst="rect">
            <a:avLst/>
          </a:prstGeom>
          <a:noFill/>
        </p:spPr>
        <p:txBody>
          <a:bodyPr wrap="square" rtlCol="0">
            <a:spAutoFit/>
          </a:bodyPr>
          <a:lstStyle/>
          <a:p>
            <a:pPr algn="r" rtl="1"/>
            <a:r>
              <a:rPr lang="fa-IR" sz="1400" b="1" u="sng" dirty="0" smtClean="0">
                <a:solidFill>
                  <a:srgbClr val="7030A0"/>
                </a:solidFill>
                <a:latin typeface="Tahoma" pitchFamily="34" charset="0"/>
                <a:ea typeface="Calibri" pitchFamily="34" charset="0"/>
                <a:cs typeface="Tahoma" pitchFamily="34" charset="0"/>
              </a:rPr>
              <a:t>شرایط نصب پکیج :</a:t>
            </a:r>
            <a:endParaRPr lang="en-US" sz="1400" b="1" u="sng" dirty="0" smtClean="0">
              <a:solidFill>
                <a:srgbClr val="7030A0"/>
              </a:solidFill>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فاصله پکیج تا کابین ، از هر طرف حداقل </a:t>
            </a:r>
            <a:r>
              <a:rPr lang="en-US" sz="1600" b="1" dirty="0" smtClean="0">
                <a:latin typeface="Tahoma" pitchFamily="34" charset="0"/>
                <a:ea typeface="Calibri" pitchFamily="34" charset="0"/>
                <a:cs typeface="Tahoma" pitchFamily="34" charset="0"/>
              </a:rPr>
              <a:t>cm</a:t>
            </a:r>
            <a:r>
              <a:rPr lang="fa-IR" sz="1600" b="1" dirty="0" smtClean="0">
                <a:latin typeface="Tahoma" pitchFamily="34" charset="0"/>
                <a:ea typeface="Calibri" pitchFamily="34" charset="0"/>
                <a:cs typeface="Tahoma" pitchFamily="34" charset="0"/>
              </a:rPr>
              <a:t> 22 باید در نظر گرفته شود </a:t>
            </a:r>
            <a:endParaRPr lang="en-US" sz="1600" b="1" dirty="0" smtClean="0">
              <a:latin typeface="Tahoma" pitchFamily="34" charset="0"/>
              <a:ea typeface="Calibri" pitchFamily="34" charset="0"/>
              <a:cs typeface="Tahoma" pitchFamily="34" charset="0"/>
            </a:endParaRPr>
          </a:p>
          <a:p>
            <a:pPr algn="r" rtl="1"/>
            <a:r>
              <a:rPr lang="fa-IR" sz="1600" b="1" dirty="0" smtClean="0">
                <a:latin typeface="Tahoma" pitchFamily="34" charset="0"/>
                <a:ea typeface="Calibri" pitchFamily="34" charset="0"/>
                <a:cs typeface="Tahoma" pitchFamily="34" charset="0"/>
              </a:rPr>
              <a:t>● ارتفاع لوله های آب مدار گرمایش و بهداشتی از کف بین </a:t>
            </a:r>
            <a:r>
              <a:rPr lang="en-US" sz="1600" b="1" dirty="0" smtClean="0">
                <a:latin typeface="Tahoma" pitchFamily="34" charset="0"/>
                <a:ea typeface="Calibri" pitchFamily="34" charset="0"/>
                <a:cs typeface="Tahoma" pitchFamily="34" charset="0"/>
              </a:rPr>
              <a:t>100 CM  </a:t>
            </a:r>
            <a:r>
              <a:rPr lang="fa-IR" sz="1600" b="1" dirty="0" smtClean="0">
                <a:latin typeface="Tahoma" pitchFamily="34" charset="0"/>
                <a:ea typeface="Calibri" pitchFamily="34" charset="0"/>
                <a:cs typeface="Tahoma" pitchFamily="34" charset="0"/>
              </a:rPr>
              <a:t> تا </a:t>
            </a:r>
            <a:r>
              <a:rPr lang="en-US" sz="1600" b="1" dirty="0" smtClean="0">
                <a:latin typeface="Tahoma" pitchFamily="34" charset="0"/>
                <a:ea typeface="Calibri" pitchFamily="34" charset="0"/>
                <a:cs typeface="Tahoma" pitchFamily="34" charset="0"/>
              </a:rPr>
              <a:t>120CM </a:t>
            </a:r>
            <a:r>
              <a:rPr lang="fa-IR" sz="1600" b="1" dirty="0" smtClean="0">
                <a:latin typeface="Tahoma" pitchFamily="34" charset="0"/>
                <a:ea typeface="Calibri" pitchFamily="34" charset="0"/>
                <a:cs typeface="Tahoma" pitchFamily="34" charset="0"/>
              </a:rPr>
              <a:t> در نظر می گیریم . ( به شرط آنکه قانون </a:t>
            </a:r>
            <a:r>
              <a:rPr lang="en-US" sz="1600" b="1" dirty="0" smtClean="0">
                <a:latin typeface="Tahoma" pitchFamily="34" charset="0"/>
                <a:ea typeface="Calibri" pitchFamily="34" charset="0"/>
                <a:cs typeface="Tahoma" pitchFamily="34" charset="0"/>
              </a:rPr>
              <a:t>2D</a:t>
            </a:r>
            <a:r>
              <a:rPr lang="fa-IR" sz="1600" b="1" dirty="0" smtClean="0">
                <a:latin typeface="Tahoma" pitchFamily="34" charset="0"/>
                <a:ea typeface="Calibri" pitchFamily="34" charset="0"/>
                <a:cs typeface="Tahoma" pitchFamily="34" charset="0"/>
              </a:rPr>
              <a:t> برای پکیج ها ، رعایت شده باشد ). و سپس توسط لوله فلزی گالوانیزه یا استیل به پکیج متصل می نماییم . </a:t>
            </a:r>
            <a:endParaRPr lang="en-US" sz="1600" b="1" dirty="0" smtClean="0">
              <a:latin typeface="Tahoma" pitchFamily="34" charset="0"/>
              <a:ea typeface="Calibri" pitchFamily="34" charset="0"/>
              <a:cs typeface="Tahoma" pitchFamily="34" charset="0"/>
            </a:endParaRPr>
          </a:p>
        </p:txBody>
      </p:sp>
      <p:sp>
        <p:nvSpPr>
          <p:cNvPr id="3" name="TextBox 2"/>
          <p:cNvSpPr txBox="1"/>
          <p:nvPr/>
        </p:nvSpPr>
        <p:spPr>
          <a:xfrm>
            <a:off x="905744" y="1600200"/>
            <a:ext cx="8238256" cy="830997"/>
          </a:xfrm>
          <a:prstGeom prst="rect">
            <a:avLst/>
          </a:prstGeom>
          <a:noFill/>
        </p:spPr>
        <p:txBody>
          <a:bodyPr wrap="square" rtlCol="0">
            <a:spAutoFit/>
          </a:bodyPr>
          <a:lstStyle/>
          <a:p>
            <a:pPr marL="342900" indent="-342900" algn="r" rtl="1">
              <a:buFont typeface="+mj-lt"/>
              <a:buAutoNum type="arabicPeriod"/>
            </a:pPr>
            <a:r>
              <a:rPr lang="fa-IR" sz="1600" b="1" dirty="0" smtClean="0">
                <a:latin typeface="Tahoma" pitchFamily="34" charset="0"/>
                <a:ea typeface="Calibri" pitchFamily="34" charset="0"/>
                <a:cs typeface="Tahoma" pitchFamily="34" charset="0"/>
              </a:rPr>
              <a:t>ارتفاع لوله آب از سطح زمین بین</a:t>
            </a:r>
            <a:r>
              <a:rPr lang="en-US" sz="1600" b="1" dirty="0" smtClean="0">
                <a:latin typeface="Tahoma" pitchFamily="34" charset="0"/>
                <a:ea typeface="Calibri" pitchFamily="34" charset="0"/>
                <a:cs typeface="Tahoma" pitchFamily="34" charset="0"/>
              </a:rPr>
              <a:t>cm</a:t>
            </a:r>
            <a:r>
              <a:rPr lang="fa-IR" sz="1600" b="1" dirty="0" smtClean="0">
                <a:latin typeface="Tahoma" pitchFamily="34" charset="0"/>
                <a:ea typeface="Calibri" pitchFamily="34" charset="0"/>
                <a:cs typeface="Tahoma" pitchFamily="34" charset="0"/>
              </a:rPr>
              <a:t> 100تا </a:t>
            </a:r>
            <a:r>
              <a:rPr lang="en-US" sz="1600" b="1" dirty="0" smtClean="0">
                <a:latin typeface="Tahoma" pitchFamily="34" charset="0"/>
                <a:ea typeface="Calibri" pitchFamily="34" charset="0"/>
                <a:cs typeface="Tahoma" pitchFamily="34" charset="0"/>
              </a:rPr>
              <a:t>cm</a:t>
            </a:r>
            <a:r>
              <a:rPr lang="fa-IR" sz="1600" b="1" dirty="0" smtClean="0">
                <a:latin typeface="Tahoma" pitchFamily="34" charset="0"/>
                <a:ea typeface="Calibri" pitchFamily="34" charset="0"/>
                <a:cs typeface="Tahoma" pitchFamily="34" charset="0"/>
              </a:rPr>
              <a:t>120  باید باشد.</a:t>
            </a:r>
          </a:p>
          <a:p>
            <a:pPr marL="342900" indent="-342900" algn="r" rtl="1">
              <a:buFont typeface="+mj-lt"/>
              <a:buAutoNum type="arabicPeriod"/>
            </a:pPr>
            <a:r>
              <a:rPr lang="fa-IR" sz="1600" b="1" dirty="0" smtClean="0">
                <a:latin typeface="Tahoma" pitchFamily="34" charset="0"/>
                <a:ea typeface="Calibri" pitchFamily="34" charset="0"/>
                <a:cs typeface="Tahoma" pitchFamily="34" charset="0"/>
              </a:rPr>
              <a:t>در فضای آزاد نباید نصب شود.</a:t>
            </a:r>
            <a:endParaRPr lang="en-US" sz="1600" b="1" dirty="0" smtClean="0">
              <a:latin typeface="Tahoma" pitchFamily="34" charset="0"/>
              <a:ea typeface="Calibri" pitchFamily="34" charset="0"/>
              <a:cs typeface="Tahoma" pitchFamily="34" charset="0"/>
            </a:endParaRPr>
          </a:p>
          <a:p>
            <a:pPr marL="342900" indent="-342900" algn="r" rtl="1">
              <a:buFont typeface="+mj-lt"/>
              <a:buAutoNum type="arabicPeriod"/>
            </a:pPr>
            <a:r>
              <a:rPr lang="fa-IR" sz="1600" b="1" dirty="0" smtClean="0">
                <a:latin typeface="Tahoma" pitchFamily="34" charset="0"/>
                <a:ea typeface="Calibri" pitchFamily="34" charset="0"/>
                <a:cs typeface="Tahoma" pitchFamily="34" charset="0"/>
              </a:rPr>
              <a:t>به ازای هر </a:t>
            </a:r>
            <a:r>
              <a:rPr lang="en-US" sz="1600" b="1" dirty="0" smtClean="0">
                <a:latin typeface="Tahoma" pitchFamily="34" charset="0"/>
                <a:ea typeface="Calibri" pitchFamily="34" charset="0"/>
                <a:cs typeface="Tahoma" pitchFamily="34" charset="0"/>
              </a:rPr>
              <a:t>KW</a:t>
            </a:r>
            <a:r>
              <a:rPr lang="fa-IR" sz="1600" b="1" dirty="0" smtClean="0">
                <a:latin typeface="Tahoma" pitchFamily="34" charset="0"/>
                <a:ea typeface="Calibri" pitchFamily="34" charset="0"/>
                <a:cs typeface="Tahoma" pitchFamily="34" charset="0"/>
              </a:rPr>
              <a:t> قدرت پکیج باید 4 متر مربع فضای قابل دید داشته باشیم.</a:t>
            </a:r>
          </a:p>
        </p:txBody>
      </p:sp>
      <p:pic>
        <p:nvPicPr>
          <p:cNvPr id="24473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3429000"/>
            <a:ext cx="3429000" cy="3200400"/>
          </a:xfrm>
          <a:prstGeom prst="rect">
            <a:avLst/>
          </a:prstGeom>
          <a:noFill/>
          <a:ln w="9525">
            <a:noFill/>
            <a:miter lim="800000"/>
            <a:headEnd/>
            <a:tailEnd/>
          </a:ln>
          <a:effectLst/>
        </p:spPr>
      </p:pic>
      <p:sp>
        <p:nvSpPr>
          <p:cNvPr id="7" name="TextBox 6"/>
          <p:cNvSpPr txBox="1"/>
          <p:nvPr/>
        </p:nvSpPr>
        <p:spPr>
          <a:xfrm>
            <a:off x="1295400" y="5842337"/>
            <a:ext cx="39624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fa-IR" sz="1200" b="1" dirty="0" smtClean="0">
                <a:solidFill>
                  <a:srgbClr val="FF0000"/>
                </a:solidFill>
                <a:latin typeface="Tahoma" pitchFamily="34" charset="0"/>
                <a:ea typeface="Calibri" pitchFamily="34" charset="0"/>
                <a:cs typeface="Tahoma" pitchFamily="34" charset="0"/>
              </a:rPr>
              <a:t>● قانون </a:t>
            </a:r>
            <a:r>
              <a:rPr lang="en-US" sz="1200" b="1" dirty="0" smtClean="0">
                <a:solidFill>
                  <a:srgbClr val="FF0000"/>
                </a:solidFill>
                <a:latin typeface="Tahoma" pitchFamily="34" charset="0"/>
                <a:ea typeface="Calibri" pitchFamily="34" charset="0"/>
                <a:cs typeface="Tahoma" pitchFamily="34" charset="0"/>
              </a:rPr>
              <a:t>2D</a:t>
            </a:r>
            <a:r>
              <a:rPr lang="fa-IR" sz="1200" b="1" dirty="0" smtClean="0">
                <a:solidFill>
                  <a:srgbClr val="FF0000"/>
                </a:solidFill>
                <a:latin typeface="Tahoma" pitchFamily="34" charset="0"/>
                <a:ea typeface="Calibri" pitchFamily="34" charset="0"/>
                <a:cs typeface="Tahoma" pitchFamily="34" charset="0"/>
              </a:rPr>
              <a:t> برای حداقل ارتفاع دودکش را باید در نظر بگیریم . ( </a:t>
            </a:r>
            <a:r>
              <a:rPr lang="en-US" sz="1200" b="1" dirty="0" smtClean="0">
                <a:solidFill>
                  <a:srgbClr val="FF0000"/>
                </a:solidFill>
                <a:latin typeface="Tahoma" pitchFamily="34" charset="0"/>
                <a:ea typeface="Calibri" pitchFamily="34" charset="0"/>
                <a:cs typeface="Tahoma" pitchFamily="34" charset="0"/>
              </a:rPr>
              <a:t>D</a:t>
            </a:r>
            <a:r>
              <a:rPr lang="fa-IR" sz="1200" b="1" dirty="0" smtClean="0">
                <a:solidFill>
                  <a:srgbClr val="FF0000"/>
                </a:solidFill>
                <a:latin typeface="Tahoma" pitchFamily="34" charset="0"/>
                <a:ea typeface="Calibri" pitchFamily="34" charset="0"/>
                <a:cs typeface="Tahoma" pitchFamily="34" charset="0"/>
              </a:rPr>
              <a:t> : قطر دودکش ) مثال : اگر قطر دودکش 15 سانتیمتر باشد ، آنگاه حداقل ارتفاع عمودی دودکش از پکیج باید 30 سانتیمتر در نظر گرفته شود . </a:t>
            </a:r>
            <a:endParaRPr lang="en-US" sz="1200" b="1" dirty="0" smtClean="0">
              <a:solidFill>
                <a:srgbClr val="FF0000"/>
              </a:solidFill>
              <a:latin typeface="Tahoma" pitchFamily="34" charset="0"/>
              <a:ea typeface="Calibri" pitchFamily="34" charset="0"/>
              <a:cs typeface="Tahoma" pitchFamily="34" charset="0"/>
            </a:endParaRPr>
          </a:p>
          <a:p>
            <a:pPr algn="r"/>
            <a:endParaRPr lang="en-US" sz="1200" dirty="0">
              <a:solidFill>
                <a:srgbClr val="FF0000"/>
              </a:solidFill>
            </a:endParaRPr>
          </a:p>
        </p:txBody>
      </p:sp>
      <p:pic>
        <p:nvPicPr>
          <p:cNvPr id="8" name="Picture 2" descr="2242"/>
          <p:cNvPicPr>
            <a:picLocks noChangeAspect="1" noChangeArrowheads="1"/>
          </p:cNvPicPr>
          <p:nvPr/>
        </p:nvPicPr>
        <p:blipFill>
          <a:blip r:embed="rId3" cstate="print"/>
          <a:srcRect/>
          <a:stretch>
            <a:fillRect/>
          </a:stretch>
        </p:blipFill>
        <p:spPr bwMode="auto">
          <a:xfrm>
            <a:off x="1524000" y="3200400"/>
            <a:ext cx="3372725" cy="2438400"/>
          </a:xfrm>
          <a:prstGeom prst="rect">
            <a:avLst/>
          </a:prstGeom>
          <a:noFill/>
          <a:ln w="9525">
            <a:noFill/>
            <a:miter lim="800000"/>
            <a:headEnd/>
            <a:tailEnd/>
          </a:ln>
        </p:spPr>
      </p:pic>
      <p:sp>
        <p:nvSpPr>
          <p:cNvPr id="12" name="Left Brace 11"/>
          <p:cNvSpPr/>
          <p:nvPr/>
        </p:nvSpPr>
        <p:spPr>
          <a:xfrm>
            <a:off x="2438400" y="3505200"/>
            <a:ext cx="609600" cy="12954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6226</Words>
  <Application>Microsoft Office PowerPoint</Application>
  <PresentationFormat>On-screen Show (4:3)</PresentationFormat>
  <Paragraphs>439</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Datis</dc:creator>
  <cp:lastModifiedBy>Datis</cp:lastModifiedBy>
  <cp:revision>2</cp:revision>
  <dcterms:created xsi:type="dcterms:W3CDTF">2006-08-16T00:00:00Z</dcterms:created>
  <dcterms:modified xsi:type="dcterms:W3CDTF">2016-01-04T11:24:38Z</dcterms:modified>
</cp:coreProperties>
</file>