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Object 1024"/>
          <p:cNvGraphicFramePr>
            <a:graphicFrameLocks noChangeAspect="1"/>
          </p:cNvGraphicFramePr>
          <p:nvPr/>
        </p:nvGraphicFramePr>
        <p:xfrm>
          <a:off x="4648200" y="228600"/>
          <a:ext cx="3727450" cy="4804538"/>
        </p:xfrm>
        <a:graphic>
          <a:graphicData uri="http://schemas.openxmlformats.org/presentationml/2006/ole">
            <p:oleObj spid="_x0000_s1026" r:id="rId3" imgW="4571429" imgH="6095238" progId="">
              <p:embed/>
            </p:oleObj>
          </a:graphicData>
        </a:graphic>
      </p:graphicFrame>
      <p:cxnSp>
        <p:nvCxnSpPr>
          <p:cNvPr id="6" name="Straight Arrow Connector 5"/>
          <p:cNvCxnSpPr/>
          <p:nvPr/>
        </p:nvCxnSpPr>
        <p:spPr>
          <a:xfrm rot="10800000">
            <a:off x="3200400" y="1905000"/>
            <a:ext cx="2590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Oval 6"/>
          <p:cNvSpPr/>
          <p:nvPr/>
        </p:nvSpPr>
        <p:spPr>
          <a:xfrm>
            <a:off x="5486400" y="1524000"/>
            <a:ext cx="685800" cy="762000"/>
          </a:xfrm>
          <a:prstGeom prst="ellipse">
            <a:avLst/>
          </a:prstGeom>
          <a:noFill/>
          <a:ln w="571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p:cNvCxnSpPr/>
          <p:nvPr/>
        </p:nvCxnSpPr>
        <p:spPr>
          <a:xfrm rot="10800000">
            <a:off x="3200400" y="2209800"/>
            <a:ext cx="2362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1066800" y="1752600"/>
            <a:ext cx="21336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a-IR" sz="1400" dirty="0" smtClean="0">
                <a:latin typeface="Tahoma" pitchFamily="34" charset="0"/>
                <a:cs typeface="Tahoma" pitchFamily="34" charset="0"/>
              </a:rPr>
              <a:t>برای تنظیم حداقل شعله</a:t>
            </a:r>
            <a:endParaRPr lang="en-US" sz="1400" dirty="0">
              <a:latin typeface="Tahoma" pitchFamily="34" charset="0"/>
              <a:cs typeface="Tahoma" pitchFamily="34" charset="0"/>
            </a:endParaRPr>
          </a:p>
        </p:txBody>
      </p:sp>
      <p:sp>
        <p:nvSpPr>
          <p:cNvPr id="11" name="TextBox 10"/>
          <p:cNvSpPr txBox="1"/>
          <p:nvPr/>
        </p:nvSpPr>
        <p:spPr>
          <a:xfrm>
            <a:off x="1066800" y="2057400"/>
            <a:ext cx="21336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a-IR" sz="1400" dirty="0" smtClean="0">
                <a:latin typeface="Tahoma" pitchFamily="34" charset="0"/>
                <a:cs typeface="Tahoma" pitchFamily="34" charset="0"/>
              </a:rPr>
              <a:t>برای تنظیم حداکثر شعله</a:t>
            </a:r>
            <a:endParaRPr lang="en-US" sz="1400" dirty="0">
              <a:latin typeface="Tahoma" pitchFamily="34" charset="0"/>
              <a:cs typeface="Tahoma" pitchFamily="34" charset="0"/>
            </a:endParaRPr>
          </a:p>
        </p:txBody>
      </p:sp>
      <p:sp>
        <p:nvSpPr>
          <p:cNvPr id="12" name="TextBox 11"/>
          <p:cNvSpPr txBox="1"/>
          <p:nvPr/>
        </p:nvSpPr>
        <p:spPr>
          <a:xfrm>
            <a:off x="0" y="3505200"/>
            <a:ext cx="5562600" cy="1477328"/>
          </a:xfrm>
          <a:prstGeom prst="rect">
            <a:avLst/>
          </a:prstGeom>
          <a:noFill/>
        </p:spPr>
        <p:txBody>
          <a:bodyPr wrap="square" rtlCol="0">
            <a:spAutoFit/>
          </a:bodyPr>
          <a:lstStyle/>
          <a:p>
            <a:r>
              <a:rPr lang="en-US" dirty="0" smtClean="0"/>
              <a:t>28kw  : whit fan : 9.4mbar : 07mbar</a:t>
            </a:r>
          </a:p>
          <a:p>
            <a:endParaRPr lang="en-US" dirty="0" smtClean="0"/>
          </a:p>
          <a:p>
            <a:r>
              <a:rPr lang="en-US" dirty="0" smtClean="0"/>
              <a:t>24kw  : with fan : 10.1mbar : 1.5mbar</a:t>
            </a:r>
          </a:p>
          <a:p>
            <a:endParaRPr lang="en-US" dirty="0" smtClean="0"/>
          </a:p>
          <a:p>
            <a:r>
              <a:rPr lang="en-US" dirty="0" smtClean="0"/>
              <a:t>24kw  : without : 12mbar : 1.5mbar</a:t>
            </a:r>
            <a:endParaRPr lang="en-US" dirty="0"/>
          </a:p>
        </p:txBody>
      </p:sp>
      <p:sp>
        <p:nvSpPr>
          <p:cNvPr id="14" name="TextBox 13"/>
          <p:cNvSpPr txBox="1"/>
          <p:nvPr/>
        </p:nvSpPr>
        <p:spPr>
          <a:xfrm>
            <a:off x="2133600" y="3124200"/>
            <a:ext cx="6858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MAX</a:t>
            </a:r>
            <a:endParaRPr lang="en-US" dirty="0"/>
          </a:p>
        </p:txBody>
      </p:sp>
      <p:sp>
        <p:nvSpPr>
          <p:cNvPr id="15" name="TextBox 14"/>
          <p:cNvSpPr txBox="1"/>
          <p:nvPr/>
        </p:nvSpPr>
        <p:spPr>
          <a:xfrm>
            <a:off x="3048000" y="3124200"/>
            <a:ext cx="6858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MIN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839200" cy="1200329"/>
          </a:xfrm>
          <a:prstGeom prst="rect">
            <a:avLst/>
          </a:prstGeom>
          <a:noFill/>
        </p:spPr>
        <p:txBody>
          <a:bodyPr wrap="square" rtlCol="0">
            <a:spAutoFit/>
          </a:bodyPr>
          <a:lstStyle/>
          <a:p>
            <a:pPr algn="r" rtl="1"/>
            <a:r>
              <a:rPr lang="en-US" i="1" dirty="0" smtClean="0">
                <a:solidFill>
                  <a:srgbClr val="FF0000"/>
                </a:solidFill>
                <a:latin typeface="Tahoma" pitchFamily="34" charset="0"/>
                <a:cs typeface="Tahoma" pitchFamily="34" charset="0"/>
              </a:rPr>
              <a:t> </a:t>
            </a:r>
            <a:endParaRPr lang="en-US" dirty="0" smtClean="0">
              <a:solidFill>
                <a:srgbClr val="FF0000"/>
              </a:solidFill>
              <a:latin typeface="Tahoma" pitchFamily="34" charset="0"/>
              <a:cs typeface="Tahoma" pitchFamily="34" charset="0"/>
            </a:endParaRPr>
          </a:p>
          <a:p>
            <a:pPr algn="r" rtl="1"/>
            <a:r>
              <a:rPr lang="fa-IR" dirty="0" smtClean="0">
                <a:solidFill>
                  <a:srgbClr val="FF0000"/>
                </a:solidFill>
                <a:latin typeface="Tahoma" pitchFamily="34" charset="0"/>
                <a:cs typeface="Tahoma" pitchFamily="34" charset="0"/>
              </a:rPr>
              <a:t>مثال : 40 درجه سانتیگراد ، چند درجه فارنهایت است ؟</a:t>
            </a:r>
            <a:endParaRPr lang="en-US" dirty="0" smtClean="0">
              <a:solidFill>
                <a:srgbClr val="FF0000"/>
              </a:solidFill>
              <a:latin typeface="Tahoma" pitchFamily="34" charset="0"/>
              <a:cs typeface="Tahoma" pitchFamily="34" charset="0"/>
            </a:endParaRPr>
          </a:p>
          <a:p>
            <a:pPr algn="r" rtl="1"/>
            <a:r>
              <a:rPr lang="en-US" i="1" dirty="0" smtClean="0">
                <a:solidFill>
                  <a:srgbClr val="FF0000"/>
                </a:solidFill>
                <a:latin typeface="Tahoma" pitchFamily="34" charset="0"/>
                <a:cs typeface="Tahoma" pitchFamily="34" charset="0"/>
              </a:rPr>
              <a:t>˚F = 1.8 ˚C+32              ˚ F=1.8 *40+32                  ˚F=104</a:t>
            </a:r>
            <a:endParaRPr lang="en-US" dirty="0" smtClean="0">
              <a:solidFill>
                <a:srgbClr val="FF0000"/>
              </a:solidFill>
              <a:latin typeface="Tahoma" pitchFamily="34" charset="0"/>
              <a:cs typeface="Tahoma" pitchFamily="34" charset="0"/>
            </a:endParaRPr>
          </a:p>
          <a:p>
            <a:pPr algn="r"/>
            <a:endParaRPr lang="en-US" dirty="0">
              <a:solidFill>
                <a:srgbClr val="FF0000"/>
              </a:solidFill>
              <a:latin typeface="Tahoma" pitchFamily="34" charset="0"/>
              <a:cs typeface="Tahoma" pitchFamily="34" charset="0"/>
            </a:endParaRPr>
          </a:p>
        </p:txBody>
      </p:sp>
      <p:sp>
        <p:nvSpPr>
          <p:cNvPr id="3" name="TextBox 2"/>
          <p:cNvSpPr txBox="1"/>
          <p:nvPr/>
        </p:nvSpPr>
        <p:spPr>
          <a:xfrm>
            <a:off x="152400" y="1295400"/>
            <a:ext cx="8991600" cy="3416320"/>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آب ، سختی آب و مشکلات آن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آب با فرمول شیمیایی </a:t>
            </a:r>
            <a:r>
              <a:rPr lang="en-US" i="1" dirty="0" smtClean="0">
                <a:latin typeface="Tahoma" pitchFamily="34" charset="0"/>
                <a:cs typeface="Tahoma" pitchFamily="34" charset="0"/>
              </a:rPr>
              <a:t>(H2O)</a:t>
            </a:r>
            <a:r>
              <a:rPr lang="fa-IR" dirty="0" smtClean="0">
                <a:latin typeface="Tahoma" pitchFamily="34" charset="0"/>
                <a:cs typeface="Tahoma" pitchFamily="34" charset="0"/>
              </a:rPr>
              <a:t> در طبعیت وجود دارد . آب دارای خواص و ویژگیهایی است که آن را از سایر مواد مجزا نموده است . در حدود هفتاد درصد از مواد در آب حل می شوند . حجم آب در دمای صفر درجه ، درحدود 9 درصد افزایش می یابد که این امر ممکن است سبب شکسته شدن لوله های آبرسانی در فصل سرما گردد. آب در فشار یک اتمسفر </a:t>
            </a:r>
            <a:r>
              <a:rPr lang="en-US" i="1" dirty="0" smtClean="0">
                <a:latin typeface="Tahoma" pitchFamily="34" charset="0"/>
                <a:cs typeface="Tahoma" pitchFamily="34" charset="0"/>
              </a:rPr>
              <a:t>100˚C</a:t>
            </a:r>
            <a:r>
              <a:rPr lang="fa-IR" dirty="0" smtClean="0">
                <a:latin typeface="Tahoma" pitchFamily="34" charset="0"/>
                <a:cs typeface="Tahoma" pitchFamily="34" charset="0"/>
              </a:rPr>
              <a:t> به بخار تبدیل می شود . با کم شدن فشار آب در دمای کمتر به بخار تبدیل می شود . به  طوری که در فشار 0.2تا 0.5بار، در دمای محیط نیز به بخار تبدیل می گردد و همین امر موجب قطع جریان آب در لوله های مکش پمپ می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امروزه تهیه آب سالم ، یکی از عمده ترین چالشهای زندگی بشری می باشد . تهیه آب از منابع معدنی از نظر بهداشتی ، سالم و مناسب می باشد ولی وجود املاح معدنی ، مشکلاتی را در صنعت به وجود می آورد . سختی آب به علت وجود کلسیم و منیزیم می باشد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1754326"/>
          </a:xfrm>
          <a:prstGeom prst="rect">
            <a:avLst/>
          </a:prstGeom>
          <a:noFill/>
        </p:spPr>
        <p:txBody>
          <a:bodyPr wrap="square" rtlCol="0">
            <a:spAutoFit/>
          </a:bodyPr>
          <a:lstStyle/>
          <a:p>
            <a:pPr algn="r" rtl="1"/>
            <a:r>
              <a:rPr lang="fa-IR" dirty="0" smtClean="0">
                <a:solidFill>
                  <a:srgbClr val="7030A0"/>
                </a:solidFill>
                <a:latin typeface="Tahoma" pitchFamily="34" charset="0"/>
                <a:cs typeface="Tahoma" pitchFamily="34" charset="0"/>
              </a:rPr>
              <a:t>سختی از نظر پایداری به دو نوع پایدار و ناپایدار تقسیم بندی می شود . </a:t>
            </a:r>
            <a:endParaRPr lang="en-US" dirty="0" smtClean="0">
              <a:solidFill>
                <a:srgbClr val="7030A0"/>
              </a:solidFill>
              <a:latin typeface="Tahoma" pitchFamily="34" charset="0"/>
              <a:cs typeface="Tahoma" pitchFamily="34" charset="0"/>
            </a:endParaRPr>
          </a:p>
          <a:p>
            <a:pPr algn="r" rtl="1"/>
            <a:r>
              <a:rPr lang="fa-IR" dirty="0" smtClean="0">
                <a:solidFill>
                  <a:srgbClr val="FF0000"/>
                </a:solidFill>
                <a:latin typeface="Tahoma" pitchFamily="34" charset="0"/>
                <a:cs typeface="Tahoma" pitchFamily="34" charset="0"/>
              </a:rPr>
              <a:t>سختی ناپایدار</a:t>
            </a:r>
            <a:r>
              <a:rPr lang="fa-IR" dirty="0" smtClean="0">
                <a:latin typeface="Tahoma" pitchFamily="34" charset="0"/>
                <a:cs typeface="Tahoma" pitchFamily="34" charset="0"/>
              </a:rPr>
              <a:t>، این سختی به خاطر وجود بیکربنات کلسیم و بیکربنات منیزیم در آب می باشد ( کربنات )</a:t>
            </a:r>
            <a:endParaRPr lang="en-US" dirty="0" smtClean="0">
              <a:latin typeface="Tahoma" pitchFamily="34" charset="0"/>
              <a:cs typeface="Tahoma" pitchFamily="34" charset="0"/>
            </a:endParaRPr>
          </a:p>
          <a:p>
            <a:pPr algn="r" rtl="1"/>
            <a:r>
              <a:rPr lang="fa-IR" dirty="0" smtClean="0">
                <a:solidFill>
                  <a:srgbClr val="FF0000"/>
                </a:solidFill>
                <a:latin typeface="Tahoma" pitchFamily="34" charset="0"/>
                <a:cs typeface="Tahoma" pitchFamily="34" charset="0"/>
              </a:rPr>
              <a:t>سختی پایدار </a:t>
            </a:r>
            <a:r>
              <a:rPr lang="fa-IR" dirty="0" smtClean="0">
                <a:latin typeface="Tahoma" pitchFamily="34" charset="0"/>
                <a:cs typeface="Tahoma" pitchFamily="34" charset="0"/>
              </a:rPr>
              <a:t>: بخاطر وجود موادی نظیر ، سولفات ها ، کلرورها ، نیترات ها ، فسفات ها ، سیلیکات کلسیم و منیزیم در آب می باشد و کربن در آن دخالتی ندارد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3" name="TextBox 2"/>
          <p:cNvSpPr txBox="1"/>
          <p:nvPr/>
        </p:nvSpPr>
        <p:spPr>
          <a:xfrm>
            <a:off x="0" y="2362200"/>
            <a:ext cx="9144000" cy="1754326"/>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ضایعات ناشی از سختی آب :</a:t>
            </a:r>
            <a:endParaRPr lang="en-US" dirty="0" smtClean="0">
              <a:solidFill>
                <a:srgbClr val="7030A0"/>
              </a:solidFill>
              <a:latin typeface="Tahoma" pitchFamily="34" charset="0"/>
              <a:cs typeface="Tahoma" pitchFamily="34" charset="0"/>
            </a:endParaRPr>
          </a:p>
          <a:p>
            <a:pPr lvl="0" algn="r" rtl="1"/>
            <a:r>
              <a:rPr lang="fa-IR" dirty="0" smtClean="0">
                <a:solidFill>
                  <a:srgbClr val="FF0000"/>
                </a:solidFill>
                <a:latin typeface="Tahoma" pitchFamily="34" charset="0"/>
                <a:cs typeface="Tahoma" pitchFamily="34" charset="0"/>
              </a:rPr>
              <a:t>ضایعات ناشی از سختی آب در صنعت </a:t>
            </a:r>
            <a:endParaRPr lang="en-US" dirty="0" smtClean="0">
              <a:solidFill>
                <a:srgbClr val="FF0000"/>
              </a:solidFill>
              <a:latin typeface="Tahoma" pitchFamily="34" charset="0"/>
              <a:cs typeface="Tahoma" pitchFamily="34" charset="0"/>
            </a:endParaRPr>
          </a:p>
          <a:p>
            <a:pPr algn="r" rtl="1"/>
            <a:r>
              <a:rPr lang="fa-IR" dirty="0" smtClean="0">
                <a:latin typeface="Tahoma" pitchFamily="34" charset="0"/>
                <a:cs typeface="Tahoma" pitchFamily="34" charset="0"/>
              </a:rPr>
              <a:t>بالا بودن سختی آب سبب تشکیل رسوب در جدار دیگ ها و لوله ها می گردد که علاوه بر افزایش افت فشار، سبب کاهش ضریب انتقال حرارت می شود . </a:t>
            </a:r>
            <a:endParaRPr lang="en-US" dirty="0" smtClean="0">
              <a:latin typeface="Tahoma" pitchFamily="34" charset="0"/>
              <a:cs typeface="Tahoma" pitchFamily="34" charset="0"/>
            </a:endParaRPr>
          </a:p>
          <a:p>
            <a:pPr lvl="0" algn="r" rtl="1"/>
            <a:r>
              <a:rPr lang="fa-IR" dirty="0" smtClean="0">
                <a:solidFill>
                  <a:srgbClr val="FF0000"/>
                </a:solidFill>
                <a:latin typeface="Tahoma" pitchFamily="34" charset="0"/>
                <a:cs typeface="Tahoma" pitchFamily="34" charset="0"/>
              </a:rPr>
              <a:t>مشکلات سختی آب در موارد بهداشتی </a:t>
            </a:r>
            <a:endParaRPr lang="en-US" dirty="0" smtClean="0">
              <a:solidFill>
                <a:srgbClr val="FF0000"/>
              </a:solidFill>
              <a:latin typeface="Tahoma" pitchFamily="34" charset="0"/>
              <a:cs typeface="Tahoma" pitchFamily="34" charset="0"/>
            </a:endParaRPr>
          </a:p>
          <a:p>
            <a:pPr algn="r"/>
            <a:r>
              <a:rPr lang="fa-IR" dirty="0" smtClean="0">
                <a:latin typeface="Tahoma" pitchFamily="34" charset="0"/>
                <a:cs typeface="Tahoma" pitchFamily="34" charset="0"/>
              </a:rPr>
              <a:t>از نظر گوارشی ، سختی بیش از حد آب ، موجب اختلال در هضم غذا و بروز سنگ کلیه می شود </a:t>
            </a:r>
            <a:endParaRPr lang="en-US" dirty="0">
              <a:latin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2862322"/>
          </a:xfrm>
          <a:prstGeom prst="rect">
            <a:avLst/>
          </a:prstGeom>
          <a:noFill/>
        </p:spPr>
        <p:txBody>
          <a:bodyPr wrap="square" rtlCol="0">
            <a:spAutoFit/>
          </a:bodyPr>
          <a:lstStyle/>
          <a:p>
            <a:pPr algn="r" rtl="1"/>
            <a:r>
              <a:rPr lang="fa-IR" dirty="0" smtClean="0">
                <a:solidFill>
                  <a:srgbClr val="7030A0"/>
                </a:solidFill>
                <a:latin typeface="Tahoma" pitchFamily="34" charset="0"/>
                <a:cs typeface="Tahoma" pitchFamily="34" charset="0"/>
              </a:rPr>
              <a:t>طریقه گرفتن سختی آب :</a:t>
            </a:r>
            <a:endParaRPr lang="en-US" dirty="0" smtClean="0">
              <a:solidFill>
                <a:srgbClr val="7030A0"/>
              </a:solidFill>
              <a:latin typeface="Tahoma" pitchFamily="34" charset="0"/>
              <a:cs typeface="Tahoma" pitchFamily="34" charset="0"/>
            </a:endParaRPr>
          </a:p>
          <a:p>
            <a:pPr lvl="0" algn="r" rtl="1"/>
            <a:r>
              <a:rPr lang="fa-IR" dirty="0" smtClean="0">
                <a:solidFill>
                  <a:srgbClr val="FF0000"/>
                </a:solidFill>
                <a:latin typeface="Tahoma" pitchFamily="34" charset="0"/>
                <a:cs typeface="Tahoma" pitchFamily="34" charset="0"/>
              </a:rPr>
              <a:t>روش آب آهک :</a:t>
            </a:r>
            <a:endParaRPr lang="en-US" dirty="0" smtClean="0">
              <a:solidFill>
                <a:srgbClr val="FF0000"/>
              </a:solidFill>
              <a:latin typeface="Tahoma" pitchFamily="34" charset="0"/>
              <a:cs typeface="Tahoma" pitchFamily="34" charset="0"/>
            </a:endParaRPr>
          </a:p>
          <a:p>
            <a:pPr lvl="0" algn="r" rtl="1"/>
            <a:r>
              <a:rPr lang="fa-IR" dirty="0" smtClean="0">
                <a:latin typeface="Tahoma" pitchFamily="34" charset="0"/>
                <a:cs typeface="Tahoma" pitchFamily="34" charset="0"/>
              </a:rPr>
              <a:t>سختی موقت ( یا سختی کربنات ) به وسیله آهنک کشته 2</a:t>
            </a:r>
            <a:r>
              <a:rPr lang="en-US" i="1" dirty="0" smtClean="0">
                <a:latin typeface="Tahoma" pitchFamily="34" charset="0"/>
                <a:cs typeface="Tahoma" pitchFamily="34" charset="0"/>
              </a:rPr>
              <a:t> Ca (OH)</a:t>
            </a:r>
            <a:r>
              <a:rPr lang="fa-IR" dirty="0" smtClean="0">
                <a:latin typeface="Tahoma" pitchFamily="34" charset="0"/>
                <a:cs typeface="Tahoma" pitchFamily="34" charset="0"/>
              </a:rPr>
              <a:t> یا کربنات دو سود </a:t>
            </a:r>
            <a:r>
              <a:rPr lang="en-US" i="1" dirty="0" smtClean="0">
                <a:latin typeface="Tahoma" pitchFamily="34" charset="0"/>
                <a:cs typeface="Tahoma" pitchFamily="34" charset="0"/>
              </a:rPr>
              <a:t>CO3Na2</a:t>
            </a:r>
            <a:r>
              <a:rPr lang="fa-IR" dirty="0" smtClean="0">
                <a:latin typeface="Tahoma" pitchFamily="34" charset="0"/>
                <a:cs typeface="Tahoma" pitchFamily="34" charset="0"/>
              </a:rPr>
              <a:t> که به آب اضافه می شود ، گرفته می شود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مقدار درصد آهک ، به مقدار کلسیم یا منیزیم موجود در آب بستگی دارد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آب تصفیه شده به روش بالا کیفیت خوبی برای مصارف و تاسیسات حرارتی ندارد . </a:t>
            </a:r>
            <a:endParaRPr lang="en-US" dirty="0" smtClean="0">
              <a:latin typeface="Tahoma" pitchFamily="34" charset="0"/>
              <a:cs typeface="Tahoma" pitchFamily="34" charset="0"/>
            </a:endParaRPr>
          </a:p>
          <a:p>
            <a:pPr algn="r" rtl="1"/>
            <a:r>
              <a:rPr lang="fa-IR" dirty="0" smtClean="0">
                <a:solidFill>
                  <a:srgbClr val="FF0000"/>
                </a:solidFill>
                <a:latin typeface="Tahoma" pitchFamily="34" charset="0"/>
                <a:cs typeface="Tahoma" pitchFamily="34" charset="0"/>
              </a:rPr>
              <a:t>روش تعویض یونی با استفاده از بسته های رزینی ( زئولیت )</a:t>
            </a:r>
            <a:endParaRPr lang="en-US" dirty="0" smtClean="0">
              <a:solidFill>
                <a:srgbClr val="FF0000"/>
              </a:solidFill>
              <a:latin typeface="Tahoma" pitchFamily="34" charset="0"/>
              <a:cs typeface="Tahoma" pitchFamily="34" charset="0"/>
            </a:endParaRPr>
          </a:p>
          <a:p>
            <a:pPr algn="r" rtl="1"/>
            <a:r>
              <a:rPr lang="fa-IR" dirty="0" smtClean="0">
                <a:latin typeface="Tahoma" pitchFamily="34" charset="0"/>
                <a:cs typeface="Tahoma" pitchFamily="34" charset="0"/>
              </a:rPr>
              <a:t>رزینها یا زئولیت ها ترکیباتی هستند که به صورت </a:t>
            </a:r>
            <a:r>
              <a:rPr lang="en-US" i="1" dirty="0" smtClean="0">
                <a:latin typeface="Tahoma" pitchFamily="34" charset="0"/>
                <a:cs typeface="Tahoma" pitchFamily="34" charset="0"/>
              </a:rPr>
              <a:t> Na2o,Al2O3.2SiO2</a:t>
            </a:r>
            <a:r>
              <a:rPr lang="fa-IR" dirty="0" smtClean="0">
                <a:latin typeface="Tahoma" pitchFamily="34" charset="0"/>
                <a:cs typeface="Tahoma" pitchFamily="34" charset="0"/>
              </a:rPr>
              <a:t> نوشته می گردند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این ترکیبات می توانند یون خود را با یونهای موجود در آب تبادل نمایند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چون رنگ زئولیت طبیعی سبز است به آن " شن سبز" نیز می گویند . </a:t>
            </a:r>
            <a:endParaRPr lang="en-US" dirty="0">
              <a:latin typeface="Tahoma" pitchFamily="34" charset="0"/>
              <a:cs typeface="Tahoma" pitchFamily="34" charset="0"/>
            </a:endParaRPr>
          </a:p>
        </p:txBody>
      </p:sp>
      <p:sp>
        <p:nvSpPr>
          <p:cNvPr id="3" name="TextBox 2"/>
          <p:cNvSpPr txBox="1"/>
          <p:nvPr/>
        </p:nvSpPr>
        <p:spPr>
          <a:xfrm>
            <a:off x="0" y="3276600"/>
            <a:ext cx="9144000" cy="2031325"/>
          </a:xfrm>
          <a:prstGeom prst="rect">
            <a:avLst/>
          </a:prstGeom>
          <a:noFill/>
        </p:spPr>
        <p:txBody>
          <a:bodyPr wrap="square" rtlCol="0">
            <a:spAutoFit/>
          </a:bodyPr>
          <a:lstStyle/>
          <a:p>
            <a:pPr algn="r" rtl="1"/>
            <a:r>
              <a:rPr lang="fa-IR" dirty="0" smtClean="0">
                <a:latin typeface="Tahoma" pitchFamily="34" charset="0"/>
                <a:cs typeface="Tahoma" pitchFamily="34" charset="0"/>
              </a:rPr>
              <a:t>آبی  که دارای سولفات کلسیم و منیزیم می باشد را روی بستری از زئولیت عبور می دهند ، کلسیم و منیزیم ، جای خود را با سدیم زئولیت عوض می کند و بدین وسیله سختی آب کاسته می گردد.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وقتی تمام یون سدیم زئولیت مصرف گردید ، آنگاه می توان آن را به وسیله عبور دادن محلول کلروسیدیم ( نمک طعام ) احیا نمود . و به این ترتیب عکس عمل بالا انجام می پذیرد و کلسیم و منیزیم از زئولیت جدا می شوند و یون سدیم به جای اول باز می گردد.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4247317"/>
          </a:xfrm>
          <a:prstGeom prst="rect">
            <a:avLst/>
          </a:prstGeom>
          <a:noFill/>
        </p:spPr>
        <p:txBody>
          <a:bodyPr wrap="square" rtlCol="0">
            <a:spAutoFit/>
          </a:bodyPr>
          <a:lstStyle/>
          <a:p>
            <a:pPr algn="r" rtl="1"/>
            <a:r>
              <a:rPr lang="fa-IR" dirty="0" smtClean="0">
                <a:solidFill>
                  <a:schemeClr val="accent2">
                    <a:lumMod val="75000"/>
                  </a:schemeClr>
                </a:solidFill>
                <a:latin typeface="Tahoma" pitchFamily="34" charset="0"/>
                <a:cs typeface="Tahoma" pitchFamily="34" charset="0"/>
              </a:rPr>
              <a:t>سختی آب منزل یا محیط کار را می توان با بسته های آزمایش سختی سنج با قیمت فقط چند هزار تومان ، خیلی ساده و راحت ، اندازه بگیریم . </a:t>
            </a:r>
            <a:endParaRPr lang="en-US" dirty="0" smtClean="0">
              <a:solidFill>
                <a:schemeClr val="accent2">
                  <a:lumMod val="75000"/>
                </a:schemeClr>
              </a:solidFill>
              <a:latin typeface="Tahoma" pitchFamily="34" charset="0"/>
              <a:cs typeface="Tahoma" pitchFamily="34" charset="0"/>
            </a:endParaRPr>
          </a:p>
          <a:p>
            <a:pPr algn="r" rtl="1"/>
            <a:r>
              <a:rPr lang="fa-IR" dirty="0" smtClean="0">
                <a:solidFill>
                  <a:schemeClr val="accent2">
                    <a:lumMod val="75000"/>
                  </a:schemeClr>
                </a:solidFill>
                <a:latin typeface="Tahoma" pitchFamily="34" charset="0"/>
                <a:cs typeface="Tahoma" pitchFamily="34" charset="0"/>
              </a:rPr>
              <a:t>در زیر نحوه انجام یک نمونه از آنها بیان می گردد:</a:t>
            </a:r>
            <a:endParaRPr lang="en-US" dirty="0" smtClean="0">
              <a:solidFill>
                <a:schemeClr val="accent2">
                  <a:lumMod val="75000"/>
                </a:schemeClr>
              </a:solidFill>
              <a:latin typeface="Tahoma" pitchFamily="34" charset="0"/>
              <a:cs typeface="Tahoma" pitchFamily="34" charset="0"/>
            </a:endParaRPr>
          </a:p>
          <a:p>
            <a:pPr lvl="0" algn="r" rtl="1"/>
            <a:r>
              <a:rPr lang="fa-IR" dirty="0" smtClean="0">
                <a:solidFill>
                  <a:schemeClr val="accent2">
                    <a:lumMod val="75000"/>
                  </a:schemeClr>
                </a:solidFill>
                <a:latin typeface="Tahoma" pitchFamily="34" charset="0"/>
                <a:cs typeface="Tahoma" pitchFamily="34" charset="0"/>
              </a:rPr>
              <a:t>ظرف را تا خط نشانه پر از آب کنید </a:t>
            </a:r>
            <a:r>
              <a:rPr lang="en-US" i="1" dirty="0" smtClean="0">
                <a:solidFill>
                  <a:schemeClr val="accent2">
                    <a:lumMod val="75000"/>
                  </a:schemeClr>
                </a:solidFill>
                <a:latin typeface="Tahoma" pitchFamily="34" charset="0"/>
                <a:cs typeface="Tahoma" pitchFamily="34" charset="0"/>
              </a:rPr>
              <a:t>(10CC)</a:t>
            </a:r>
            <a:endParaRPr lang="en-US" dirty="0" smtClean="0">
              <a:solidFill>
                <a:schemeClr val="accent2">
                  <a:lumMod val="75000"/>
                </a:schemeClr>
              </a:solidFill>
              <a:latin typeface="Tahoma" pitchFamily="34" charset="0"/>
              <a:cs typeface="Tahoma" pitchFamily="34" charset="0"/>
            </a:endParaRPr>
          </a:p>
          <a:p>
            <a:pPr lvl="0" algn="r" rtl="1"/>
            <a:r>
              <a:rPr lang="fa-IR" dirty="0" smtClean="0">
                <a:solidFill>
                  <a:schemeClr val="accent2">
                    <a:lumMod val="75000"/>
                  </a:schemeClr>
                </a:solidFill>
                <a:latin typeface="Tahoma" pitchFamily="34" charset="0"/>
                <a:cs typeface="Tahoma" pitchFamily="34" charset="0"/>
              </a:rPr>
              <a:t>4 قطره از محلول </a:t>
            </a:r>
            <a:r>
              <a:rPr lang="en-US" i="1" dirty="0" smtClean="0">
                <a:solidFill>
                  <a:schemeClr val="accent2">
                    <a:lumMod val="75000"/>
                  </a:schemeClr>
                </a:solidFill>
                <a:latin typeface="Tahoma" pitchFamily="34" charset="0"/>
                <a:cs typeface="Tahoma" pitchFamily="34" charset="0"/>
              </a:rPr>
              <a:t>B</a:t>
            </a:r>
            <a:r>
              <a:rPr lang="fa-IR" dirty="0" smtClean="0">
                <a:solidFill>
                  <a:schemeClr val="accent2">
                    <a:lumMod val="75000"/>
                  </a:schemeClr>
                </a:solidFill>
                <a:latin typeface="Tahoma" pitchFamily="34" charset="0"/>
                <a:cs typeface="Tahoma" pitchFamily="34" charset="0"/>
              </a:rPr>
              <a:t> را در ظرف مذکور بریزید . </a:t>
            </a:r>
            <a:endParaRPr lang="en-US" dirty="0" smtClean="0">
              <a:solidFill>
                <a:schemeClr val="accent2">
                  <a:lumMod val="75000"/>
                </a:schemeClr>
              </a:solidFill>
              <a:latin typeface="Tahoma" pitchFamily="34" charset="0"/>
              <a:cs typeface="Tahoma" pitchFamily="34" charset="0"/>
            </a:endParaRPr>
          </a:p>
          <a:p>
            <a:pPr lvl="0" algn="r" rtl="1"/>
            <a:r>
              <a:rPr lang="fa-IR" dirty="0" smtClean="0">
                <a:solidFill>
                  <a:schemeClr val="accent2">
                    <a:lumMod val="75000"/>
                  </a:schemeClr>
                </a:solidFill>
                <a:latin typeface="Tahoma" pitchFamily="34" charset="0"/>
                <a:cs typeface="Tahoma" pitchFamily="34" charset="0"/>
              </a:rPr>
              <a:t>اگر رنگ آب ، آبی رنگ شد ، به معنی آن است که آب سختی ندارد . اگر رنگ آب ظرف قرمز شد ، مراحل زیر را ادامه بدهید . </a:t>
            </a:r>
            <a:endParaRPr lang="en-US" dirty="0" smtClean="0">
              <a:solidFill>
                <a:schemeClr val="accent2">
                  <a:lumMod val="75000"/>
                </a:schemeClr>
              </a:solidFill>
              <a:latin typeface="Tahoma" pitchFamily="34" charset="0"/>
              <a:cs typeface="Tahoma" pitchFamily="34" charset="0"/>
            </a:endParaRPr>
          </a:p>
          <a:p>
            <a:pPr lvl="0" algn="r" rtl="1"/>
            <a:r>
              <a:rPr lang="fa-IR" dirty="0" smtClean="0">
                <a:solidFill>
                  <a:schemeClr val="accent2">
                    <a:lumMod val="75000"/>
                  </a:schemeClr>
                </a:solidFill>
                <a:latin typeface="Tahoma" pitchFamily="34" charset="0"/>
                <a:cs typeface="Tahoma" pitchFamily="34" charset="0"/>
              </a:rPr>
              <a:t>با قطره چکان از محلول شماره </a:t>
            </a:r>
            <a:r>
              <a:rPr lang="en-US" i="1" dirty="0" smtClean="0">
                <a:solidFill>
                  <a:schemeClr val="accent2">
                    <a:lumMod val="75000"/>
                  </a:schemeClr>
                </a:solidFill>
                <a:latin typeface="Tahoma" pitchFamily="34" charset="0"/>
                <a:cs typeface="Tahoma" pitchFamily="34" charset="0"/>
              </a:rPr>
              <a:t>C</a:t>
            </a:r>
            <a:r>
              <a:rPr lang="fa-IR" dirty="0" smtClean="0">
                <a:solidFill>
                  <a:schemeClr val="accent2">
                    <a:lumMod val="75000"/>
                  </a:schemeClr>
                </a:solidFill>
                <a:latin typeface="Tahoma" pitchFamily="34" charset="0"/>
                <a:cs typeface="Tahoma" pitchFamily="34" charset="0"/>
              </a:rPr>
              <a:t> برداشته و آنرا قطره قطره شمرده و در آب میریزیم تا رنگ آب ظرف ، آبی شود . </a:t>
            </a:r>
            <a:endParaRPr lang="en-US" dirty="0" smtClean="0">
              <a:solidFill>
                <a:schemeClr val="accent2">
                  <a:lumMod val="75000"/>
                </a:schemeClr>
              </a:solidFill>
              <a:latin typeface="Tahoma" pitchFamily="34" charset="0"/>
              <a:cs typeface="Tahoma" pitchFamily="34" charset="0"/>
            </a:endParaRPr>
          </a:p>
          <a:p>
            <a:pPr lvl="0" algn="r" rtl="1"/>
            <a:r>
              <a:rPr lang="fa-IR" dirty="0" smtClean="0">
                <a:solidFill>
                  <a:schemeClr val="accent2">
                    <a:lumMod val="75000"/>
                  </a:schemeClr>
                </a:solidFill>
                <a:latin typeface="Tahoma" pitchFamily="34" charset="0"/>
                <a:cs typeface="Tahoma" pitchFamily="34" charset="0"/>
              </a:rPr>
              <a:t>تعداد قطرات را در عدد </a:t>
            </a:r>
            <a:r>
              <a:rPr lang="en-US" i="1" dirty="0" smtClean="0">
                <a:solidFill>
                  <a:schemeClr val="accent2">
                    <a:lumMod val="75000"/>
                  </a:schemeClr>
                </a:solidFill>
                <a:latin typeface="Tahoma" pitchFamily="34" charset="0"/>
                <a:cs typeface="Tahoma" pitchFamily="34" charset="0"/>
              </a:rPr>
              <a:t>17.1</a:t>
            </a:r>
            <a:r>
              <a:rPr lang="fa-IR" dirty="0" smtClean="0">
                <a:solidFill>
                  <a:schemeClr val="accent2">
                    <a:lumMod val="75000"/>
                  </a:schemeClr>
                </a:solidFill>
                <a:latin typeface="Tahoma" pitchFamily="34" charset="0"/>
                <a:cs typeface="Tahoma" pitchFamily="34" charset="0"/>
              </a:rPr>
              <a:t> ضرب می کنیم تا مقدار سختی آب بر حسب </a:t>
            </a:r>
            <a:r>
              <a:rPr lang="en-US" i="1" dirty="0" smtClean="0">
                <a:solidFill>
                  <a:schemeClr val="accent2">
                    <a:lumMod val="75000"/>
                  </a:schemeClr>
                </a:solidFill>
                <a:latin typeface="Tahoma" pitchFamily="34" charset="0"/>
                <a:cs typeface="Tahoma" pitchFamily="34" charset="0"/>
              </a:rPr>
              <a:t>P.P.M</a:t>
            </a:r>
            <a:r>
              <a:rPr lang="fa-IR" dirty="0" smtClean="0">
                <a:solidFill>
                  <a:schemeClr val="accent2">
                    <a:lumMod val="75000"/>
                  </a:schemeClr>
                </a:solidFill>
                <a:latin typeface="Tahoma" pitchFamily="34" charset="0"/>
                <a:cs typeface="Tahoma" pitchFamily="34" charset="0"/>
              </a:rPr>
              <a:t> بدست آید .</a:t>
            </a:r>
            <a:endParaRPr lang="en-US" dirty="0" smtClean="0">
              <a:solidFill>
                <a:schemeClr val="accent2">
                  <a:lumMod val="75000"/>
                </a:schemeClr>
              </a:solidFill>
              <a:latin typeface="Tahoma" pitchFamily="34" charset="0"/>
              <a:cs typeface="Tahoma" pitchFamily="34" charset="0"/>
            </a:endParaRPr>
          </a:p>
          <a:p>
            <a:pPr algn="r" rtl="1"/>
            <a:r>
              <a:rPr lang="fa-IR" dirty="0" smtClean="0">
                <a:solidFill>
                  <a:schemeClr val="accent2">
                    <a:lumMod val="75000"/>
                  </a:schemeClr>
                </a:solidFill>
                <a:latin typeface="Tahoma" pitchFamily="34" charset="0"/>
                <a:cs typeface="Tahoma" pitchFamily="34" charset="0"/>
              </a:rPr>
              <a:t>برای آبهایی که سختی آنها کمتر از </a:t>
            </a:r>
            <a:r>
              <a:rPr lang="en-US" i="1" dirty="0" smtClean="0">
                <a:solidFill>
                  <a:schemeClr val="accent2">
                    <a:lumMod val="75000"/>
                  </a:schemeClr>
                </a:solidFill>
                <a:latin typeface="Tahoma" pitchFamily="34" charset="0"/>
                <a:cs typeface="Tahoma" pitchFamily="34" charset="0"/>
              </a:rPr>
              <a:t>17.1</a:t>
            </a:r>
            <a:r>
              <a:rPr lang="en-US" dirty="0" smtClean="0">
                <a:solidFill>
                  <a:schemeClr val="accent2">
                    <a:lumMod val="75000"/>
                  </a:schemeClr>
                </a:solidFill>
                <a:latin typeface="Tahoma" pitchFamily="34" charset="0"/>
                <a:cs typeface="Tahoma" pitchFamily="34" charset="0"/>
              </a:rPr>
              <a:t> </a:t>
            </a:r>
            <a:r>
              <a:rPr lang="en-US" i="1" dirty="0" err="1" smtClean="0">
                <a:solidFill>
                  <a:schemeClr val="accent2">
                    <a:lumMod val="75000"/>
                  </a:schemeClr>
                </a:solidFill>
                <a:latin typeface="Tahoma" pitchFamily="34" charset="0"/>
                <a:cs typeface="Tahoma" pitchFamily="34" charset="0"/>
              </a:rPr>
              <a:t>p.P.M</a:t>
            </a:r>
            <a:r>
              <a:rPr lang="fa-IR" dirty="0" smtClean="0">
                <a:solidFill>
                  <a:schemeClr val="accent2">
                    <a:lumMod val="75000"/>
                  </a:schemeClr>
                </a:solidFill>
                <a:latin typeface="Tahoma" pitchFamily="34" charset="0"/>
                <a:cs typeface="Tahoma" pitchFamily="34" charset="0"/>
              </a:rPr>
              <a:t> کمتر باشد می توانیم  محلول </a:t>
            </a:r>
            <a:r>
              <a:rPr lang="en-US" i="1" dirty="0" smtClean="0">
                <a:solidFill>
                  <a:schemeClr val="accent2">
                    <a:lumMod val="75000"/>
                  </a:schemeClr>
                </a:solidFill>
                <a:latin typeface="Tahoma" pitchFamily="34" charset="0"/>
                <a:cs typeface="Tahoma" pitchFamily="34" charset="0"/>
              </a:rPr>
              <a:t>D</a:t>
            </a:r>
            <a:r>
              <a:rPr lang="fa-IR" dirty="0" smtClean="0">
                <a:solidFill>
                  <a:schemeClr val="accent2">
                    <a:lumMod val="75000"/>
                  </a:schemeClr>
                </a:solidFill>
                <a:latin typeface="Tahoma" pitchFamily="34" charset="0"/>
                <a:cs typeface="Tahoma" pitchFamily="34" charset="0"/>
              </a:rPr>
              <a:t> طبق مراحل بالا استفاده نماییم . </a:t>
            </a:r>
            <a:endParaRPr lang="en-US" dirty="0" smtClean="0">
              <a:solidFill>
                <a:schemeClr val="accent2">
                  <a:lumMod val="75000"/>
                </a:schemeClr>
              </a:solidFill>
              <a:latin typeface="Tahoma" pitchFamily="34" charset="0"/>
              <a:cs typeface="Tahoma" pitchFamily="34" charset="0"/>
            </a:endParaRPr>
          </a:p>
          <a:p>
            <a:pPr algn="r" rtl="1"/>
            <a:r>
              <a:rPr lang="en-US" i="1" dirty="0" smtClean="0">
                <a:solidFill>
                  <a:schemeClr val="accent2">
                    <a:lumMod val="75000"/>
                  </a:schemeClr>
                </a:solidFill>
                <a:latin typeface="Tahoma" pitchFamily="34" charset="0"/>
                <a:cs typeface="Tahoma" pitchFamily="34" charset="0"/>
              </a:rPr>
              <a:t>)</a:t>
            </a:r>
            <a:r>
              <a:rPr lang="en-US" dirty="0" smtClean="0">
                <a:solidFill>
                  <a:schemeClr val="accent2">
                    <a:lumMod val="75000"/>
                  </a:schemeClr>
                </a:solidFill>
                <a:latin typeface="Tahoma" pitchFamily="34" charset="0"/>
                <a:cs typeface="Tahoma" pitchFamily="34" charset="0"/>
              </a:rPr>
              <a:t> </a:t>
            </a:r>
            <a:r>
              <a:rPr lang="en-US" i="1" dirty="0" smtClean="0">
                <a:solidFill>
                  <a:schemeClr val="accent2">
                    <a:lumMod val="75000"/>
                  </a:schemeClr>
                </a:solidFill>
                <a:latin typeface="Tahoma" pitchFamily="34" charset="0"/>
                <a:cs typeface="Tahoma" pitchFamily="34" charset="0"/>
              </a:rPr>
              <a:t>P.P.M</a:t>
            </a:r>
            <a:r>
              <a:rPr lang="fa-IR" dirty="0" smtClean="0">
                <a:solidFill>
                  <a:schemeClr val="accent2">
                    <a:lumMod val="75000"/>
                  </a:schemeClr>
                </a:solidFill>
                <a:latin typeface="Tahoma" pitchFamily="34" charset="0"/>
                <a:cs typeface="Tahoma" pitchFamily="34" charset="0"/>
              </a:rPr>
              <a:t> : مخفف </a:t>
            </a:r>
            <a:r>
              <a:rPr lang="en-US" i="1" dirty="0" smtClean="0">
                <a:solidFill>
                  <a:schemeClr val="accent2">
                    <a:lumMod val="75000"/>
                  </a:schemeClr>
                </a:solidFill>
                <a:latin typeface="Tahoma" pitchFamily="34" charset="0"/>
                <a:cs typeface="Tahoma" pitchFamily="34" charset="0"/>
              </a:rPr>
              <a:t>Part per million</a:t>
            </a:r>
            <a:r>
              <a:rPr lang="fa-IR" dirty="0" smtClean="0">
                <a:solidFill>
                  <a:schemeClr val="accent2">
                    <a:lumMod val="75000"/>
                  </a:schemeClr>
                </a:solidFill>
                <a:latin typeface="Tahoma" pitchFamily="34" charset="0"/>
                <a:cs typeface="Tahoma" pitchFamily="34" charset="0"/>
              </a:rPr>
              <a:t> به معنی " یک قسمت در یک میلیون" می باشد )</a:t>
            </a:r>
            <a:endParaRPr lang="en-US" dirty="0" smtClean="0">
              <a:solidFill>
                <a:schemeClr val="accent2">
                  <a:lumMod val="75000"/>
                </a:schemeClr>
              </a:solidFill>
              <a:latin typeface="Tahoma" pitchFamily="34" charset="0"/>
              <a:cs typeface="Tahoma" pitchFamily="34" charset="0"/>
            </a:endParaRPr>
          </a:p>
          <a:p>
            <a:pPr algn="r" rtl="1"/>
            <a:r>
              <a:rPr lang="fa-IR" dirty="0" smtClean="0">
                <a:solidFill>
                  <a:schemeClr val="accent2">
                    <a:lumMod val="75000"/>
                  </a:schemeClr>
                </a:solidFill>
                <a:latin typeface="Tahoma" pitchFamily="34" charset="0"/>
                <a:cs typeface="Tahoma" pitchFamily="34" charset="0"/>
              </a:rPr>
              <a:t> </a:t>
            </a:r>
            <a:endParaRPr lang="en-US" dirty="0" smtClean="0">
              <a:solidFill>
                <a:schemeClr val="accent2">
                  <a:lumMod val="75000"/>
                </a:schemeClr>
              </a:solidFill>
              <a:latin typeface="Tahoma" pitchFamily="34" charset="0"/>
              <a:cs typeface="Tahoma" pitchFamily="34" charset="0"/>
            </a:endParaRPr>
          </a:p>
          <a:p>
            <a:pPr algn="r"/>
            <a:endParaRPr lang="en-US" dirty="0">
              <a:solidFill>
                <a:schemeClr val="accent2">
                  <a:lumMod val="75000"/>
                </a:schemeClr>
              </a:solidFill>
              <a:latin typeface="Tahoma" pitchFamily="34" charset="0"/>
              <a:cs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991600" cy="4801314"/>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سختی گیر مغناطیسی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این سختی گیرها از تشکیل رسوب آبهای سخت جلوگیری می کنند . امواج مغناطیسی باعث می شود که ذرات کلسیم موجود در آب به یکدیگر بچسبند و تشکیل کریستالهای بزرگ کربنات بدهند که دیگر تمایلی به چسبیدن به لوله را نخواهند داشت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سختی گیرها در دو نوع با منبع تغذیه و بدون منبع تغذیه ساخته می شوند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صنعت به علت عدم استفاده از مواد شیمیایی و یا افزودنی به آب به روش " سختی گیر الکترونیکی " ، فناوری تصفیه فیزیکی آب نیز گفته می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اثر اعمال امواج الکترومغناطیسی با پهنای باند و انرژی مناسب می توان شرایطی را ایجاد کرد که فرآیند تشکیل بلورهای رسوب در داخل آب رخ داده و از چسباندن آنها به دیواره ها جلوگیری به عمل می آید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در این حالت اصطلاحا در آب پدیده " دانه برقی " رخ داده و هسته های اولیه بلورهای رسوب در آب تشکیل می شود . با گذشت زمان به  حجم هسته های اولیه افزوده و بلورهای سخت ، خنثی و مطلق در آب که خاصیت چسبندگی خود را از دست داده اند ، ظاهر می شوند . در کنا فرآیند فوق افزایش مولکولهای آزاد در آب و شکسته شدن پیوند هیدروژنی بین آنها ، باعث افزایش حلالیت آب شده و خاصیت رسوب زدایی را نیز به فناوری فوق می افزاید . به نحوی که با گذشت زمان ، رسوب های پیشین نیز در آب حل شده و تبدیل به بلورهای خنثی معلق در آب می شوند . </a:t>
            </a:r>
            <a:endParaRPr lang="en-US" dirty="0">
              <a:latin typeface="Tahoma" pitchFamily="34" charset="0"/>
              <a:cs typeface="Tahoma" pitchFamily="34" charset="0"/>
            </a:endParaRPr>
          </a:p>
        </p:txBody>
      </p:sp>
      <p:pic>
        <p:nvPicPr>
          <p:cNvPr id="309249" name="Picture 1"/>
          <p:cNvPicPr>
            <a:picLocks noChangeAspect="1" noChangeArrowheads="1"/>
          </p:cNvPicPr>
          <p:nvPr/>
        </p:nvPicPr>
        <p:blipFill>
          <a:blip r:embed="rId2" cstate="print"/>
          <a:srcRect/>
          <a:stretch>
            <a:fillRect/>
          </a:stretch>
        </p:blipFill>
        <p:spPr bwMode="auto">
          <a:xfrm>
            <a:off x="990600" y="4572000"/>
            <a:ext cx="1619250" cy="2157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9251" name="Picture 3"/>
          <p:cNvPicPr>
            <a:picLocks noChangeAspect="1" noChangeArrowheads="1"/>
          </p:cNvPicPr>
          <p:nvPr/>
        </p:nvPicPr>
        <p:blipFill>
          <a:blip r:embed="rId3" cstate="print"/>
          <a:srcRect/>
          <a:stretch>
            <a:fillRect/>
          </a:stretch>
        </p:blipFill>
        <p:spPr bwMode="auto">
          <a:xfrm>
            <a:off x="3048000" y="4514850"/>
            <a:ext cx="2266950" cy="2266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915400" cy="3416320"/>
          </a:xfrm>
          <a:prstGeom prst="rect">
            <a:avLst/>
          </a:prstGeom>
          <a:noFill/>
        </p:spPr>
        <p:txBody>
          <a:bodyPr wrap="square" rtlCol="0">
            <a:spAutoFit/>
          </a:bodyPr>
          <a:lstStyle/>
          <a:p>
            <a:pPr algn="r" rtl="1"/>
            <a:r>
              <a:rPr lang="fa-IR" b="1" dirty="0" smtClean="0">
                <a:solidFill>
                  <a:srgbClr val="7030A0"/>
                </a:solidFill>
                <a:latin typeface="Tahoma" pitchFamily="34" charset="0"/>
                <a:cs typeface="Tahoma" pitchFamily="34" charset="0"/>
              </a:rPr>
              <a:t>روش عملکرد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دستگاه می تواند در زمینه حذف جرم و رسوب به روش الکتریکی عمل نماید و سیگنالهای ویژه با دامنه تغییرات خاصی ایجاد نماید . این وسیله دارای چهار آنتن می باشد که این سیگنالها را به امواج مغناطیسی تبدیل می نماید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اصل با پیچیده شدن این سیمها به دور لوله ( که به جنس لوله نیز بستگی ندارد ) در داخل مسیر آب یک سری امواج ، ( در شرایطی که دائما در حال تغییر هستند ) باعث پلاریزه شدن ذرات باردار داخل آب به ویژه یون کلسیم می گردد. با این عمل نه تنها یون کلسیم ، خاصیت چسبندگی خود را از دست می دهد ف بلکه در جریان آب غوطه ور شده و با برخورد به اجرام موجود در جداره داخلی لوله به تدریج آنها را از جا می کند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به بیان علمی ذرات باردار داخل آب با این روش به صورت مجتمع های مولکولهای خنثی در آمده که همراه باجریان آب حرکت می کنند و از ته نشین شدن سایر املاح درون آب به شکل رسوب سخت نیز جلوگیری می کنند . </a:t>
            </a:r>
            <a:endParaRPr lang="en-US" dirty="0">
              <a:latin typeface="Tahoma" pitchFamily="34" charset="0"/>
              <a:cs typeface="Tahom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2308324"/>
          </a:xfrm>
          <a:prstGeom prst="rect">
            <a:avLst/>
          </a:prstGeom>
          <a:noFill/>
        </p:spPr>
        <p:txBody>
          <a:bodyPr wrap="square" rtlCol="0">
            <a:spAutoFit/>
          </a:bodyPr>
          <a:lstStyle/>
          <a:p>
            <a:pPr algn="r" rtl="1"/>
            <a:r>
              <a:rPr lang="fa-IR" b="1" dirty="0" smtClean="0">
                <a:solidFill>
                  <a:srgbClr val="7030A0"/>
                </a:solidFill>
                <a:latin typeface="Tahoma" pitchFamily="34" charset="0"/>
                <a:cs typeface="Tahoma" pitchFamily="34" charset="0"/>
              </a:rPr>
              <a:t>مزایای استفاده از سختی گیر مغناطیسی :</a:t>
            </a:r>
            <a:endParaRPr lang="en-US" dirty="0" smtClean="0">
              <a:solidFill>
                <a:srgbClr val="7030A0"/>
              </a:solidFill>
              <a:latin typeface="Tahoma" pitchFamily="34" charset="0"/>
              <a:cs typeface="Tahoma" pitchFamily="34" charset="0"/>
            </a:endParaRPr>
          </a:p>
          <a:p>
            <a:pPr lvl="0" algn="r" rtl="1"/>
            <a:r>
              <a:rPr lang="fa-IR" dirty="0" smtClean="0">
                <a:latin typeface="Tahoma" pitchFamily="34" charset="0"/>
                <a:cs typeface="Tahoma" pitchFamily="34" charset="0"/>
              </a:rPr>
              <a:t>به نوعی ( 40 تا 50 درصد ) از تشکیل رسوب در سیستم جلوگیری می کند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رسوب موجود در سیستم را به صورت محلول معلق در می آورد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نیاز به مراقبت های دائمی و همچنین اسید و مواد شیمیایی و ... ندارد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مصرف  انرژی در سیستم را به حداقل می رساند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باعث افزایش طول عمر تجهیزات و سیستم لوله کشی تاسیات می شود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نصب آن آسان می باشد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3" name="TextBox 2"/>
          <p:cNvSpPr txBox="1"/>
          <p:nvPr/>
        </p:nvSpPr>
        <p:spPr>
          <a:xfrm>
            <a:off x="2286000" y="2819400"/>
            <a:ext cx="6858000" cy="1477328"/>
          </a:xfrm>
          <a:prstGeom prst="rect">
            <a:avLst/>
          </a:prstGeom>
          <a:noFill/>
        </p:spPr>
        <p:txBody>
          <a:bodyPr wrap="square" rtlCol="0">
            <a:spAutoFit/>
          </a:bodyPr>
          <a:lstStyle/>
          <a:p>
            <a:pPr algn="r" rtl="1"/>
            <a:r>
              <a:rPr lang="fa-IR" b="1" dirty="0" smtClean="0">
                <a:solidFill>
                  <a:srgbClr val="7030A0"/>
                </a:solidFill>
                <a:latin typeface="Tahoma" pitchFamily="34" charset="0"/>
                <a:cs typeface="Tahoma" pitchFamily="34" charset="0"/>
              </a:rPr>
              <a:t>کابردهای سختی گیر مغناطیسی :</a:t>
            </a:r>
            <a:endParaRPr lang="en-US" dirty="0" smtClean="0">
              <a:solidFill>
                <a:srgbClr val="7030A0"/>
              </a:solidFill>
              <a:latin typeface="Tahoma" pitchFamily="34" charset="0"/>
              <a:cs typeface="Tahoma" pitchFamily="34" charset="0"/>
            </a:endParaRPr>
          </a:p>
          <a:p>
            <a:pPr lvl="0" algn="r" rtl="1"/>
            <a:r>
              <a:rPr lang="fa-IR" dirty="0" smtClean="0">
                <a:latin typeface="Tahoma" pitchFamily="34" charset="0"/>
                <a:cs typeface="Tahoma" pitchFamily="34" charset="0"/>
              </a:rPr>
              <a:t>آبگرمکن حرارتی و تاسیسات شوفاژ</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سیستم تهویه مطبوع – چیلر- برجهای خنک کن و کولرهای آبی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کارخانجات تولید مواد بهداشتی و تولید نوشابه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کارواشها </a:t>
            </a:r>
            <a:endParaRPr lang="en-US" dirty="0">
              <a:latin typeface="Tahoma" pitchFamily="34" charset="0"/>
              <a:cs typeface="Tahom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4524315"/>
          </a:xfrm>
          <a:prstGeom prst="rect">
            <a:avLst/>
          </a:prstGeom>
          <a:noFill/>
        </p:spPr>
        <p:txBody>
          <a:bodyPr wrap="square" rtlCol="0">
            <a:spAutoFit/>
          </a:bodyPr>
          <a:lstStyle/>
          <a:p>
            <a:pPr algn="r" rtl="1"/>
            <a:r>
              <a:rPr lang="fa-IR" b="1" dirty="0" smtClean="0">
                <a:solidFill>
                  <a:srgbClr val="7030A0"/>
                </a:solidFill>
                <a:latin typeface="Tahoma" pitchFamily="34" charset="0"/>
                <a:cs typeface="Tahoma" pitchFamily="34" charset="0"/>
              </a:rPr>
              <a:t>نحوه نصب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این دستگاه باید مطابق الگو روی لوله نصب گردد.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آنتنها کاملا منظم و بدون فاصله در کنار هم روی لوله پیچیده شوند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این وسیله معمولا با برق 220 ولت کار می کند و توان مصرفی آن در حدود 2 وات می باشد و حداکثر می تواند لوله های 3 (اینچ ) را پوشش دهد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استفاده از سختی گیر مغناطیسی در موارد زیر می باشد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لوله آب سرد ورودی به موتور خانه یا پکیج  مبدل حرارتی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لوله آب خروجی از مخازن ذخیره و در صورت وجود شیر فلوتر در وردی مخازن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با فاصله یک متری بعد از پمپ تقویت  فشار</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لوله ورودی آب منازل و ساختمانها و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نکته : این  نوع سختی گیرها چون املاح را از آب جذب نمی کنند در نتیجه آب سبک نمی شود فقط باعث می گردد تا حدی از رسوب املاح جلوگیری نماید . پس کاربرد آنها فقط باعث می گردد تا حدی از رسوب املاح  جلوگیری نمیاد . پس کاربرد آنها فقط در وسایل خانگی و صنعتی است . لازم به ذکر است که سختی گیر مغناطیسی در اروپا منسوخ شده است ( زیرا بیشتر از 50 درصد نمی تواند مانع از  تشکیل  رسوب شود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4247317"/>
          </a:xfrm>
          <a:prstGeom prst="rect">
            <a:avLst/>
          </a:prstGeom>
          <a:noFill/>
        </p:spPr>
        <p:txBody>
          <a:bodyPr wrap="square" rtlCol="0">
            <a:spAutoFit/>
          </a:bodyPr>
          <a:lstStyle/>
          <a:p>
            <a:pPr algn="r" rtl="1"/>
            <a:r>
              <a:rPr lang="fa-IR" dirty="0" smtClean="0">
                <a:latin typeface="Tahoma" pitchFamily="34" charset="0"/>
                <a:cs typeface="Tahoma" pitchFamily="34" charset="0"/>
              </a:rPr>
              <a:t>در پایان لازم باست که تعریفی از فشار و واحدهای آن را داشته باشیم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فشار : نسبت نیرو به سطح را فشار می گویند . </a:t>
            </a:r>
            <a:r>
              <a:rPr lang="en-US" i="1" dirty="0" smtClean="0">
                <a:latin typeface="Tahoma" pitchFamily="34" charset="0"/>
                <a:cs typeface="Tahoma" pitchFamily="34" charset="0"/>
              </a:rPr>
              <a:t>P=F/A</a:t>
            </a:r>
            <a:endParaRPr lang="en-US" dirty="0" smtClean="0">
              <a:latin typeface="Tahoma" pitchFamily="34" charset="0"/>
              <a:cs typeface="Tahoma" pitchFamily="34" charset="0"/>
            </a:endParaRPr>
          </a:p>
          <a:p>
            <a:pPr algn="r" rtl="1"/>
            <a:r>
              <a:rPr lang="en-US" i="1" dirty="0" smtClean="0">
                <a:latin typeface="Tahoma" pitchFamily="34" charset="0"/>
                <a:cs typeface="Tahoma" pitchFamily="34" charset="0"/>
              </a:rPr>
              <a:t>P</a:t>
            </a:r>
            <a:r>
              <a:rPr lang="fa-IR" dirty="0" smtClean="0">
                <a:latin typeface="Tahoma" pitchFamily="34" charset="0"/>
                <a:cs typeface="Tahoma" pitchFamily="34" charset="0"/>
              </a:rPr>
              <a:t>: فشار </a:t>
            </a:r>
            <a:r>
              <a:rPr lang="en-US" i="1" dirty="0" smtClean="0">
                <a:latin typeface="Tahoma" pitchFamily="34" charset="0"/>
                <a:cs typeface="Tahoma" pitchFamily="34" charset="0"/>
              </a:rPr>
              <a:t>F</a:t>
            </a:r>
            <a:r>
              <a:rPr lang="fa-IR" dirty="0" smtClean="0">
                <a:latin typeface="Tahoma" pitchFamily="34" charset="0"/>
                <a:cs typeface="Tahoma" pitchFamily="34" charset="0"/>
              </a:rPr>
              <a:t>:نیرو</a:t>
            </a:r>
            <a:r>
              <a:rPr lang="en-US" i="1" dirty="0" smtClean="0">
                <a:latin typeface="Tahoma" pitchFamily="34" charset="0"/>
                <a:cs typeface="Tahoma" pitchFamily="34" charset="0"/>
              </a:rPr>
              <a:t>A</a:t>
            </a:r>
            <a:r>
              <a:rPr lang="fa-IR" dirty="0" smtClean="0">
                <a:latin typeface="Tahoma" pitchFamily="34" charset="0"/>
                <a:cs typeface="Tahoma" pitchFamily="34" charset="0"/>
              </a:rPr>
              <a:t>: سطح</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واحد فشار در سیستم متریک ، نیوتن بر متر مربع </a:t>
            </a:r>
            <a:r>
              <a:rPr lang="en-US" i="1" dirty="0" smtClean="0">
                <a:latin typeface="Tahoma" pitchFamily="34" charset="0"/>
                <a:cs typeface="Tahoma" pitchFamily="34" charset="0"/>
              </a:rPr>
              <a:t>(N/M2)</a:t>
            </a:r>
            <a:r>
              <a:rPr lang="fa-IR" dirty="0" smtClean="0">
                <a:latin typeface="Tahoma" pitchFamily="34" charset="0"/>
                <a:cs typeface="Tahoma" pitchFamily="34" charset="0"/>
              </a:rPr>
              <a:t> می باشد . که به آن " پاسکال " نیز گفته می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واحد فشار در مراکز صنعتی معمولا ، اتمسفر </a:t>
            </a:r>
            <a:r>
              <a:rPr lang="en-US" i="1" dirty="0" smtClean="0">
                <a:latin typeface="Tahoma" pitchFamily="34" charset="0"/>
                <a:cs typeface="Tahoma" pitchFamily="34" charset="0"/>
              </a:rPr>
              <a:t>(AT)</a:t>
            </a:r>
            <a:r>
              <a:rPr lang="fa-IR" dirty="0" smtClean="0">
                <a:latin typeface="Tahoma" pitchFamily="34" charset="0"/>
                <a:cs typeface="Tahoma" pitchFamily="34" charset="0"/>
              </a:rPr>
              <a:t> یا بار </a:t>
            </a:r>
            <a:r>
              <a:rPr lang="en-US" i="1" dirty="0" smtClean="0">
                <a:latin typeface="Tahoma" pitchFamily="34" charset="0"/>
                <a:cs typeface="Tahoma" pitchFamily="34" charset="0"/>
              </a:rPr>
              <a:t>(BAR)</a:t>
            </a:r>
            <a:r>
              <a:rPr lang="fa-IR" dirty="0" smtClean="0">
                <a:latin typeface="Tahoma" pitchFamily="34" charset="0"/>
                <a:cs typeface="Tahoma" pitchFamily="34" charset="0"/>
              </a:rPr>
              <a:t> می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یک بار ، برابر است با نیروی وزنه یک کیلوگرمی بر یک سانتیمتر مربع ، برای اتمسفر تعریف های دیگری نیز به شرح زیر وجود دارد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یک برابر است با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ѵ 76 سانتیمتر ، ارتفاع ستون جیوه</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ѵ 760میلیمتر ، ارتفاع ستون جیوه</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ѵ 10.33 متر ، ارتفاع ستون آب</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ѵ 14.7 پوند بر اینچ  مربع </a:t>
            </a:r>
            <a:r>
              <a:rPr lang="en-US" i="1" dirty="0" smtClean="0">
                <a:latin typeface="Tahoma" pitchFamily="34" charset="0"/>
                <a:cs typeface="Tahoma" pitchFamily="34" charset="0"/>
              </a:rPr>
              <a:t> (P.S.I)</a:t>
            </a:r>
            <a:endParaRPr lang="en-US" dirty="0" smtClean="0">
              <a:latin typeface="Tahoma" pitchFamily="34" charset="0"/>
              <a:cs typeface="Tahoma" pitchFamily="34" charset="0"/>
            </a:endParaRPr>
          </a:p>
          <a:p>
            <a:pPr algn="r" rtl="1"/>
            <a:r>
              <a:rPr lang="en-US" i="1" dirty="0" smtClean="0">
                <a:latin typeface="Tahoma" pitchFamily="34" charset="0"/>
                <a:cs typeface="Tahoma" pitchFamily="34" charset="0"/>
              </a:rPr>
              <a:t>Ѵ </a:t>
            </a:r>
            <a:r>
              <a:rPr lang="fa-IR" dirty="0" smtClean="0">
                <a:latin typeface="Tahoma" pitchFamily="34" charset="0"/>
                <a:cs typeface="Tahoma" pitchFamily="34" charset="0"/>
              </a:rPr>
              <a:t> 100 کیلو پاسکال</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1200329"/>
          </a:xfrm>
          <a:prstGeom prst="rect">
            <a:avLst/>
          </a:prstGeom>
          <a:noFill/>
        </p:spPr>
        <p:txBody>
          <a:bodyPr wrap="square" rtlCol="0">
            <a:spAutoFit/>
          </a:bodyPr>
          <a:lstStyle/>
          <a:p>
            <a:pPr algn="r"/>
            <a:r>
              <a:rPr lang="fa-IR" dirty="0" smtClean="0">
                <a:latin typeface="Tahoma" pitchFamily="34" charset="0"/>
                <a:cs typeface="Tahoma" pitchFamily="34" charset="0"/>
              </a:rPr>
              <a:t>برای اندازه گیری فشار ورودی و خروجی پکیج به یک فشار سنج با دقت میلی بار نیاز داریم . باید دقت نمود که مقدار فشار ورودی گاز از ظرفیت فشار سنج ( مانومتر ) بیشتر نباشد . در غیر این صورت به لوله " بوردن " آسیب وارد می شود و فشار سنج خراب و یا دقت خود را از دست می دهد . </a:t>
            </a:r>
            <a:endParaRPr lang="en-US" dirty="0">
              <a:latin typeface="Tahoma" pitchFamily="34" charset="0"/>
              <a:cs typeface="Tahoma" pitchFamily="34" charset="0"/>
            </a:endParaRPr>
          </a:p>
        </p:txBody>
      </p:sp>
      <p:sp>
        <p:nvSpPr>
          <p:cNvPr id="3" name="TextBox 2"/>
          <p:cNvSpPr txBox="1"/>
          <p:nvPr/>
        </p:nvSpPr>
        <p:spPr>
          <a:xfrm>
            <a:off x="0" y="1981200"/>
            <a:ext cx="9144000" cy="2031325"/>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لوله بوردن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فشار سنج از یک لوله خمیده فلزی تشکیل شده که از یک طرف بسته و از طرف دیگر به  مسیرگازی که می خواهیم فشار داخل لوله افزایش می یابد ، به خم لوله فشار وارد می آید و از انحنای لوله بسته ف به مقدار فشار کاسته می شود . در نتیجه یک اهرم که در تماس با یک عقربه می باشد کشیده می شود و باعث حرکت عقربه می گردد.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991600" cy="1754326"/>
          </a:xfrm>
          <a:prstGeom prst="rect">
            <a:avLst/>
          </a:prstGeom>
          <a:noFill/>
        </p:spPr>
        <p:txBody>
          <a:bodyPr wrap="square" rtlCol="0">
            <a:spAutoFit/>
          </a:bodyPr>
          <a:lstStyle/>
          <a:p>
            <a:pPr algn="r" rtl="1"/>
            <a:r>
              <a:rPr lang="fa-IR" dirty="0" smtClean="0">
                <a:latin typeface="Tahoma" pitchFamily="34" charset="0"/>
                <a:cs typeface="Tahoma" pitchFamily="34" charset="0"/>
              </a:rPr>
              <a:t>قسمت های ظاهری شیر برق گاز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ورودی گاز- خروجی گاز- ترانس جرقه – پیج نصب فشار سنج ورودی – پیچ نصب فشار سنج خروجی – قسمت مدولار – پیچهای تنظیم کننده حداقل و حداکثر فشار- لوله تثبیت کننده هوا برای اینکه پکیج در بهترین حالت کار نماید ، فشار گاز ورودی باید مطابق با فشار کاری پکیج باشد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3" name="TextBox 2"/>
          <p:cNvSpPr txBox="1"/>
          <p:nvPr/>
        </p:nvSpPr>
        <p:spPr>
          <a:xfrm>
            <a:off x="3657600" y="1676400"/>
            <a:ext cx="5486400" cy="2862322"/>
          </a:xfrm>
          <a:prstGeom prst="rect">
            <a:avLst/>
          </a:prstGeom>
          <a:noFill/>
        </p:spPr>
        <p:txBody>
          <a:bodyPr wrap="square" rtlCol="0">
            <a:spAutoFit/>
          </a:bodyPr>
          <a:lstStyle/>
          <a:p>
            <a:pPr algn="r" rtl="1"/>
            <a:r>
              <a:rPr lang="fa-IR" dirty="0" smtClean="0">
                <a:solidFill>
                  <a:srgbClr val="002060"/>
                </a:solidFill>
                <a:latin typeface="Tahoma" pitchFamily="34" charset="0"/>
                <a:cs typeface="Tahoma" pitchFamily="34" charset="0"/>
              </a:rPr>
              <a:t>برای برسی فشار گاز ورودی به شیر برقی گاز، مراحل زیر را پی می گیریم :</a:t>
            </a:r>
            <a:endParaRPr lang="en-US" dirty="0" smtClean="0">
              <a:solidFill>
                <a:srgbClr val="002060"/>
              </a:solidFill>
              <a:latin typeface="Tahoma" pitchFamily="34" charset="0"/>
              <a:cs typeface="Tahoma" pitchFamily="34" charset="0"/>
            </a:endParaRPr>
          </a:p>
          <a:p>
            <a:pPr lvl="0" algn="r" rtl="1"/>
            <a:r>
              <a:rPr lang="fa-IR" dirty="0" smtClean="0">
                <a:solidFill>
                  <a:srgbClr val="002060"/>
                </a:solidFill>
                <a:latin typeface="Tahoma" pitchFamily="34" charset="0"/>
                <a:cs typeface="Tahoma" pitchFamily="34" charset="0"/>
              </a:rPr>
              <a:t>پیچ شماره یک را شل نمایید و لوله فشار سنج را به مدخل فشار متصل نمایید . </a:t>
            </a:r>
            <a:endParaRPr lang="en-US" dirty="0" smtClean="0">
              <a:solidFill>
                <a:srgbClr val="002060"/>
              </a:solidFill>
              <a:latin typeface="Tahoma" pitchFamily="34" charset="0"/>
              <a:cs typeface="Tahoma" pitchFamily="34" charset="0"/>
            </a:endParaRPr>
          </a:p>
          <a:p>
            <a:pPr lvl="0" algn="r" rtl="1"/>
            <a:r>
              <a:rPr lang="fa-IR" dirty="0" smtClean="0">
                <a:solidFill>
                  <a:srgbClr val="002060"/>
                </a:solidFill>
                <a:latin typeface="Tahoma" pitchFamily="34" charset="0"/>
                <a:cs typeface="Tahoma" pitchFamily="34" charset="0"/>
              </a:rPr>
              <a:t>پکیج را در حداکثر توان روشن نمایید ( شیر آب گرم را باز کنید ).</a:t>
            </a:r>
            <a:endParaRPr lang="en-US" dirty="0" smtClean="0">
              <a:solidFill>
                <a:srgbClr val="002060"/>
              </a:solidFill>
              <a:latin typeface="Tahoma" pitchFamily="34" charset="0"/>
              <a:cs typeface="Tahoma" pitchFamily="34" charset="0"/>
            </a:endParaRPr>
          </a:p>
          <a:p>
            <a:pPr lvl="0" algn="r" rtl="1"/>
            <a:r>
              <a:rPr lang="fa-IR" dirty="0" smtClean="0">
                <a:solidFill>
                  <a:srgbClr val="002060"/>
                </a:solidFill>
                <a:latin typeface="Tahoma" pitchFamily="34" charset="0"/>
                <a:cs typeface="Tahoma" pitchFamily="34" charset="0"/>
              </a:rPr>
              <a:t>فشار ورودی می بایست با نوع گاز پکیج ، مطابق با کاتالوگ پکیج مربوطه باشد</a:t>
            </a:r>
            <a:endParaRPr lang="en-US" dirty="0" smtClean="0">
              <a:solidFill>
                <a:srgbClr val="002060"/>
              </a:solidFill>
              <a:latin typeface="Tahoma" pitchFamily="34" charset="0"/>
              <a:cs typeface="Tahoma" pitchFamily="34" charset="0"/>
            </a:endParaRPr>
          </a:p>
          <a:p>
            <a:pPr lvl="0" algn="r" rtl="1"/>
            <a:r>
              <a:rPr lang="fa-IR" dirty="0" smtClean="0">
                <a:solidFill>
                  <a:srgbClr val="002060"/>
                </a:solidFill>
                <a:latin typeface="Tahoma" pitchFamily="34" charset="0"/>
                <a:cs typeface="Tahoma" pitchFamily="34" charset="0"/>
              </a:rPr>
              <a:t>بعد از اتمام کار، پیج یک را محکم ببندید . </a:t>
            </a:r>
            <a:endParaRPr lang="en-US" dirty="0" smtClean="0">
              <a:solidFill>
                <a:srgbClr val="002060"/>
              </a:solidFill>
              <a:latin typeface="Tahoma" pitchFamily="34" charset="0"/>
              <a:cs typeface="Tahoma" pitchFamily="34" charset="0"/>
            </a:endParaRPr>
          </a:p>
          <a:p>
            <a:pPr algn="r"/>
            <a:endParaRPr lang="en-US" dirty="0">
              <a:solidFill>
                <a:srgbClr val="002060"/>
              </a:solidFill>
              <a:latin typeface="Tahoma" pitchFamily="34" charset="0"/>
              <a:cs typeface="Tahoma" pitchFamily="34" charset="0"/>
            </a:endParaRPr>
          </a:p>
        </p:txBody>
      </p:sp>
      <p:graphicFrame>
        <p:nvGraphicFramePr>
          <p:cNvPr id="4" name="Table 3"/>
          <p:cNvGraphicFramePr>
            <a:graphicFrameLocks noGrp="1"/>
          </p:cNvGraphicFramePr>
          <p:nvPr/>
        </p:nvGraphicFramePr>
        <p:xfrm>
          <a:off x="761998" y="5029200"/>
          <a:ext cx="8382002" cy="1676400"/>
        </p:xfrm>
        <a:graphic>
          <a:graphicData uri="http://schemas.openxmlformats.org/drawingml/2006/table">
            <a:tbl>
              <a:tblPr rtl="1"/>
              <a:tblGrid>
                <a:gridCol w="2793396"/>
                <a:gridCol w="2794303"/>
                <a:gridCol w="2794303"/>
              </a:tblGrid>
              <a:tr h="558800">
                <a:tc gridSpan="3">
                  <a:txBody>
                    <a:bodyPr/>
                    <a:lstStyle/>
                    <a:p>
                      <a:pPr marL="0" marR="0" algn="just" rtl="1">
                        <a:lnSpc>
                          <a:spcPct val="115000"/>
                        </a:lnSpc>
                        <a:spcBef>
                          <a:spcPts val="0"/>
                        </a:spcBef>
                        <a:spcAft>
                          <a:spcPts val="0"/>
                        </a:spcAft>
                      </a:pPr>
                      <a:r>
                        <a:rPr lang="fa-IR" sz="1800" dirty="0">
                          <a:latin typeface="Calibri"/>
                          <a:ea typeface="Calibri"/>
                          <a:cs typeface="Tahoma"/>
                        </a:rPr>
                        <a:t>حداقل فشار گاز ورودی</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58800">
                <a:tc>
                  <a:txBody>
                    <a:bodyPr/>
                    <a:lstStyle/>
                    <a:p>
                      <a:pPr marL="0" marR="0" algn="just" rtl="1">
                        <a:lnSpc>
                          <a:spcPct val="115000"/>
                        </a:lnSpc>
                        <a:spcBef>
                          <a:spcPts val="0"/>
                        </a:spcBef>
                        <a:spcAft>
                          <a:spcPts val="0"/>
                        </a:spcAft>
                      </a:pPr>
                      <a:r>
                        <a:rPr lang="en-US" sz="1800" i="1" dirty="0">
                          <a:latin typeface="Tahoma"/>
                          <a:ea typeface="Calibri"/>
                          <a:cs typeface="Arial"/>
                        </a:rPr>
                        <a:t>G31</a:t>
                      </a:r>
                      <a:r>
                        <a:rPr lang="fa-IR" sz="1800" dirty="0">
                          <a:latin typeface="Calibri"/>
                          <a:ea typeface="Calibri"/>
                          <a:cs typeface="Tahoma"/>
                        </a:rPr>
                        <a:t> (</a:t>
                      </a:r>
                      <a:r>
                        <a:rPr lang="en-US" sz="1800" i="1" dirty="0">
                          <a:latin typeface="Tahoma"/>
                          <a:ea typeface="Calibri"/>
                          <a:cs typeface="Arial"/>
                        </a:rPr>
                        <a:t>PROPANE</a:t>
                      </a:r>
                      <a:r>
                        <a:rPr lang="fa-IR" sz="1800" dirty="0">
                          <a:latin typeface="Calibri"/>
                          <a:ea typeface="Calibri"/>
                          <a:cs typeface="Tahoma"/>
                        </a:rPr>
                        <a:t> ) پروپان</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en-US" sz="1800" i="1" dirty="0">
                          <a:latin typeface="Tahoma"/>
                          <a:ea typeface="Calibri"/>
                          <a:cs typeface="Arial"/>
                        </a:rPr>
                        <a:t>G30</a:t>
                      </a:r>
                      <a:r>
                        <a:rPr lang="fa-IR" sz="1800" dirty="0">
                          <a:latin typeface="Calibri"/>
                          <a:ea typeface="Calibri"/>
                          <a:cs typeface="Tahoma"/>
                        </a:rPr>
                        <a:t>( </a:t>
                      </a:r>
                      <a:r>
                        <a:rPr lang="en-US" sz="1800" i="1" dirty="0">
                          <a:latin typeface="Tahoma"/>
                          <a:ea typeface="Calibri"/>
                          <a:cs typeface="Arial"/>
                        </a:rPr>
                        <a:t>BUTHANE</a:t>
                      </a:r>
                      <a:r>
                        <a:rPr lang="fa-IR" sz="1800" dirty="0">
                          <a:latin typeface="Calibri"/>
                          <a:ea typeface="Calibri"/>
                          <a:cs typeface="Tahoma"/>
                        </a:rPr>
                        <a:t> ) بوتان</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en-US" sz="1800" i="1">
                          <a:latin typeface="Tahoma"/>
                          <a:ea typeface="Calibri"/>
                          <a:cs typeface="Arial"/>
                        </a:rPr>
                        <a:t>G20</a:t>
                      </a:r>
                      <a:r>
                        <a:rPr lang="fa-IR" sz="1800">
                          <a:latin typeface="Calibri"/>
                          <a:ea typeface="Calibri"/>
                          <a:cs typeface="Tahoma"/>
                        </a:rPr>
                        <a:t> (</a:t>
                      </a:r>
                      <a:r>
                        <a:rPr lang="en-US" sz="1800" i="1">
                          <a:latin typeface="Tahoma"/>
                          <a:ea typeface="Calibri"/>
                          <a:cs typeface="Arial"/>
                        </a:rPr>
                        <a:t>METHANE</a:t>
                      </a:r>
                      <a:r>
                        <a:rPr lang="fa-IR" sz="1800">
                          <a:latin typeface="Calibri"/>
                          <a:ea typeface="Calibri"/>
                          <a:cs typeface="Tahoma"/>
                        </a:rPr>
                        <a:t> ) متان</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00">
                <a:tc>
                  <a:txBody>
                    <a:bodyPr/>
                    <a:lstStyle/>
                    <a:p>
                      <a:pPr marL="0" marR="0" algn="just" rtl="1">
                        <a:lnSpc>
                          <a:spcPct val="115000"/>
                        </a:lnSpc>
                        <a:spcBef>
                          <a:spcPts val="0"/>
                        </a:spcBef>
                        <a:spcAft>
                          <a:spcPts val="0"/>
                        </a:spcAft>
                      </a:pPr>
                      <a:r>
                        <a:rPr lang="en-US" sz="1800" i="1" dirty="0">
                          <a:latin typeface="Tahoma"/>
                          <a:ea typeface="Calibri"/>
                          <a:cs typeface="Arial"/>
                        </a:rPr>
                        <a:t>25mbar</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en-US" sz="1800" i="1" dirty="0">
                          <a:latin typeface="Tahoma"/>
                          <a:ea typeface="Calibri"/>
                          <a:cs typeface="Arial"/>
                        </a:rPr>
                        <a:t>25mbar</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en-US" sz="1800" i="1" dirty="0">
                          <a:latin typeface="Tahoma"/>
                          <a:ea typeface="Calibri"/>
                          <a:cs typeface="Arial"/>
                        </a:rPr>
                        <a:t>17mbar</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03105" name="Object 1024"/>
          <p:cNvGraphicFramePr>
            <a:graphicFrameLocks noChangeAspect="1"/>
          </p:cNvGraphicFramePr>
          <p:nvPr/>
        </p:nvGraphicFramePr>
        <p:xfrm>
          <a:off x="609600" y="1600200"/>
          <a:ext cx="2308408" cy="2974975"/>
        </p:xfrm>
        <a:graphic>
          <a:graphicData uri="http://schemas.openxmlformats.org/presentationml/2006/ole">
            <p:oleObj spid="_x0000_s2050" r:id="rId3" imgW="4571429" imgH="6095238" progId="">
              <p:embed/>
            </p:oleObj>
          </a:graphicData>
        </a:graphic>
      </p:graphicFrame>
      <p:sp>
        <p:nvSpPr>
          <p:cNvPr id="6" name="Oval 5"/>
          <p:cNvSpPr/>
          <p:nvPr/>
        </p:nvSpPr>
        <p:spPr>
          <a:xfrm>
            <a:off x="1066800" y="3657600"/>
            <a:ext cx="2286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685800" y="3810000"/>
            <a:ext cx="457200" cy="584775"/>
          </a:xfrm>
          <a:prstGeom prst="rect">
            <a:avLst/>
          </a:prstGeom>
          <a:noFill/>
        </p:spPr>
        <p:txBody>
          <a:bodyPr wrap="square" rtlCol="0">
            <a:spAutoFit/>
          </a:bodyPr>
          <a:lstStyle/>
          <a:p>
            <a:r>
              <a:rPr lang="en-US" sz="3200" dirty="0" smtClean="0">
                <a:solidFill>
                  <a:srgbClr val="FF0000"/>
                </a:solidFill>
              </a:rPr>
              <a:t>1</a:t>
            </a:r>
            <a:endParaRPr lang="en-US" sz="32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5632311"/>
          </a:xfrm>
          <a:prstGeom prst="rect">
            <a:avLst/>
          </a:prstGeom>
          <a:noFill/>
        </p:spPr>
        <p:txBody>
          <a:bodyPr wrap="square" rtlCol="0">
            <a:spAutoFit/>
          </a:bodyPr>
          <a:lstStyle/>
          <a:p>
            <a:pPr algn="r" rtl="1"/>
            <a:r>
              <a:rPr lang="fa-IR" sz="1600" b="1" dirty="0" smtClean="0">
                <a:solidFill>
                  <a:srgbClr val="7030A0"/>
                </a:solidFill>
                <a:latin typeface="Tahoma" pitchFamily="34" charset="0"/>
                <a:cs typeface="Tahoma" pitchFamily="34" charset="0"/>
              </a:rPr>
              <a:t>چند نکته در مورد گاز:</a:t>
            </a:r>
            <a:endParaRPr lang="en-US" sz="1600" dirty="0" smtClean="0">
              <a:solidFill>
                <a:srgbClr val="7030A0"/>
              </a:solidFill>
              <a:latin typeface="Tahoma" pitchFamily="34" charset="0"/>
              <a:cs typeface="Tahoma" pitchFamily="34" charset="0"/>
            </a:endParaRPr>
          </a:p>
          <a:p>
            <a:pPr algn="r" rtl="1"/>
            <a:r>
              <a:rPr lang="fa-IR" dirty="0" smtClean="0"/>
              <a:t>گاز طبیعی مخلوطی از گازهای هیدروکربن قابل اشتعال است که بطور طبیعی در مخازن زیر زمینی یافت می شود . همه گازهایی که برای تامین انرژی حرارتی بکار می روند ، به " گازهای سوخت " معروف می باشند . قسمت عمده این گازها از هیدروژن </a:t>
            </a:r>
            <a:r>
              <a:rPr lang="en-US" i="1" dirty="0" smtClean="0"/>
              <a:t>(H)</a:t>
            </a:r>
            <a:r>
              <a:rPr lang="fa-IR" dirty="0" smtClean="0"/>
              <a:t> و کربن </a:t>
            </a:r>
            <a:r>
              <a:rPr lang="en-US" i="1" dirty="0" smtClean="0"/>
              <a:t>(C )</a:t>
            </a:r>
            <a:r>
              <a:rPr lang="fa-IR" dirty="0" smtClean="0"/>
              <a:t> تشکیل شده اند . </a:t>
            </a:r>
            <a:endParaRPr lang="en-US" dirty="0" smtClean="0"/>
          </a:p>
          <a:p>
            <a:pPr algn="r" rtl="1"/>
            <a:r>
              <a:rPr lang="fa-IR" dirty="0" smtClean="0"/>
              <a:t>فرمول گازهای سوختنی به صورت </a:t>
            </a:r>
            <a:r>
              <a:rPr lang="en-US" i="1" dirty="0" smtClean="0"/>
              <a:t> </a:t>
            </a:r>
            <a:r>
              <a:rPr lang="en-US" i="1" dirty="0" err="1" smtClean="0"/>
              <a:t>Cn</a:t>
            </a:r>
            <a:r>
              <a:rPr lang="en-US" i="1" dirty="0" smtClean="0"/>
              <a:t> H (2n+2)</a:t>
            </a:r>
            <a:r>
              <a:rPr lang="fa-IR" dirty="0" smtClean="0"/>
              <a:t> می باشد . </a:t>
            </a:r>
            <a:endParaRPr lang="en-US" dirty="0" smtClean="0"/>
          </a:p>
          <a:p>
            <a:pPr algn="r" rtl="1"/>
            <a:r>
              <a:rPr lang="fa-IR" dirty="0" smtClean="0"/>
              <a:t>اگر </a:t>
            </a:r>
            <a:r>
              <a:rPr lang="en-US" i="1" dirty="0" smtClean="0"/>
              <a:t>n=1</a:t>
            </a:r>
            <a:r>
              <a:rPr lang="fa-IR" dirty="0" smtClean="0"/>
              <a:t> در نتیجه </a:t>
            </a:r>
            <a:r>
              <a:rPr lang="en-US" i="1" dirty="0" smtClean="0"/>
              <a:t>CH 4</a:t>
            </a:r>
            <a:r>
              <a:rPr lang="fa-IR" dirty="0" smtClean="0"/>
              <a:t> می شود که به آن گاز " متان " گفته می شود . لازم به ذکر است که قسمت عمده گاز طبیعی را متان تشکیل می دهد . </a:t>
            </a:r>
            <a:endParaRPr lang="en-US" dirty="0" smtClean="0"/>
          </a:p>
          <a:p>
            <a:pPr algn="r" rtl="1"/>
            <a:r>
              <a:rPr lang="fa-IR" dirty="0" smtClean="0"/>
              <a:t>اگر </a:t>
            </a:r>
            <a:r>
              <a:rPr lang="en-US" i="1" dirty="0" smtClean="0"/>
              <a:t>n=2</a:t>
            </a:r>
            <a:r>
              <a:rPr lang="fa-IR" dirty="0" smtClean="0"/>
              <a:t> باشد در نتیجه </a:t>
            </a:r>
            <a:r>
              <a:rPr lang="en-US" i="1" dirty="0" smtClean="0"/>
              <a:t>C2H6</a:t>
            </a:r>
            <a:r>
              <a:rPr lang="fa-IR" dirty="0" smtClean="0"/>
              <a:t> می شود ، که به آن گاز " اتان " می گویند . </a:t>
            </a:r>
            <a:endParaRPr lang="en-US" dirty="0" smtClean="0"/>
          </a:p>
          <a:p>
            <a:pPr algn="r" rtl="1"/>
            <a:r>
              <a:rPr lang="fa-IR" dirty="0" smtClean="0"/>
              <a:t>اگر </a:t>
            </a:r>
            <a:r>
              <a:rPr lang="en-US" i="1" dirty="0" smtClean="0"/>
              <a:t>n=3</a:t>
            </a:r>
            <a:r>
              <a:rPr lang="fa-IR" dirty="0" smtClean="0"/>
              <a:t> باشد در نتیجه </a:t>
            </a:r>
            <a:r>
              <a:rPr lang="en-US" i="1" dirty="0" smtClean="0"/>
              <a:t>C3H8</a:t>
            </a:r>
            <a:r>
              <a:rPr lang="fa-IR" dirty="0" smtClean="0"/>
              <a:t> می شود ، و با نام گاز " پروپان " شناخته می گردد. </a:t>
            </a:r>
            <a:endParaRPr lang="en-US" dirty="0" smtClean="0"/>
          </a:p>
          <a:p>
            <a:pPr algn="r" rtl="1"/>
            <a:r>
              <a:rPr lang="fa-IR" dirty="0" smtClean="0"/>
              <a:t>اگر </a:t>
            </a:r>
            <a:r>
              <a:rPr lang="en-US" i="1" dirty="0" smtClean="0"/>
              <a:t>n=4</a:t>
            </a:r>
            <a:r>
              <a:rPr lang="fa-IR" dirty="0" smtClean="0"/>
              <a:t> باشد در نتیجه </a:t>
            </a:r>
            <a:r>
              <a:rPr lang="en-US" i="1" dirty="0" smtClean="0"/>
              <a:t>C4H10</a:t>
            </a:r>
            <a:r>
              <a:rPr lang="fa-IR" dirty="0" smtClean="0"/>
              <a:t> می شود و آنرا گاز " بوتان " می نامند . </a:t>
            </a:r>
            <a:endParaRPr lang="en-US" dirty="0" smtClean="0"/>
          </a:p>
          <a:p>
            <a:pPr algn="r" rtl="1"/>
            <a:r>
              <a:rPr lang="fa-IR" dirty="0" smtClean="0"/>
              <a:t>لازم به ذکر است که گاز متان و اتان ، به گاز طبیعی معروف هستند و گاز پروپان و بوتان را به گاز مایع می شناسند ، همچنین باید یاد آور شد که پروپان و بوتان دارای هیدروکربن های سنگین تری هستند که به هنگام سوختن گرمای بیشتری را در یک حجم مشخص تولید می کنند .</a:t>
            </a:r>
            <a:endParaRPr lang="en-US" dirty="0" smtClean="0"/>
          </a:p>
          <a:p>
            <a:pPr algn="r" rtl="1"/>
            <a:r>
              <a:rPr lang="fa-IR" dirty="0" smtClean="0"/>
              <a:t>گازی که به همراه چاه نفت استخراج می شود در حدود 85% متان و 11% اتان و 3% پروپان و 1% از گازهای دیگر تشکیل شده است ولی گازی که در چاههای گاز استخراج می شود داری 90% متان و 9 % اتان و 1% گازهای دیگر می باشد . در نتیجه چگالی و ارزش حرارتی گاز و دیگر خواص آن  ، بسته به مواد تشکیل دهنده آن ، متفاوت می باشد . </a:t>
            </a:r>
            <a:endParaRPr lang="en-US" dirty="0" smtClean="0"/>
          </a:p>
          <a:p>
            <a:pPr algn="r" rtl="1"/>
            <a:r>
              <a:rPr lang="fa-IR" dirty="0" smtClean="0"/>
              <a:t>گاز طبیعی فشرده : </a:t>
            </a:r>
            <a:r>
              <a:rPr lang="en-US" i="1" dirty="0" smtClean="0"/>
              <a:t>C.N.G</a:t>
            </a:r>
            <a:endParaRPr lang="en-US" dirty="0" smtClean="0"/>
          </a:p>
          <a:p>
            <a:pPr algn="r" rtl="1"/>
            <a:r>
              <a:rPr lang="fa-IR" dirty="0" smtClean="0"/>
              <a:t>گاز طبیعی :</a:t>
            </a:r>
            <a:r>
              <a:rPr lang="en-US" i="1" dirty="0" smtClean="0"/>
              <a:t>N.G</a:t>
            </a:r>
            <a:endParaRPr lang="en-US" dirty="0" smtClean="0"/>
          </a:p>
          <a:p>
            <a:pPr algn="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077218"/>
          </a:xfrm>
          <a:prstGeom prst="rect">
            <a:avLst/>
          </a:prstGeom>
          <a:noFill/>
        </p:spPr>
        <p:txBody>
          <a:bodyPr wrap="square" rtlCol="0">
            <a:spAutoFit/>
          </a:bodyPr>
          <a:lstStyle/>
          <a:p>
            <a:pPr algn="r" rtl="1"/>
            <a:r>
              <a:rPr lang="fa-IR" sz="1600" dirty="0" smtClean="0">
                <a:latin typeface="Tahoma" pitchFamily="34" charset="0"/>
                <a:cs typeface="Tahoma" pitchFamily="34" charset="0"/>
              </a:rPr>
              <a:t>گازطبیعی مایع :</a:t>
            </a:r>
            <a:r>
              <a:rPr lang="en-US" sz="1600" i="1" dirty="0" err="1" smtClean="0">
                <a:latin typeface="Tahoma" pitchFamily="34" charset="0"/>
                <a:cs typeface="Tahoma" pitchFamily="34" charset="0"/>
              </a:rPr>
              <a:t>l.N.G</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کاربرد گاز فقط از لحاظ تولید انرژی نمی باشد . بلکه در صنایع پتروشیمی ، جهت تهیه مواد شیمیایی، برای استفاده در صنعت و کشاورزی و ... نیز می باشد .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
        <p:nvSpPr>
          <p:cNvPr id="3" name="TextBox 2"/>
          <p:cNvSpPr txBox="1"/>
          <p:nvPr/>
        </p:nvSpPr>
        <p:spPr>
          <a:xfrm>
            <a:off x="0" y="1600200"/>
            <a:ext cx="9144000" cy="4524315"/>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حفاظت و ایمنی برق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مقدار جریانی که ممکن است بدون هیچ گونه خطری از بدن انسان عبور نماید ، به ویژگیهای جسمی شخص ، دامنه جریان ، نوع جریان ، مسیر و طول مدت عبور جریان بستگی دارد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مقاومت بدن در اثر رطوبت کاهش می یابد و هنگامی که بدن خشک است به حداکثر می رسد ، بطور کلی جریان های 50 میلی آمپر به بالا برای انسان کشنده است . البته جریان ها ی کمتر این مقدار نیز اگر از مسیر قلب عبور نمایند ، خطرناک می باشند . هنگامی که دستگاهی در حال تعمیر است و یا قصد نظافت آن را داریم ، باید کلید آن ، قطع و از پریز بیرون آورده شود . هرگز با پای برهنه یا خیس به وسایل برقی دست نزنید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سیستمهای متداول حفاظت انسان از برق گرفتگی </a:t>
            </a:r>
            <a:endParaRPr lang="en-US" dirty="0" smtClean="0">
              <a:latin typeface="Tahoma" pitchFamily="34" charset="0"/>
              <a:cs typeface="Tahoma" pitchFamily="34" charset="0"/>
            </a:endParaRPr>
          </a:p>
          <a:p>
            <a:pPr algn="r" rtl="1"/>
            <a:r>
              <a:rPr lang="en-US" i="1" dirty="0" smtClean="0">
                <a:latin typeface="Tahoma" pitchFamily="34" charset="0"/>
                <a:cs typeface="Tahoma" pitchFamily="34" charset="0"/>
              </a:rPr>
              <a:t>I</a:t>
            </a:r>
            <a:r>
              <a:rPr lang="fa-IR" dirty="0" smtClean="0">
                <a:latin typeface="Tahoma" pitchFamily="34" charset="0"/>
                <a:cs typeface="Tahoma" pitchFamily="34" charset="0"/>
              </a:rPr>
              <a:t> حفاظت توسط سیم زمین ( سیم ارت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این سیستم قسمتهای فلزی دستگاه الکتریکی که ارتباطی با شبکه تغذیه ندارد ، توسط سیم ارت به زمین اتصال می یابد تا اگر برقی به بدنه متصل گشت باعث مرگ انسان نگردد و برق از طریق سیم ارت به زمین هدایت شود و در نتیجه عبور این جریان مدار توسط فیوز قطع می گردد.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3139321"/>
          </a:xfrm>
          <a:prstGeom prst="rect">
            <a:avLst/>
          </a:prstGeom>
          <a:noFill/>
        </p:spPr>
        <p:txBody>
          <a:bodyPr wrap="square" rtlCol="0">
            <a:spAutoFit/>
          </a:bodyPr>
          <a:lstStyle/>
          <a:p>
            <a:pPr algn="r" rtl="1"/>
            <a:r>
              <a:rPr lang="en-US" i="1" dirty="0" smtClean="0">
                <a:latin typeface="Tahoma" pitchFamily="34" charset="0"/>
                <a:cs typeface="Tahoma" pitchFamily="34" charset="0"/>
              </a:rPr>
              <a:t>Ii</a:t>
            </a:r>
            <a:r>
              <a:rPr lang="fa-IR" dirty="0" smtClean="0">
                <a:solidFill>
                  <a:srgbClr val="7030A0"/>
                </a:solidFill>
                <a:latin typeface="Tahoma" pitchFamily="34" charset="0"/>
                <a:cs typeface="Tahoma" pitchFamily="34" charset="0"/>
              </a:rPr>
              <a:t> سیستم حفاظت نول</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در سیستم حفاظت نول ، به جای سیم زمین ( سیم ارت ) از سیم نول </a:t>
            </a:r>
            <a:r>
              <a:rPr lang="en-US" i="1" dirty="0" smtClean="0">
                <a:latin typeface="Tahoma" pitchFamily="34" charset="0"/>
                <a:cs typeface="Tahoma" pitchFamily="34" charset="0"/>
              </a:rPr>
              <a:t>(MP)</a:t>
            </a:r>
            <a:r>
              <a:rPr lang="fa-IR" dirty="0" smtClean="0">
                <a:latin typeface="Tahoma" pitchFamily="34" charset="0"/>
                <a:cs typeface="Tahoma" pitchFamily="34" charset="0"/>
              </a:rPr>
              <a:t> شبکه استفاده می شود که خود به بدنه دستگاه وصل می شود . ( توجه : سیم نول باید بطور جداگانه ، مخصوص همین امر نصب شود و استفاده از سیم نول دستگاه مجاز نمی باشد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همیشه باید در نظر داشته باشیم که " حادثه هرگز خبر نمی دهد ولی می توانیم براحتی با رعایت نکات کوچک از بروز حوادث بزرگ جلوگیری نماییم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از اینکه تا آخرین خط کتاب، مطالب را دنبال نموده اید ، جای خرسندی است  و حکایت از آن دارد که راه بیراهه نرفته است . </a:t>
            </a:r>
            <a:endParaRPr lang="en-US" dirty="0" smtClean="0">
              <a:latin typeface="Tahoma" pitchFamily="34" charset="0"/>
              <a:cs typeface="Tahoma" pitchFamily="34" charset="0"/>
            </a:endParaRPr>
          </a:p>
          <a:p>
            <a:pPr algn="r" rtl="1"/>
            <a:r>
              <a:rPr lang="fa-IR" i="1" dirty="0" smtClean="0">
                <a:latin typeface="Tahoma" pitchFamily="34" charset="0"/>
                <a:cs typeface="Tahoma" pitchFamily="34" charset="0"/>
              </a:rPr>
              <a:t>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81200" y="228600"/>
            <a:ext cx="6934200" cy="369332"/>
          </a:xfrm>
          <a:prstGeom prst="rect">
            <a:avLst/>
          </a:prstGeom>
          <a:noFill/>
          <a:ln w="9525">
            <a:noFill/>
            <a:miter lim="800000"/>
            <a:headEnd/>
            <a:tailEnd/>
          </a:ln>
          <a:effectLst/>
        </p:spPr>
        <p:txBody>
          <a:bodyPr>
            <a:spAutoFit/>
          </a:bodyPr>
          <a:lstStyle/>
          <a:p>
            <a:pPr algn="r" rtl="1" eaLnBrk="0" hangingPunct="0">
              <a:spcBef>
                <a:spcPct val="50000"/>
              </a:spcBef>
            </a:pPr>
            <a:r>
              <a:rPr lang="fa-IR" dirty="0">
                <a:latin typeface="Tahoma" pitchFamily="34" charset="0"/>
                <a:cs typeface="Tahoma" pitchFamily="34" charset="0"/>
              </a:rPr>
              <a:t>تعاريف</a:t>
            </a:r>
            <a:r>
              <a:rPr lang="en-US" dirty="0">
                <a:latin typeface="Tahoma" pitchFamily="34" charset="0"/>
                <a:cs typeface="Tahoma" pitchFamily="34" charset="0"/>
              </a:rPr>
              <a:t> </a:t>
            </a:r>
            <a:r>
              <a:rPr lang="fa-IR" dirty="0">
                <a:latin typeface="Tahoma" pitchFamily="34" charset="0"/>
                <a:cs typeface="Tahoma" pitchFamily="34" charset="0"/>
              </a:rPr>
              <a:t> اساسي</a:t>
            </a:r>
            <a:endParaRPr lang="en-US" dirty="0">
              <a:latin typeface="Tahoma" pitchFamily="34" charset="0"/>
              <a:cs typeface="Tahoma" pitchFamily="34" charset="0"/>
            </a:endParaRPr>
          </a:p>
        </p:txBody>
      </p:sp>
      <p:sp>
        <p:nvSpPr>
          <p:cNvPr id="3" name="Text Box 3"/>
          <p:cNvSpPr txBox="1">
            <a:spLocks noChangeArrowheads="1"/>
          </p:cNvSpPr>
          <p:nvPr/>
        </p:nvSpPr>
        <p:spPr bwMode="auto">
          <a:xfrm>
            <a:off x="609600" y="685800"/>
            <a:ext cx="8382000" cy="4689489"/>
          </a:xfrm>
          <a:prstGeom prst="rect">
            <a:avLst/>
          </a:prstGeom>
          <a:noFill/>
          <a:ln w="9525">
            <a:noFill/>
            <a:miter lim="800000"/>
            <a:headEnd/>
            <a:tailEnd/>
          </a:ln>
          <a:effectLst/>
        </p:spPr>
        <p:txBody>
          <a:bodyPr>
            <a:spAutoFit/>
          </a:bodyPr>
          <a:lstStyle/>
          <a:p>
            <a:pPr algn="r" eaLnBrk="0" hangingPunct="0">
              <a:spcBef>
                <a:spcPct val="50000"/>
              </a:spcBef>
            </a:pPr>
            <a:r>
              <a:rPr lang="fa-IR" dirty="0">
                <a:solidFill>
                  <a:schemeClr val="accent2"/>
                </a:solidFill>
                <a:latin typeface="Tahoma" pitchFamily="34" charset="0"/>
                <a:cs typeface="Tahoma" pitchFamily="34" charset="0"/>
              </a:rPr>
              <a:t>فضاي نامحدود :</a:t>
            </a:r>
          </a:p>
          <a:p>
            <a:pPr algn="r" eaLnBrk="0" hangingPunct="0">
              <a:lnSpc>
                <a:spcPct val="110000"/>
              </a:lnSpc>
              <a:spcBef>
                <a:spcPct val="50000"/>
              </a:spcBef>
            </a:pPr>
            <a:r>
              <a:rPr lang="fa-IR" b="1" dirty="0">
                <a:latin typeface="Tahoma" pitchFamily="34" charset="0"/>
                <a:cs typeface="Tahoma" pitchFamily="34" charset="0"/>
              </a:rPr>
              <a:t>فضائي كه حجم آن بزرگتر از </a:t>
            </a:r>
            <a:r>
              <a:rPr lang="fa-IR" b="1" dirty="0">
                <a:solidFill>
                  <a:srgbClr val="CC0000"/>
                </a:solidFill>
                <a:latin typeface="Tahoma" pitchFamily="34" charset="0"/>
                <a:cs typeface="Tahoma" pitchFamily="34" charset="0"/>
              </a:rPr>
              <a:t>4 مترمكعب</a:t>
            </a:r>
            <a:r>
              <a:rPr lang="fa-IR" b="1" dirty="0">
                <a:latin typeface="Tahoma" pitchFamily="34" charset="0"/>
                <a:cs typeface="Tahoma" pitchFamily="34" charset="0"/>
              </a:rPr>
              <a:t> به ازاي هر كيلووات </a:t>
            </a:r>
            <a:r>
              <a:rPr lang="fa-IR" b="1" dirty="0">
                <a:solidFill>
                  <a:srgbClr val="CC0000"/>
                </a:solidFill>
                <a:latin typeface="Tahoma" pitchFamily="34" charset="0"/>
                <a:cs typeface="Tahoma" pitchFamily="34" charset="0"/>
              </a:rPr>
              <a:t>مجموع</a:t>
            </a:r>
            <a:r>
              <a:rPr lang="fa-IR" b="1" dirty="0">
                <a:latin typeface="Tahoma" pitchFamily="34" charset="0"/>
                <a:cs typeface="Tahoma" pitchFamily="34" charset="0"/>
              </a:rPr>
              <a:t> ظرفيت حرارتي وسايل گازسوز نصب شده در آن فضا باشد</a:t>
            </a:r>
            <a:endParaRPr lang="en-US" b="1" dirty="0">
              <a:latin typeface="Tahoma" pitchFamily="34" charset="0"/>
              <a:cs typeface="Tahoma" pitchFamily="34" charset="0"/>
            </a:endParaRPr>
          </a:p>
          <a:p>
            <a:pPr algn="r" eaLnBrk="0" hangingPunct="0">
              <a:lnSpc>
                <a:spcPct val="110000"/>
              </a:lnSpc>
              <a:spcBef>
                <a:spcPct val="50000"/>
              </a:spcBef>
            </a:pPr>
            <a:r>
              <a:rPr lang="fa-IR" dirty="0">
                <a:solidFill>
                  <a:schemeClr val="accent2"/>
                </a:solidFill>
                <a:latin typeface="Tahoma" pitchFamily="34" charset="0"/>
                <a:cs typeface="Tahoma" pitchFamily="34" charset="0"/>
              </a:rPr>
              <a:t>ساختمان با درزهاي معمولي :</a:t>
            </a:r>
          </a:p>
          <a:p>
            <a:pPr algn="r" eaLnBrk="0" hangingPunct="0">
              <a:lnSpc>
                <a:spcPct val="110000"/>
              </a:lnSpc>
              <a:spcBef>
                <a:spcPct val="50000"/>
              </a:spcBef>
            </a:pPr>
            <a:r>
              <a:rPr lang="fa-IR" b="1" dirty="0">
                <a:latin typeface="Tahoma" pitchFamily="34" charset="0"/>
                <a:cs typeface="Tahoma" pitchFamily="34" charset="0"/>
              </a:rPr>
              <a:t>ساختماني كه با مصالح معمولي ساخته شده و درزبندي جدارهاي خارجي آن امكان تعويض هواي طبيعي به ميزان </a:t>
            </a:r>
            <a:r>
              <a:rPr lang="fa-IR" b="1" dirty="0">
                <a:solidFill>
                  <a:srgbClr val="CC0000"/>
                </a:solidFill>
                <a:latin typeface="Tahoma" pitchFamily="34" charset="0"/>
                <a:cs typeface="Tahoma" pitchFamily="34" charset="0"/>
              </a:rPr>
              <a:t>نصف حجم فضا در ساعت</a:t>
            </a:r>
            <a:r>
              <a:rPr lang="fa-IR" b="1" dirty="0">
                <a:latin typeface="Tahoma" pitchFamily="34" charset="0"/>
                <a:cs typeface="Tahoma" pitchFamily="34" charset="0"/>
              </a:rPr>
              <a:t> يا بيشتر را بدهد و سطح بازشو دهانه هر فضا به هواي خارج (مجموع سطح بازشو پنجره‌ها و درب‌ها) حداقل </a:t>
            </a:r>
            <a:r>
              <a:rPr lang="fa-IR" b="1" dirty="0">
                <a:solidFill>
                  <a:srgbClr val="CC0000"/>
                </a:solidFill>
                <a:latin typeface="Tahoma" pitchFamily="34" charset="0"/>
                <a:cs typeface="Tahoma" pitchFamily="34" charset="0"/>
              </a:rPr>
              <a:t>4 درصد</a:t>
            </a:r>
            <a:r>
              <a:rPr lang="fa-IR" b="1" dirty="0">
                <a:latin typeface="Tahoma" pitchFamily="34" charset="0"/>
                <a:cs typeface="Tahoma" pitchFamily="34" charset="0"/>
              </a:rPr>
              <a:t> سطح زير بناي آن فضا باشد و پنجره‌ها و درب‌ها از نوع </a:t>
            </a:r>
            <a:r>
              <a:rPr lang="fa-IR" b="1" dirty="0">
                <a:solidFill>
                  <a:srgbClr val="CC0000"/>
                </a:solidFill>
                <a:latin typeface="Tahoma" pitchFamily="34" charset="0"/>
                <a:cs typeface="Tahoma" pitchFamily="34" charset="0"/>
              </a:rPr>
              <a:t>درزبند</a:t>
            </a:r>
            <a:r>
              <a:rPr lang="fa-IR" b="1" dirty="0">
                <a:latin typeface="Tahoma" pitchFamily="34" charset="0"/>
                <a:cs typeface="Tahoma" pitchFamily="34" charset="0"/>
              </a:rPr>
              <a:t> نباشند</a:t>
            </a:r>
          </a:p>
          <a:p>
            <a:pPr algn="r" eaLnBrk="0" hangingPunct="0">
              <a:lnSpc>
                <a:spcPct val="110000"/>
              </a:lnSpc>
              <a:spcBef>
                <a:spcPct val="50000"/>
              </a:spcBef>
            </a:pPr>
            <a:r>
              <a:rPr lang="fa-IR" dirty="0">
                <a:solidFill>
                  <a:schemeClr val="accent2"/>
                </a:solidFill>
                <a:latin typeface="Tahoma" pitchFamily="34" charset="0"/>
                <a:cs typeface="Tahoma" pitchFamily="34" charset="0"/>
              </a:rPr>
              <a:t>ساختمان با درزهاي هوابند :</a:t>
            </a:r>
          </a:p>
          <a:p>
            <a:pPr algn="r" eaLnBrk="0" hangingPunct="0">
              <a:lnSpc>
                <a:spcPct val="110000"/>
              </a:lnSpc>
              <a:spcBef>
                <a:spcPct val="50000"/>
              </a:spcBef>
            </a:pPr>
            <a:r>
              <a:rPr lang="fa-IR" b="1" dirty="0">
                <a:latin typeface="Tahoma" pitchFamily="34" charset="0"/>
                <a:cs typeface="Tahoma" pitchFamily="34" charset="0"/>
              </a:rPr>
              <a:t>ساختماني كه جداره خارجي آن از قبيل درز درها و پنجره‌ها و محل عبور لوله‌ها و كابلها با نوار درزبندي يا وسايل ديگر تا اندازه‌اي حفاظت شده باشد كه امكان تعويض هواي طبيعي </a:t>
            </a:r>
            <a:r>
              <a:rPr lang="fa-IR" b="1" dirty="0">
                <a:solidFill>
                  <a:srgbClr val="CC0000"/>
                </a:solidFill>
                <a:latin typeface="Tahoma" pitchFamily="34" charset="0"/>
                <a:cs typeface="Tahoma" pitchFamily="34" charset="0"/>
              </a:rPr>
              <a:t>كمتر از نصف حجم فضا در ساعت</a:t>
            </a:r>
            <a:r>
              <a:rPr lang="fa-IR" b="1" dirty="0">
                <a:latin typeface="Tahoma" pitchFamily="34" charset="0"/>
                <a:cs typeface="Tahoma" pitchFamily="34" charset="0"/>
              </a:rPr>
              <a:t> باشد</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68313" y="620713"/>
            <a:ext cx="8229600" cy="595312"/>
          </a:xfrm>
          <a:prstGeom prst="rect">
            <a:avLst/>
          </a:prstGeom>
          <a:noFill/>
          <a:ln w="9525">
            <a:noFill/>
            <a:miter lim="800000"/>
            <a:headEnd/>
            <a:tailEnd/>
          </a:ln>
          <a:effectLst/>
        </p:spPr>
        <p:txBody>
          <a:bodyPr anchor="ctr"/>
          <a:lstStyle/>
          <a:p>
            <a:pPr algn="r"/>
            <a:r>
              <a:rPr lang="fa-IR" dirty="0">
                <a:latin typeface="Tahoma" pitchFamily="34" charset="0"/>
                <a:cs typeface="Tahoma" pitchFamily="34" charset="0"/>
              </a:rPr>
              <a:t>روشهاي تامين هواي لازم براي احتراق و تهويه</a:t>
            </a:r>
            <a:endParaRPr lang="en-US" dirty="0">
              <a:latin typeface="Tahoma" pitchFamily="34" charset="0"/>
              <a:cs typeface="Tahoma" pitchFamily="34" charset="0"/>
            </a:endParaRPr>
          </a:p>
        </p:txBody>
      </p:sp>
      <p:sp>
        <p:nvSpPr>
          <p:cNvPr id="5" name="Rectangle 3"/>
          <p:cNvSpPr>
            <a:spLocks noChangeArrowheads="1"/>
          </p:cNvSpPr>
          <p:nvPr/>
        </p:nvSpPr>
        <p:spPr bwMode="auto">
          <a:xfrm>
            <a:off x="684213" y="1557338"/>
            <a:ext cx="8302625" cy="4967287"/>
          </a:xfrm>
          <a:prstGeom prst="rect">
            <a:avLst/>
          </a:prstGeom>
          <a:noFill/>
          <a:ln w="9525">
            <a:noFill/>
            <a:miter lim="800000"/>
            <a:headEnd/>
            <a:tailEnd/>
          </a:ln>
          <a:effectLst/>
        </p:spPr>
        <p:txBody>
          <a:bodyPr/>
          <a:lstStyle/>
          <a:p>
            <a:pPr marL="609600" indent="-609600" algn="r">
              <a:lnSpc>
                <a:spcPct val="120000"/>
              </a:lnSpc>
              <a:spcBef>
                <a:spcPct val="50000"/>
              </a:spcBef>
            </a:pPr>
            <a:r>
              <a:rPr lang="fa-IR" dirty="0">
                <a:latin typeface="Tahoma" pitchFamily="34" charset="0"/>
                <a:cs typeface="Tahoma" pitchFamily="34" charset="0"/>
              </a:rPr>
              <a:t>	شرايط مذكور به دستگاههايي مربوط مي‌شود كه در داخل ساختمان كار گذارده شده و براي احتراق </a:t>
            </a:r>
            <a:r>
              <a:rPr lang="en-US" dirty="0">
                <a:latin typeface="Tahoma" pitchFamily="34" charset="0"/>
                <a:cs typeface="Tahoma" pitchFamily="34" charset="0"/>
              </a:rPr>
              <a:t>,</a:t>
            </a:r>
            <a:r>
              <a:rPr lang="fa-IR" dirty="0">
                <a:latin typeface="Tahoma" pitchFamily="34" charset="0"/>
                <a:cs typeface="Tahoma" pitchFamily="34" charset="0"/>
              </a:rPr>
              <a:t> تهويه و رقيق سازي گازهاي دودكش آنها از هواي داخل ساختمان استفاده مي‌گردد.</a:t>
            </a:r>
          </a:p>
          <a:p>
            <a:pPr marL="990600" lvl="1" indent="-533400" algn="r">
              <a:lnSpc>
                <a:spcPct val="120000"/>
              </a:lnSpc>
              <a:spcBef>
                <a:spcPct val="100000"/>
              </a:spcBef>
              <a:buClr>
                <a:schemeClr val="bg2"/>
              </a:buClr>
              <a:buSzPct val="120000"/>
              <a:buFont typeface="Wingdings" pitchFamily="2" charset="2"/>
              <a:buAutoNum type="arabicPeriod"/>
            </a:pPr>
            <a:r>
              <a:rPr lang="fa-IR" b="1" dirty="0">
                <a:solidFill>
                  <a:schemeClr val="accent2"/>
                </a:solidFill>
                <a:latin typeface="Tahoma" pitchFamily="34" charset="0"/>
                <a:cs typeface="Tahoma" pitchFamily="34" charset="0"/>
              </a:rPr>
              <a:t>ارتباط فضاي نصب با هواي آزاد</a:t>
            </a:r>
          </a:p>
          <a:p>
            <a:pPr marL="990600" lvl="1" indent="-533400" algn="r">
              <a:lnSpc>
                <a:spcPct val="120000"/>
              </a:lnSpc>
              <a:spcBef>
                <a:spcPct val="50000"/>
              </a:spcBef>
              <a:buClr>
                <a:schemeClr val="bg2"/>
              </a:buClr>
              <a:buSzPct val="120000"/>
              <a:buFont typeface="Wingdings" pitchFamily="2" charset="2"/>
              <a:buAutoNum type="arabicPeriod"/>
            </a:pPr>
            <a:r>
              <a:rPr lang="fa-IR" b="1" dirty="0">
                <a:solidFill>
                  <a:schemeClr val="accent2"/>
                </a:solidFill>
                <a:latin typeface="Tahoma" pitchFamily="34" charset="0"/>
                <a:cs typeface="Tahoma" pitchFamily="34" charset="0"/>
              </a:rPr>
              <a:t>نصب دريچه و كانالهاي متصل به هواي آزاد</a:t>
            </a:r>
          </a:p>
          <a:p>
            <a:pPr marL="990600" lvl="1" indent="-533400" algn="r">
              <a:lnSpc>
                <a:spcPct val="120000"/>
              </a:lnSpc>
              <a:spcBef>
                <a:spcPct val="50000"/>
              </a:spcBef>
              <a:buClr>
                <a:schemeClr val="bg2"/>
              </a:buClr>
              <a:buSzPct val="120000"/>
              <a:buFont typeface="Wingdings" pitchFamily="2" charset="2"/>
              <a:buAutoNum type="arabicPeriod"/>
            </a:pPr>
            <a:r>
              <a:rPr lang="fa-IR" b="1" dirty="0">
                <a:solidFill>
                  <a:schemeClr val="accent2"/>
                </a:solidFill>
                <a:latin typeface="Tahoma" pitchFamily="34" charset="0"/>
                <a:cs typeface="Tahoma" pitchFamily="34" charset="0"/>
              </a:rPr>
              <a:t>ارتباط فضاي نصب با اتاقهاي مرتبط به هواي آزاد</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71600" y="1412875"/>
            <a:ext cx="7772400" cy="4114800"/>
          </a:xfrm>
          <a:prstGeom prst="rect">
            <a:avLst/>
          </a:prstGeom>
          <a:noFill/>
          <a:ln w="9525">
            <a:noFill/>
            <a:miter lim="800000"/>
            <a:headEnd/>
            <a:tailEnd/>
          </a:ln>
          <a:effectLst/>
        </p:spPr>
        <p:txBody>
          <a:bodyPr/>
          <a:lstStyle/>
          <a:p>
            <a:pPr marL="342900" indent="-342900" algn="r" rtl="1">
              <a:spcBef>
                <a:spcPct val="20000"/>
              </a:spcBef>
            </a:pPr>
            <a:endParaRPr lang="en-US">
              <a:latin typeface="Tahoma" pitchFamily="34" charset="0"/>
              <a:cs typeface="Tahoma" pitchFamily="34" charset="0"/>
            </a:endParaRPr>
          </a:p>
        </p:txBody>
      </p:sp>
      <p:sp>
        <p:nvSpPr>
          <p:cNvPr id="3" name="Rectangle 3"/>
          <p:cNvSpPr>
            <a:spLocks noChangeArrowheads="1"/>
          </p:cNvSpPr>
          <p:nvPr/>
        </p:nvSpPr>
        <p:spPr bwMode="auto">
          <a:xfrm>
            <a:off x="0" y="690563"/>
            <a:ext cx="9144000" cy="577850"/>
          </a:xfrm>
          <a:prstGeom prst="rect">
            <a:avLst/>
          </a:prstGeom>
          <a:noFill/>
          <a:ln w="9525">
            <a:noFill/>
            <a:miter lim="800000"/>
            <a:headEnd/>
            <a:tailEnd/>
          </a:ln>
          <a:effectLst/>
        </p:spPr>
        <p:txBody>
          <a:bodyPr anchor="b"/>
          <a:lstStyle/>
          <a:p>
            <a:pPr algn="r" rtl="1"/>
            <a:r>
              <a:rPr lang="fa-IR">
                <a:latin typeface="Tahoma" pitchFamily="34" charset="0"/>
                <a:cs typeface="Tahoma" pitchFamily="34" charset="0"/>
              </a:rPr>
              <a:t>ارتباط فضاي نصب با هواي آزاد</a:t>
            </a:r>
            <a:endParaRPr lang="en-US">
              <a:latin typeface="Tahoma" pitchFamily="34" charset="0"/>
              <a:cs typeface="Tahoma" pitchFamily="34" charset="0"/>
            </a:endParaRPr>
          </a:p>
        </p:txBody>
      </p:sp>
      <p:sp>
        <p:nvSpPr>
          <p:cNvPr id="4" name="Rectangle 4"/>
          <p:cNvSpPr>
            <a:spLocks noChangeArrowheads="1"/>
          </p:cNvSpPr>
          <p:nvPr/>
        </p:nvSpPr>
        <p:spPr bwMode="auto">
          <a:xfrm>
            <a:off x="5148263" y="1700213"/>
            <a:ext cx="3995737" cy="2808287"/>
          </a:xfrm>
          <a:prstGeom prst="rect">
            <a:avLst/>
          </a:prstGeom>
          <a:noFill/>
          <a:ln w="9525">
            <a:noFill/>
            <a:miter lim="800000"/>
            <a:headEnd/>
            <a:tailEnd/>
          </a:ln>
          <a:effectLst/>
        </p:spPr>
        <p:txBody>
          <a:bodyPr/>
          <a:lstStyle/>
          <a:p>
            <a:pPr marL="342900" indent="-342900" algn="r" rtl="1">
              <a:spcBef>
                <a:spcPct val="70000"/>
              </a:spcBef>
              <a:buFontTx/>
              <a:buChar char="•"/>
            </a:pPr>
            <a:r>
              <a:rPr lang="fa-IR" dirty="0">
                <a:solidFill>
                  <a:srgbClr val="008000"/>
                </a:solidFill>
                <a:latin typeface="Tahoma" pitchFamily="34" charset="0"/>
                <a:cs typeface="Tahoma" pitchFamily="34" charset="0"/>
              </a:rPr>
              <a:t>‌ </a:t>
            </a:r>
            <a:r>
              <a:rPr lang="fa-IR" dirty="0">
                <a:latin typeface="Tahoma" pitchFamily="34" charset="0"/>
                <a:cs typeface="Tahoma" pitchFamily="34" charset="0"/>
              </a:rPr>
              <a:t>فضاي نامحدود : حداقل 4 مترمكعب به ازاي هر كيلووات مجموع ظرفيت حرارتي دستگاههاي گازسوز</a:t>
            </a:r>
          </a:p>
          <a:p>
            <a:pPr marL="342900" indent="-342900" algn="r" rtl="1">
              <a:spcBef>
                <a:spcPct val="70000"/>
              </a:spcBef>
              <a:buFontTx/>
              <a:buChar char="•"/>
            </a:pPr>
            <a:r>
              <a:rPr lang="fa-IR" dirty="0">
                <a:latin typeface="Tahoma" pitchFamily="34" charset="0"/>
                <a:cs typeface="Tahoma" pitchFamily="34" charset="0"/>
              </a:rPr>
              <a:t>حداقل يك درب يا پنجرة بازشونده به هواي آزاد از غير درز بند</a:t>
            </a:r>
          </a:p>
          <a:p>
            <a:pPr marL="342900" indent="-342900" algn="r" rtl="1">
              <a:spcBef>
                <a:spcPct val="70000"/>
              </a:spcBef>
              <a:buFontTx/>
              <a:buChar char="•"/>
            </a:pPr>
            <a:r>
              <a:rPr lang="fa-IR" dirty="0">
                <a:latin typeface="Tahoma" pitchFamily="34" charset="0"/>
                <a:cs typeface="Tahoma" pitchFamily="34" charset="0"/>
              </a:rPr>
              <a:t>ظرفيت مجموع كمتر از 35 كيلووات</a:t>
            </a:r>
          </a:p>
        </p:txBody>
      </p:sp>
      <p:pic>
        <p:nvPicPr>
          <p:cNvPr id="5" name="Picture 5"/>
          <p:cNvPicPr>
            <a:picLocks noChangeAspect="1" noChangeArrowheads="1"/>
          </p:cNvPicPr>
          <p:nvPr/>
        </p:nvPicPr>
        <p:blipFill>
          <a:blip r:embed="rId2" cstate="print"/>
          <a:srcRect/>
          <a:stretch>
            <a:fillRect/>
          </a:stretch>
        </p:blipFill>
        <p:spPr bwMode="auto">
          <a:xfrm>
            <a:off x="179388" y="1773238"/>
            <a:ext cx="4752975" cy="404018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457200"/>
            <a:ext cx="8229600" cy="1371600"/>
          </a:xfrm>
          <a:prstGeom prst="rect">
            <a:avLst/>
          </a:prstGeom>
          <a:noFill/>
          <a:ln w="9525">
            <a:noFill/>
            <a:miter lim="800000"/>
            <a:headEnd/>
            <a:tailEnd/>
          </a:ln>
          <a:effectLst/>
        </p:spPr>
        <p:txBody>
          <a:bodyPr anchor="ctr"/>
          <a:lstStyle/>
          <a:p>
            <a:pPr algn="r" rtl="1"/>
            <a:r>
              <a:rPr lang="en-US" sz="4400">
                <a:solidFill>
                  <a:schemeClr val="tx2"/>
                </a:solidFill>
              </a:rPr>
              <a:t>	</a:t>
            </a:r>
          </a:p>
        </p:txBody>
      </p:sp>
      <p:sp>
        <p:nvSpPr>
          <p:cNvPr id="3" name="Rectangle 3"/>
          <p:cNvSpPr>
            <a:spLocks noChangeArrowheads="1"/>
          </p:cNvSpPr>
          <p:nvPr/>
        </p:nvSpPr>
        <p:spPr bwMode="auto">
          <a:xfrm>
            <a:off x="539750" y="908050"/>
            <a:ext cx="8424863" cy="5400675"/>
          </a:xfrm>
          <a:prstGeom prst="rect">
            <a:avLst/>
          </a:prstGeom>
          <a:noFill/>
          <a:ln w="9525">
            <a:noFill/>
            <a:miter lim="800000"/>
            <a:headEnd/>
            <a:tailEnd/>
          </a:ln>
          <a:effectLst/>
        </p:spPr>
        <p:txBody>
          <a:bodyPr/>
          <a:lstStyle/>
          <a:p>
            <a:pPr marL="342900" indent="-342900" algn="r" rtl="1">
              <a:lnSpc>
                <a:spcPct val="120000"/>
              </a:lnSpc>
              <a:spcBef>
                <a:spcPct val="70000"/>
              </a:spcBef>
            </a:pPr>
            <a:r>
              <a:rPr lang="en-US" b="1" dirty="0">
                <a:latin typeface="Tahoma" pitchFamily="34" charset="0"/>
                <a:cs typeface="Tahoma" pitchFamily="34" charset="0"/>
              </a:rPr>
              <a:t>	</a:t>
            </a:r>
            <a:r>
              <a:rPr lang="fa-IR" b="1" dirty="0">
                <a:latin typeface="Tahoma" pitchFamily="34" charset="0"/>
                <a:cs typeface="Tahoma" pitchFamily="34" charset="0"/>
              </a:rPr>
              <a:t>نصب آبگرمكن به ظرفيت نامي 24000</a:t>
            </a:r>
            <a:r>
              <a:rPr lang="en-US" b="1" dirty="0">
                <a:latin typeface="Tahoma" pitchFamily="34" charset="0"/>
                <a:cs typeface="Tahoma" pitchFamily="34" charset="0"/>
              </a:rPr>
              <a:t> </a:t>
            </a:r>
            <a:r>
              <a:rPr lang="fa-IR" b="1" dirty="0">
                <a:latin typeface="Tahoma" pitchFamily="34" charset="0"/>
                <a:cs typeface="Tahoma" pitchFamily="34" charset="0"/>
              </a:rPr>
              <a:t>كيلوكالري در ساعت</a:t>
            </a:r>
            <a:r>
              <a:rPr lang="en-US" b="1" dirty="0">
                <a:latin typeface="Tahoma" pitchFamily="34" charset="0"/>
                <a:cs typeface="Tahoma" pitchFamily="34" charset="0"/>
              </a:rPr>
              <a:t> </a:t>
            </a:r>
            <a:r>
              <a:rPr lang="fa-IR" b="1" dirty="0">
                <a:latin typeface="Tahoma" pitchFamily="34" charset="0"/>
                <a:cs typeface="Tahoma" pitchFamily="34" charset="0"/>
              </a:rPr>
              <a:t>در يك آشپزخانه نوع باز</a:t>
            </a:r>
            <a:r>
              <a:rPr lang="en-US" b="1" dirty="0">
                <a:latin typeface="Tahoma" pitchFamily="34" charset="0"/>
                <a:cs typeface="Tahoma" pitchFamily="34" charset="0"/>
              </a:rPr>
              <a:t> (open) </a:t>
            </a:r>
            <a:r>
              <a:rPr lang="fa-IR" b="1" dirty="0">
                <a:latin typeface="Tahoma" pitchFamily="34" charset="0"/>
                <a:cs typeface="Tahoma" pitchFamily="34" charset="0"/>
              </a:rPr>
              <a:t>كه به محوطه‌هاي نهارخوري و ميهمان‌خانه متصل و زيربناي محوطه مربوطه</a:t>
            </a:r>
            <a:r>
              <a:rPr lang="en-US" b="1" dirty="0">
                <a:latin typeface="Tahoma" pitchFamily="34" charset="0"/>
                <a:cs typeface="Tahoma" pitchFamily="34" charset="0"/>
              </a:rPr>
              <a:t> </a:t>
            </a:r>
            <a:r>
              <a:rPr lang="fa-IR" b="1" dirty="0">
                <a:latin typeface="Tahoma" pitchFamily="34" charset="0"/>
                <a:cs typeface="Tahoma" pitchFamily="34" charset="0"/>
              </a:rPr>
              <a:t>50</a:t>
            </a:r>
            <a:r>
              <a:rPr lang="en-US" b="1" dirty="0">
                <a:latin typeface="Tahoma" pitchFamily="34" charset="0"/>
                <a:cs typeface="Tahoma" pitchFamily="34" charset="0"/>
              </a:rPr>
              <a:t> </a:t>
            </a:r>
            <a:r>
              <a:rPr lang="fa-IR" b="1" dirty="0">
                <a:latin typeface="Tahoma" pitchFamily="34" charset="0"/>
                <a:cs typeface="Tahoma" pitchFamily="34" charset="0"/>
              </a:rPr>
              <a:t>متر مربع مي‌باشد مجاز است يا خير؟</a:t>
            </a:r>
            <a:endParaRPr lang="en-US" b="1" dirty="0">
              <a:latin typeface="Tahoma" pitchFamily="34" charset="0"/>
              <a:cs typeface="Tahoma" pitchFamily="34" charset="0"/>
            </a:endParaRPr>
          </a:p>
          <a:p>
            <a:pPr marL="342900" indent="-342900" algn="r" rtl="1">
              <a:spcBef>
                <a:spcPct val="20000"/>
              </a:spcBef>
            </a:pPr>
            <a:endParaRPr lang="en-US" b="1" dirty="0">
              <a:latin typeface="Tahoma" pitchFamily="34" charset="0"/>
              <a:cs typeface="Tahoma" pitchFamily="34" charset="0"/>
            </a:endParaRPr>
          </a:p>
          <a:p>
            <a:pPr marL="342900" indent="-342900" algn="r" rtl="1">
              <a:lnSpc>
                <a:spcPct val="120000"/>
              </a:lnSpc>
              <a:spcBef>
                <a:spcPct val="70000"/>
              </a:spcBef>
            </a:pPr>
            <a:r>
              <a:rPr lang="en-US" b="1" dirty="0">
                <a:latin typeface="Tahoma" pitchFamily="34" charset="0"/>
                <a:cs typeface="Tahoma" pitchFamily="34" charset="0"/>
              </a:rPr>
              <a:t>24000 kcal/hr ≈ 28 </a:t>
            </a:r>
            <a:r>
              <a:rPr lang="en-US" b="1" dirty="0" err="1">
                <a:latin typeface="Tahoma" pitchFamily="34" charset="0"/>
                <a:cs typeface="Tahoma" pitchFamily="34" charset="0"/>
              </a:rPr>
              <a:t>kw</a:t>
            </a:r>
            <a:r>
              <a:rPr lang="en-US" b="1" dirty="0">
                <a:latin typeface="Tahoma" pitchFamily="34" charset="0"/>
                <a:cs typeface="Tahoma" pitchFamily="34" charset="0"/>
              </a:rPr>
              <a:t> </a:t>
            </a:r>
          </a:p>
          <a:p>
            <a:pPr marL="342900" indent="-342900" algn="r" rtl="1">
              <a:lnSpc>
                <a:spcPct val="120000"/>
              </a:lnSpc>
              <a:spcBef>
                <a:spcPct val="70000"/>
              </a:spcBef>
            </a:pPr>
            <a:r>
              <a:rPr lang="en-US" b="1" dirty="0">
                <a:latin typeface="Tahoma" pitchFamily="34" charset="0"/>
                <a:cs typeface="Tahoma" pitchFamily="34" charset="0"/>
              </a:rPr>
              <a:t>28 </a:t>
            </a:r>
            <a:r>
              <a:rPr lang="en-US" b="1" dirty="0" err="1">
                <a:latin typeface="Tahoma" pitchFamily="34" charset="0"/>
                <a:cs typeface="Tahoma" pitchFamily="34" charset="0"/>
              </a:rPr>
              <a:t>kw</a:t>
            </a:r>
            <a:r>
              <a:rPr lang="en-US" b="1" dirty="0">
                <a:latin typeface="Tahoma" pitchFamily="34" charset="0"/>
                <a:cs typeface="Tahoma" pitchFamily="34" charset="0"/>
              </a:rPr>
              <a:t> × 4 m³/</a:t>
            </a:r>
            <a:r>
              <a:rPr lang="en-US" b="1" dirty="0" err="1">
                <a:latin typeface="Tahoma" pitchFamily="34" charset="0"/>
                <a:cs typeface="Tahoma" pitchFamily="34" charset="0"/>
              </a:rPr>
              <a:t>kw</a:t>
            </a:r>
            <a:r>
              <a:rPr lang="en-US" b="1" dirty="0">
                <a:latin typeface="Tahoma" pitchFamily="34" charset="0"/>
                <a:cs typeface="Tahoma" pitchFamily="34" charset="0"/>
              </a:rPr>
              <a:t> = 112 m³            </a:t>
            </a:r>
            <a:r>
              <a:rPr lang="fa-IR" b="1" dirty="0">
                <a:latin typeface="Tahoma" pitchFamily="34" charset="0"/>
                <a:cs typeface="Tahoma" pitchFamily="34" charset="0"/>
              </a:rPr>
              <a:t>         </a:t>
            </a:r>
            <a:r>
              <a:rPr lang="en-US" b="1" dirty="0">
                <a:latin typeface="Tahoma" pitchFamily="34" charset="0"/>
                <a:cs typeface="Tahoma" pitchFamily="34" charset="0"/>
              </a:rPr>
              <a:t>        </a:t>
            </a:r>
            <a:r>
              <a:rPr lang="fa-IR" b="1" dirty="0">
                <a:solidFill>
                  <a:schemeClr val="accent2"/>
                </a:solidFill>
                <a:latin typeface="Tahoma" pitchFamily="34" charset="0"/>
                <a:cs typeface="Tahoma" pitchFamily="34" charset="0"/>
              </a:rPr>
              <a:t>شرط فضاي نامحدود</a:t>
            </a:r>
            <a:r>
              <a:rPr lang="en-US" b="1" dirty="0">
                <a:latin typeface="Tahoma" pitchFamily="34" charset="0"/>
                <a:cs typeface="Tahoma" pitchFamily="34" charset="0"/>
              </a:rPr>
              <a:t>            </a:t>
            </a:r>
          </a:p>
          <a:p>
            <a:pPr marL="342900" indent="-342900" algn="r" rtl="1">
              <a:lnSpc>
                <a:spcPct val="120000"/>
              </a:lnSpc>
              <a:spcBef>
                <a:spcPct val="70000"/>
              </a:spcBef>
            </a:pPr>
            <a:r>
              <a:rPr lang="en-US" b="1" dirty="0">
                <a:latin typeface="Tahoma" pitchFamily="34" charset="0"/>
                <a:cs typeface="Tahoma" pitchFamily="34" charset="0"/>
              </a:rPr>
              <a:t>50 m² × 2.8 m = 140 m³ &gt; 112 m³    </a:t>
            </a:r>
            <a:r>
              <a:rPr lang="fa-IR" b="1" dirty="0">
                <a:latin typeface="Tahoma" pitchFamily="34" charset="0"/>
                <a:cs typeface="Tahoma" pitchFamily="34" charset="0"/>
              </a:rPr>
              <a:t>   </a:t>
            </a:r>
            <a:r>
              <a:rPr lang="fa-IR" b="1" dirty="0">
                <a:solidFill>
                  <a:schemeClr val="accent2"/>
                </a:solidFill>
                <a:latin typeface="Tahoma" pitchFamily="34" charset="0"/>
                <a:cs typeface="Tahoma" pitchFamily="34" charset="0"/>
              </a:rPr>
              <a:t>نصب در شرايط فوق مجاز است</a:t>
            </a:r>
            <a:endParaRPr lang="fi-FI" b="1" dirty="0">
              <a:solidFill>
                <a:schemeClr val="accent2"/>
              </a:solidFill>
              <a:latin typeface="Tahoma" pitchFamily="34" charset="0"/>
              <a:cs typeface="Tahom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0825" y="549275"/>
            <a:ext cx="8642350" cy="695325"/>
          </a:xfrm>
          <a:prstGeom prst="rect">
            <a:avLst/>
          </a:prstGeom>
          <a:noFill/>
          <a:ln w="9525">
            <a:noFill/>
            <a:miter lim="800000"/>
            <a:headEnd/>
            <a:tailEnd/>
          </a:ln>
          <a:effectLst/>
        </p:spPr>
        <p:txBody>
          <a:bodyPr anchor="b"/>
          <a:lstStyle/>
          <a:p>
            <a:pPr algn="r" rtl="1"/>
            <a:r>
              <a:rPr lang="fa-IR" dirty="0">
                <a:latin typeface="Tahoma" pitchFamily="34" charset="0"/>
                <a:cs typeface="Tahoma" pitchFamily="34" charset="0"/>
              </a:rPr>
              <a:t>نصب دريچه مرتبط با هواي آزاد</a:t>
            </a:r>
            <a:endParaRPr lang="en-US" dirty="0">
              <a:latin typeface="Tahoma" pitchFamily="34" charset="0"/>
              <a:cs typeface="Tahoma" pitchFamily="34" charset="0"/>
            </a:endParaRPr>
          </a:p>
        </p:txBody>
      </p:sp>
      <p:sp>
        <p:nvSpPr>
          <p:cNvPr id="3" name="Rectangle 3"/>
          <p:cNvSpPr>
            <a:spLocks noChangeArrowheads="1"/>
          </p:cNvSpPr>
          <p:nvPr/>
        </p:nvSpPr>
        <p:spPr bwMode="auto">
          <a:xfrm>
            <a:off x="4356100" y="1484313"/>
            <a:ext cx="4572000" cy="4679950"/>
          </a:xfrm>
          <a:prstGeom prst="rect">
            <a:avLst/>
          </a:prstGeom>
          <a:noFill/>
          <a:ln w="9525">
            <a:noFill/>
            <a:miter lim="800000"/>
            <a:headEnd/>
            <a:tailEnd/>
          </a:ln>
          <a:effectLst/>
        </p:spPr>
        <p:txBody>
          <a:bodyPr/>
          <a:lstStyle/>
          <a:p>
            <a:pPr marL="342900" indent="-342900" algn="r" rtl="1">
              <a:spcBef>
                <a:spcPct val="70000"/>
              </a:spcBef>
              <a:buFontTx/>
              <a:buChar char="•"/>
            </a:pPr>
            <a:r>
              <a:rPr lang="fa-IR" dirty="0">
                <a:solidFill>
                  <a:schemeClr val="accent2"/>
                </a:solidFill>
                <a:latin typeface="Tahoma" pitchFamily="34" charset="0"/>
                <a:cs typeface="Tahoma" pitchFamily="34" charset="0"/>
              </a:rPr>
              <a:t>حداقل حجم فضاي نصب </a:t>
            </a:r>
          </a:p>
          <a:p>
            <a:pPr marL="342900" indent="-342900" algn="r" rtl="1">
              <a:spcBef>
                <a:spcPct val="70000"/>
              </a:spcBef>
            </a:pPr>
            <a:r>
              <a:rPr lang="fa-IR" dirty="0">
                <a:solidFill>
                  <a:srgbClr val="CC0000"/>
                </a:solidFill>
                <a:latin typeface="Tahoma" pitchFamily="34" charset="0"/>
                <a:cs typeface="Tahoma" pitchFamily="34" charset="0"/>
              </a:rPr>
              <a:t>	</a:t>
            </a:r>
            <a:r>
              <a:rPr lang="fa-IR" b="1" dirty="0">
                <a:solidFill>
                  <a:srgbClr val="CC0000"/>
                </a:solidFill>
                <a:latin typeface="Tahoma" pitchFamily="34" charset="0"/>
                <a:cs typeface="Tahoma" pitchFamily="34" charset="0"/>
              </a:rPr>
              <a:t>1 مترمكعب </a:t>
            </a:r>
            <a:r>
              <a:rPr lang="fa-IR" b="1" dirty="0">
                <a:latin typeface="Tahoma" pitchFamily="34" charset="0"/>
                <a:cs typeface="Tahoma" pitchFamily="34" charset="0"/>
              </a:rPr>
              <a:t>به ازاي هر كيلووات مجموع ظرفيت حرارتي دستگاههاي گازسوز</a:t>
            </a:r>
            <a:endParaRPr lang="fa-IR" dirty="0">
              <a:latin typeface="Tahoma" pitchFamily="34" charset="0"/>
              <a:cs typeface="Tahoma" pitchFamily="34" charset="0"/>
            </a:endParaRPr>
          </a:p>
          <a:p>
            <a:pPr marL="342900" indent="-342900" algn="r" rtl="1">
              <a:spcBef>
                <a:spcPct val="70000"/>
              </a:spcBef>
              <a:buFontTx/>
              <a:buChar char="•"/>
            </a:pPr>
            <a:r>
              <a:rPr lang="fa-IR" dirty="0">
                <a:solidFill>
                  <a:schemeClr val="accent2"/>
                </a:solidFill>
                <a:latin typeface="Tahoma" pitchFamily="34" charset="0"/>
                <a:cs typeface="Tahoma" pitchFamily="34" charset="0"/>
              </a:rPr>
              <a:t>دريچه دائمي ( غير قابل بسته شدن) مرتبط با هواي آزاد</a:t>
            </a:r>
          </a:p>
          <a:p>
            <a:pPr marL="342900" indent="-342900" algn="r" rtl="1">
              <a:spcBef>
                <a:spcPct val="70000"/>
              </a:spcBef>
            </a:pPr>
            <a:r>
              <a:rPr lang="fa-IR" b="1" dirty="0">
                <a:latin typeface="Tahoma" pitchFamily="34" charset="0"/>
                <a:cs typeface="Tahoma" pitchFamily="34" charset="0"/>
              </a:rPr>
              <a:t>يك دريچه با سطح مقطع حداقل 150 سانتيمترمربع و يا دو دريچه هر يك به مساحت حداقل 75 سانتيمترمربع</a:t>
            </a:r>
            <a:endParaRPr lang="fa-IR" b="1" dirty="0">
              <a:solidFill>
                <a:srgbClr val="008000"/>
              </a:solidFill>
              <a:latin typeface="Tahoma" pitchFamily="34" charset="0"/>
              <a:cs typeface="Tahoma" pitchFamily="34" charset="0"/>
            </a:endParaRPr>
          </a:p>
          <a:p>
            <a:pPr marL="342900" indent="-342900" algn="r" rtl="1">
              <a:spcBef>
                <a:spcPct val="70000"/>
              </a:spcBef>
              <a:buFontTx/>
              <a:buChar char="•"/>
            </a:pPr>
            <a:r>
              <a:rPr lang="fa-IR" dirty="0">
                <a:solidFill>
                  <a:schemeClr val="accent2"/>
                </a:solidFill>
                <a:latin typeface="Tahoma" pitchFamily="34" charset="0"/>
                <a:cs typeface="Tahoma" pitchFamily="34" charset="0"/>
              </a:rPr>
              <a:t>مجموع توان كمتر 50 كيلووات باشد .</a:t>
            </a:r>
          </a:p>
        </p:txBody>
      </p:sp>
      <p:pic>
        <p:nvPicPr>
          <p:cNvPr id="4" name="Picture 4"/>
          <p:cNvPicPr>
            <a:picLocks noChangeAspect="1" noChangeArrowheads="1"/>
          </p:cNvPicPr>
          <p:nvPr/>
        </p:nvPicPr>
        <p:blipFill>
          <a:blip r:embed="rId2" cstate="print"/>
          <a:srcRect/>
          <a:stretch>
            <a:fillRect/>
          </a:stretch>
        </p:blipFill>
        <p:spPr bwMode="auto">
          <a:xfrm>
            <a:off x="179388" y="2060575"/>
            <a:ext cx="4321175" cy="37909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395288" y="692150"/>
            <a:ext cx="8569325" cy="59055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70000"/>
              </a:spcBef>
              <a:spcAft>
                <a:spcPts val="0"/>
              </a:spcAft>
              <a:buClrTx/>
              <a:buSzTx/>
              <a:buFontTx/>
              <a:buNone/>
              <a:tabLst/>
              <a:defRPr/>
            </a:pPr>
            <a:r>
              <a:rPr kumimoji="0" lang="en-US"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در صورتيكه بخواهيم يك آبگرمكن ديواري به ظرفيت حرارتي</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12000</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كيلوكالري در ساعت</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را در اطاقي به زيربناي 10</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متر مربع</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نصب كنيم چه تمهيداتي براي تامين هواي لازم براي احتراق بايد صورت گيرد</a:t>
            </a:r>
            <a:r>
              <a:rPr kumimoji="0" lang="en-US" b="1" i="0" u="none" strike="noStrike" kern="1200" cap="none" spc="0" normalizeH="0" baseline="0" noProof="0" dirty="0" smtClean="0">
                <a:ln>
                  <a:noFill/>
                </a:ln>
                <a:effectLst/>
                <a:uLnTx/>
                <a:uFillTx/>
                <a:latin typeface="Tahoma" pitchFamily="34" charset="0"/>
                <a:cs typeface="Tahoma" pitchFamily="34" charset="0"/>
              </a:rPr>
              <a:t>.</a:t>
            </a:r>
          </a:p>
          <a:p>
            <a:pPr marL="0" marR="0" lvl="0" indent="0" algn="r" defTabSz="914400" rtl="1" eaLnBrk="1" fontAlgn="auto" latinLnBrk="0" hangingPunct="1">
              <a:lnSpc>
                <a:spcPct val="80000"/>
              </a:lnSpc>
              <a:spcBef>
                <a:spcPct val="20000"/>
              </a:spcBef>
              <a:spcAft>
                <a:spcPts val="0"/>
              </a:spcAft>
              <a:buClrTx/>
              <a:buSzTx/>
              <a:buFontTx/>
              <a:buNone/>
              <a:tabLst/>
              <a:defRPr/>
            </a:pPr>
            <a:endParaRPr kumimoji="0" lang="en-US"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endParaRP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12000 kcal/hr ≈ 14 </a:t>
            </a:r>
            <a:r>
              <a:rPr kumimoji="0" lang="en-US" b="1" i="0" u="none" strike="noStrike" kern="1200" cap="none" spc="0" normalizeH="0" baseline="0" noProof="0" dirty="0" err="1" smtClean="0">
                <a:ln>
                  <a:noFill/>
                </a:ln>
                <a:effectLst/>
                <a:uLnTx/>
                <a:uFillTx/>
                <a:latin typeface="Tahoma" pitchFamily="34" charset="0"/>
                <a:cs typeface="Tahoma" pitchFamily="34" charset="0"/>
              </a:rPr>
              <a:t>kw</a:t>
            </a:r>
            <a:endParaRPr kumimoji="0" lang="en-US"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V = 10 m² × 2.8 m = 28 m³</a:t>
            </a: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14 </a:t>
            </a:r>
            <a:r>
              <a:rPr kumimoji="0" lang="en-US" b="1" i="0" u="none" strike="noStrike" kern="1200" cap="none" spc="0" normalizeH="0" baseline="0" noProof="0" dirty="0" err="1" smtClean="0">
                <a:ln>
                  <a:noFill/>
                </a:ln>
                <a:effectLst/>
                <a:uLnTx/>
                <a:uFillTx/>
                <a:latin typeface="Tahoma" pitchFamily="34" charset="0"/>
                <a:cs typeface="Tahoma" pitchFamily="34" charset="0"/>
              </a:rPr>
              <a:t>kw</a:t>
            </a:r>
            <a:r>
              <a:rPr kumimoji="0" lang="en-US" b="1" i="0" u="none" strike="noStrike" kern="1200" cap="none" spc="0" normalizeH="0" baseline="0" noProof="0" dirty="0" smtClean="0">
                <a:ln>
                  <a:noFill/>
                </a:ln>
                <a:effectLst/>
                <a:uLnTx/>
                <a:uFillTx/>
                <a:latin typeface="Tahoma" pitchFamily="34" charset="0"/>
                <a:cs typeface="Tahoma" pitchFamily="34" charset="0"/>
              </a:rPr>
              <a:t> × 1 m³/</a:t>
            </a:r>
            <a:r>
              <a:rPr kumimoji="0" lang="en-US" b="1" i="0" u="none" strike="noStrike" kern="1200" cap="none" spc="0" normalizeH="0" baseline="0" noProof="0" dirty="0" err="1" smtClean="0">
                <a:ln>
                  <a:noFill/>
                </a:ln>
                <a:effectLst/>
                <a:uLnTx/>
                <a:uFillTx/>
                <a:latin typeface="Tahoma" pitchFamily="34" charset="0"/>
                <a:cs typeface="Tahoma" pitchFamily="34" charset="0"/>
              </a:rPr>
              <a:t>kw</a:t>
            </a:r>
            <a:r>
              <a:rPr kumimoji="0" lang="en-US" b="1" i="0" u="none" strike="noStrike" kern="1200" cap="none" spc="0" normalizeH="0" baseline="0" noProof="0" dirty="0" smtClean="0">
                <a:ln>
                  <a:noFill/>
                </a:ln>
                <a:effectLst/>
                <a:uLnTx/>
                <a:uFillTx/>
                <a:latin typeface="Tahoma" pitchFamily="34" charset="0"/>
                <a:cs typeface="Tahoma" pitchFamily="34" charset="0"/>
              </a:rPr>
              <a:t> = 14 m³</a:t>
            </a: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28 &gt; 14</a:t>
            </a:r>
            <a:r>
              <a:rPr kumimoji="0" lang="en-US"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r>
              <a:rPr kumimoji="0" lang="fa-IR" b="0" i="0" u="none" strike="noStrike" kern="1200" cap="none" spc="0" normalizeH="0" baseline="0" noProof="0" dirty="0" smtClean="0">
                <a:ln>
                  <a:noFill/>
                </a:ln>
                <a:effectLst/>
                <a:uLnTx/>
                <a:uFillTx/>
                <a:latin typeface="Tahoma" pitchFamily="34" charset="0"/>
                <a:cs typeface="Tahoma" pitchFamily="34" charset="0"/>
              </a:rPr>
              <a:t>امكان نصب وجود دارد</a:t>
            </a:r>
          </a:p>
          <a:p>
            <a:pPr marL="0" marR="0" lvl="0" indent="0" algn="r" defTabSz="914400" rtl="1" eaLnBrk="1" fontAlgn="auto" latinLnBrk="0" hangingPunct="1">
              <a:lnSpc>
                <a:spcPct val="120000"/>
              </a:lnSpc>
              <a:spcBef>
                <a:spcPct val="7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	بنابراين دريچه 150 سانتيمتر مربعي بايد اطاق مربوطه را به هواي آزاد متصل نمايد</a:t>
            </a:r>
            <a:r>
              <a:rPr kumimoji="0" lang="en-GB" b="0"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endParaRPr kumimoji="0" lang="fi-FI" b="1" i="0" u="none" strike="noStrike" kern="1200" cap="none" spc="0" normalizeH="0" baseline="0" noProof="0" dirty="0">
              <a:ln>
                <a:noFill/>
              </a:ln>
              <a:effectLst>
                <a:outerShdw blurRad="38100" dist="38100" dir="2700000" algn="tl">
                  <a:srgbClr val="C0C0C0"/>
                </a:outerShdw>
              </a:effectLst>
              <a:uLnTx/>
              <a:uFillTx/>
              <a:latin typeface="Tahoma" pitchFamily="34" charset="0"/>
              <a:cs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950" y="476250"/>
            <a:ext cx="8893175" cy="792163"/>
          </a:xfrm>
          <a:prstGeom prst="rect">
            <a:avLst/>
          </a:prstGeom>
          <a:noFill/>
          <a:ln w="9525">
            <a:noFill/>
            <a:miter lim="800000"/>
            <a:headEnd/>
            <a:tailEnd/>
          </a:ln>
          <a:effectLst/>
        </p:spPr>
        <p:txBody>
          <a:bodyPr anchor="b"/>
          <a:lstStyle/>
          <a:p>
            <a:pPr algn="r">
              <a:lnSpc>
                <a:spcPct val="120000"/>
              </a:lnSpc>
            </a:pPr>
            <a:r>
              <a:rPr lang="fa-IR">
                <a:latin typeface="Tahoma" pitchFamily="34" charset="0"/>
                <a:cs typeface="Tahoma" pitchFamily="34" charset="0"/>
              </a:rPr>
              <a:t>ارتباط فضاي نصب به فضاهاي مجاور مرتبط با هواي آزاد</a:t>
            </a:r>
            <a:endParaRPr lang="en-US">
              <a:latin typeface="Tahoma" pitchFamily="34" charset="0"/>
              <a:cs typeface="Tahoma" pitchFamily="34" charset="0"/>
            </a:endParaRPr>
          </a:p>
        </p:txBody>
      </p:sp>
      <p:sp>
        <p:nvSpPr>
          <p:cNvPr id="3" name="Rectangle 3"/>
          <p:cNvSpPr>
            <a:spLocks noChangeArrowheads="1"/>
          </p:cNvSpPr>
          <p:nvPr/>
        </p:nvSpPr>
        <p:spPr bwMode="auto">
          <a:xfrm>
            <a:off x="468313" y="2060575"/>
            <a:ext cx="8207375" cy="3783013"/>
          </a:xfrm>
          <a:prstGeom prst="rect">
            <a:avLst/>
          </a:prstGeom>
          <a:noFill/>
          <a:ln w="9525">
            <a:noFill/>
            <a:miter lim="800000"/>
            <a:headEnd/>
            <a:tailEnd/>
          </a:ln>
          <a:effectLst/>
        </p:spPr>
        <p:txBody>
          <a:bodyPr/>
          <a:lstStyle/>
          <a:p>
            <a:pPr marL="342900" indent="-342900" algn="r">
              <a:spcBef>
                <a:spcPct val="70000"/>
              </a:spcBef>
            </a:pPr>
            <a:r>
              <a:rPr lang="fa-IR">
                <a:solidFill>
                  <a:schemeClr val="accent2"/>
                </a:solidFill>
                <a:latin typeface="Tahoma" pitchFamily="34" charset="0"/>
                <a:cs typeface="Tahoma" pitchFamily="34" charset="0"/>
              </a:rPr>
              <a:t>	ارتباط داخلي فضاي نصب به فضاهاي مجاور مي‌بايست ايجاد شود در صورتيكه :</a:t>
            </a:r>
          </a:p>
          <a:p>
            <a:pPr marL="342900" indent="-342900" algn="r">
              <a:spcBef>
                <a:spcPct val="70000"/>
              </a:spcBef>
              <a:buFontTx/>
              <a:buChar char="•"/>
            </a:pPr>
            <a:r>
              <a:rPr lang="fa-IR" b="1">
                <a:latin typeface="Tahoma" pitchFamily="34" charset="0"/>
                <a:cs typeface="Tahoma" pitchFamily="34" charset="0"/>
              </a:rPr>
              <a:t>حجم فضاي نصب كمتر از 4 مترمكعب به ازاي هر كيلووات مجموع ظرفيت حرارتي دستگاههاي گازسوز باشد.</a:t>
            </a:r>
          </a:p>
          <a:p>
            <a:pPr marL="342900" indent="-342900" algn="r">
              <a:spcBef>
                <a:spcPct val="70000"/>
              </a:spcBef>
              <a:buFontTx/>
              <a:buChar char="•"/>
            </a:pPr>
            <a:r>
              <a:rPr lang="fa-IR" b="1">
                <a:latin typeface="Tahoma" pitchFamily="34" charset="0"/>
                <a:cs typeface="Tahoma" pitchFamily="34" charset="0"/>
              </a:rPr>
              <a:t>فضاي نصب يك اتاق داخلي (محاط به اتاق‌هاي ديگر) باشد.</a:t>
            </a:r>
            <a:endParaRPr lang="fi-FI" b="1">
              <a:latin typeface="Tahoma" pitchFamily="34" charset="0"/>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144000" cy="1200329"/>
          </a:xfrm>
          <a:prstGeom prst="rect">
            <a:avLst/>
          </a:prstGeom>
          <a:noFill/>
        </p:spPr>
        <p:txBody>
          <a:bodyPr wrap="square" rtlCol="0">
            <a:spAutoFit/>
          </a:bodyPr>
          <a:lstStyle/>
          <a:p>
            <a:pPr algn="r" rtl="1"/>
            <a:r>
              <a:rPr lang="fa-IR" dirty="0" smtClean="0">
                <a:latin typeface="Tahoma" pitchFamily="34" charset="0"/>
                <a:cs typeface="Tahoma" pitchFamily="34" charset="0"/>
              </a:rPr>
              <a:t>همانطور که با چرخاندن کلیدی در بخاری ، می توانیم شعله را کم یا زیاد نماییم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پکیج نیز می توانیم حداکثر و حداقل شعله را ( بسته به شرایط محیطی ) تعین نماییم . پکیج در ابتدا با شعله ملایم کار می کند و سپس شعله به حداثر خود می رسد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3" name="TextBox 2"/>
          <p:cNvSpPr txBox="1"/>
          <p:nvPr/>
        </p:nvSpPr>
        <p:spPr>
          <a:xfrm>
            <a:off x="4572000" y="1752600"/>
            <a:ext cx="4572000" cy="3693319"/>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تنظیم حداکثر توان </a:t>
            </a:r>
            <a:r>
              <a:rPr lang="fa-IR" b="1" u="sng" dirty="0" smtClean="0">
                <a:latin typeface="Tahoma" pitchFamily="34" charset="0"/>
                <a:cs typeface="Tahoma" pitchFamily="34" charset="0"/>
              </a:rPr>
              <a:t>:</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جهت بررسی و تنظیم حداکثر توان ، پیج شماره 2 را شل نمایید و شیلنگ فشار سنج را به ورودی فشار وصل نمایید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لوله هوا را جدا کنید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پکیج را در بالاترین توان روشن نمایید ( شیرآب گرم را بازنمایید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فشار موجود باید مطابق با نوع گاز پکیج باشد . در غیر این صورت درپوش را برداشته و مهره شش گوش "3" را با آچار تنظیم کنید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بعد از اتمام کار پیج شمار 2 را محکم ببندید و شیلنگ لوله هوا را مجددا وصل نمایید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graphicFrame>
        <p:nvGraphicFramePr>
          <p:cNvPr id="4" name="Table 3"/>
          <p:cNvGraphicFramePr>
            <a:graphicFrameLocks noGrp="1"/>
          </p:cNvGraphicFramePr>
          <p:nvPr/>
        </p:nvGraphicFramePr>
        <p:xfrm>
          <a:off x="381000" y="5410200"/>
          <a:ext cx="8763000" cy="1447800"/>
        </p:xfrm>
        <a:graphic>
          <a:graphicData uri="http://schemas.openxmlformats.org/drawingml/2006/table">
            <a:tbl>
              <a:tblPr rtl="1"/>
              <a:tblGrid>
                <a:gridCol w="2190276"/>
                <a:gridCol w="2190276"/>
                <a:gridCol w="2191224"/>
                <a:gridCol w="2191224"/>
              </a:tblGrid>
              <a:tr h="361950">
                <a:tc gridSpan="4">
                  <a:txBody>
                    <a:bodyPr/>
                    <a:lstStyle/>
                    <a:p>
                      <a:pPr marL="0" marR="0" algn="just" rtl="1">
                        <a:lnSpc>
                          <a:spcPct val="115000"/>
                        </a:lnSpc>
                        <a:spcBef>
                          <a:spcPts val="0"/>
                        </a:spcBef>
                        <a:spcAft>
                          <a:spcPts val="0"/>
                        </a:spcAft>
                      </a:pPr>
                      <a:r>
                        <a:rPr lang="fa-IR" sz="1400" dirty="0">
                          <a:latin typeface="Calibri"/>
                          <a:ea typeface="Calibri"/>
                          <a:cs typeface="Tahoma"/>
                        </a:rPr>
                        <a:t>حداکثر فشار گاز خروجی بر حسب میلی بار</a:t>
                      </a:r>
                      <a:r>
                        <a:rPr lang="en-US" sz="1400" i="1" dirty="0">
                          <a:latin typeface="Tahoma"/>
                          <a:ea typeface="Calibri"/>
                          <a:cs typeface="Arial"/>
                        </a:rPr>
                        <a:t>(mbar)</a:t>
                      </a: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61950">
                <a:tc>
                  <a:txBody>
                    <a:bodyPr/>
                    <a:lstStyle/>
                    <a:p>
                      <a:pPr marL="0" marR="0" algn="just" rtl="1">
                        <a:lnSpc>
                          <a:spcPct val="115000"/>
                        </a:lnSpc>
                        <a:spcBef>
                          <a:spcPts val="0"/>
                        </a:spcBef>
                        <a:spcAft>
                          <a:spcPts val="0"/>
                        </a:spcAft>
                      </a:pPr>
                      <a:r>
                        <a:rPr lang="en-US" sz="1400" i="1" dirty="0">
                          <a:latin typeface="Tahoma"/>
                          <a:ea typeface="Calibri"/>
                          <a:cs typeface="Arial"/>
                        </a:rPr>
                        <a:t>G31</a:t>
                      </a:r>
                      <a:r>
                        <a:rPr lang="fa-IR" sz="1400" dirty="0">
                          <a:latin typeface="Calibri"/>
                          <a:ea typeface="Calibri"/>
                          <a:cs typeface="Tahoma"/>
                        </a:rPr>
                        <a:t> پروپان</a:t>
                      </a: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en-US" sz="1400" i="1" dirty="0">
                          <a:latin typeface="Tahoma"/>
                          <a:ea typeface="Calibri"/>
                          <a:cs typeface="Arial"/>
                        </a:rPr>
                        <a:t>G30</a:t>
                      </a:r>
                      <a:r>
                        <a:rPr lang="fa-IR" sz="1400" dirty="0">
                          <a:latin typeface="Calibri"/>
                          <a:ea typeface="Calibri"/>
                          <a:cs typeface="Tahoma"/>
                        </a:rPr>
                        <a:t> بوتان </a:t>
                      </a: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en-US" sz="1400" i="1">
                          <a:latin typeface="Tahoma"/>
                          <a:ea typeface="Calibri"/>
                          <a:cs typeface="Arial"/>
                        </a:rPr>
                        <a:t>G20</a:t>
                      </a:r>
                      <a:r>
                        <a:rPr lang="fa-IR" sz="1400">
                          <a:latin typeface="Calibri"/>
                          <a:ea typeface="Calibri"/>
                          <a:cs typeface="Tahoma"/>
                        </a:rPr>
                        <a:t> متان</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endParaRPr lang="fa-IR" sz="1400">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61950">
                <a:tc>
                  <a:txBody>
                    <a:bodyPr/>
                    <a:lstStyle/>
                    <a:p>
                      <a:pPr marL="0" marR="0" algn="just" rtl="1">
                        <a:lnSpc>
                          <a:spcPct val="115000"/>
                        </a:lnSpc>
                        <a:spcBef>
                          <a:spcPts val="0"/>
                        </a:spcBef>
                        <a:spcAft>
                          <a:spcPts val="0"/>
                        </a:spcAft>
                      </a:pPr>
                      <a:r>
                        <a:rPr lang="fa-IR" sz="1400" dirty="0">
                          <a:latin typeface="Calibri"/>
                          <a:ea typeface="Calibri"/>
                          <a:cs typeface="Tahoma"/>
                        </a:rPr>
                        <a:t>36</a:t>
                      </a: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fa-IR" sz="1400">
                          <a:latin typeface="Calibri"/>
                          <a:ea typeface="Calibri"/>
                          <a:cs typeface="Tahoma"/>
                        </a:rPr>
                        <a:t>28</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fa-IR" sz="1400">
                          <a:latin typeface="Calibri"/>
                          <a:ea typeface="Calibri"/>
                          <a:cs typeface="Tahoma"/>
                        </a:rPr>
                        <a:t>7</a:t>
                      </a:r>
                      <a:r>
                        <a:rPr lang="en-US" sz="1400" i="1">
                          <a:latin typeface="Tahoma"/>
                          <a:ea typeface="Calibri"/>
                          <a:cs typeface="Arial"/>
                        </a:rPr>
                        <a:t>,</a:t>
                      </a:r>
                      <a:r>
                        <a:rPr lang="fa-IR" sz="1400">
                          <a:latin typeface="Calibri"/>
                          <a:ea typeface="Calibri"/>
                          <a:cs typeface="Tahoma"/>
                        </a:rPr>
                        <a:t> 10</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15000"/>
                        </a:lnSpc>
                        <a:spcBef>
                          <a:spcPts val="0"/>
                        </a:spcBef>
                        <a:spcAft>
                          <a:spcPts val="0"/>
                        </a:spcAft>
                      </a:pPr>
                      <a:r>
                        <a:rPr lang="en-US" sz="1400" i="1" dirty="0" smtClean="0">
                          <a:latin typeface="Tahoma"/>
                          <a:ea typeface="Calibri"/>
                          <a:cs typeface="Arial"/>
                        </a:rPr>
                        <a:t>24KW</a:t>
                      </a: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marL="0" marR="0" algn="just" rtl="1">
                        <a:lnSpc>
                          <a:spcPct val="115000"/>
                        </a:lnSpc>
                        <a:spcBef>
                          <a:spcPts val="0"/>
                        </a:spcBef>
                        <a:spcAft>
                          <a:spcPts val="0"/>
                        </a:spcAft>
                      </a:pPr>
                      <a:r>
                        <a:rPr lang="fa-IR" sz="1400" dirty="0">
                          <a:latin typeface="Calibri"/>
                          <a:ea typeface="Calibri"/>
                          <a:cs typeface="Tahoma"/>
                        </a:rPr>
                        <a:t>36</a:t>
                      </a: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fa-IR" sz="1400" dirty="0">
                          <a:latin typeface="Calibri"/>
                          <a:ea typeface="Calibri"/>
                          <a:cs typeface="Tahoma"/>
                        </a:rPr>
                        <a:t>28</a:t>
                      </a: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fa-IR" sz="1400" dirty="0">
                          <a:latin typeface="Calibri"/>
                          <a:ea typeface="Calibri"/>
                          <a:cs typeface="Tahoma"/>
                        </a:rPr>
                        <a:t>7</a:t>
                      </a:r>
                      <a:r>
                        <a:rPr lang="en-US" sz="1400" i="1" dirty="0">
                          <a:latin typeface="Tahoma"/>
                          <a:ea typeface="Calibri"/>
                          <a:cs typeface="Arial"/>
                        </a:rPr>
                        <a:t>,</a:t>
                      </a:r>
                      <a:r>
                        <a:rPr lang="fa-IR" sz="1400" dirty="0">
                          <a:latin typeface="Calibri"/>
                          <a:ea typeface="Calibri"/>
                          <a:cs typeface="Tahoma"/>
                        </a:rPr>
                        <a:t> 10</a:t>
                      </a: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15000"/>
                        </a:lnSpc>
                        <a:spcBef>
                          <a:spcPts val="0"/>
                        </a:spcBef>
                        <a:spcAft>
                          <a:spcPts val="0"/>
                        </a:spcAft>
                      </a:pPr>
                      <a:r>
                        <a:rPr lang="en-US" sz="1400" i="1" dirty="0">
                          <a:latin typeface="Tahoma"/>
                          <a:ea typeface="Calibri"/>
                          <a:cs typeface="Arial"/>
                        </a:rPr>
                        <a:t>24KW </a:t>
                      </a:r>
                      <a:r>
                        <a:rPr lang="en-US" sz="1400" i="1" dirty="0" smtClean="0">
                          <a:latin typeface="Tahoma"/>
                          <a:ea typeface="Calibri"/>
                          <a:cs typeface="Arial"/>
                        </a:rPr>
                        <a:t>F</a:t>
                      </a: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02081" name="Object 1024"/>
          <p:cNvGraphicFramePr>
            <a:graphicFrameLocks noChangeAspect="1"/>
          </p:cNvGraphicFramePr>
          <p:nvPr/>
        </p:nvGraphicFramePr>
        <p:xfrm>
          <a:off x="838200" y="1981200"/>
          <a:ext cx="2308225" cy="2974975"/>
        </p:xfrm>
        <a:graphic>
          <a:graphicData uri="http://schemas.openxmlformats.org/presentationml/2006/ole">
            <p:oleObj spid="_x0000_s3074" r:id="rId3" imgW="4571429" imgH="6095238" progId="">
              <p:embed/>
            </p:oleObj>
          </a:graphicData>
        </a:graphic>
      </p:graphicFrame>
      <p:sp>
        <p:nvSpPr>
          <p:cNvPr id="6" name="Oval 5"/>
          <p:cNvSpPr/>
          <p:nvPr/>
        </p:nvSpPr>
        <p:spPr>
          <a:xfrm>
            <a:off x="1524000" y="2362200"/>
            <a:ext cx="3048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1295400" y="2057400"/>
            <a:ext cx="533400" cy="461665"/>
          </a:xfrm>
          <a:prstGeom prst="rect">
            <a:avLst/>
          </a:prstGeom>
          <a:noFill/>
        </p:spPr>
        <p:txBody>
          <a:bodyPr wrap="square" rtlCol="0">
            <a:spAutoFit/>
          </a:bodyPr>
          <a:lstStyle/>
          <a:p>
            <a:r>
              <a:rPr lang="en-US" sz="2400" b="1" dirty="0" smtClean="0">
                <a:solidFill>
                  <a:srgbClr val="FF0000"/>
                </a:solidFill>
              </a:rPr>
              <a:t>2</a:t>
            </a:r>
            <a:endParaRPr lang="en-US" sz="2400" b="1" dirty="0">
              <a:solidFill>
                <a:srgbClr val="FF0000"/>
              </a:solidFill>
            </a:endParaRPr>
          </a:p>
        </p:txBody>
      </p:sp>
      <p:sp>
        <p:nvSpPr>
          <p:cNvPr id="8" name="Oval 7"/>
          <p:cNvSpPr/>
          <p:nvPr/>
        </p:nvSpPr>
        <p:spPr>
          <a:xfrm>
            <a:off x="1295400" y="2743200"/>
            <a:ext cx="533400" cy="533400"/>
          </a:xfrm>
          <a:prstGeom prst="ellipse">
            <a:avLst/>
          </a:prstGeom>
          <a:noFill/>
          <a:ln w="571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p:cNvCxnSpPr/>
          <p:nvPr/>
        </p:nvCxnSpPr>
        <p:spPr>
          <a:xfrm flipV="1">
            <a:off x="1752600" y="2971800"/>
            <a:ext cx="17526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505200" y="2743200"/>
            <a:ext cx="533400" cy="461665"/>
          </a:xfrm>
          <a:prstGeom prst="rect">
            <a:avLst/>
          </a:prstGeom>
          <a:noFill/>
        </p:spPr>
        <p:txBody>
          <a:bodyPr wrap="square" rtlCol="0">
            <a:spAutoFit/>
          </a:bodyPr>
          <a:lstStyle/>
          <a:p>
            <a:r>
              <a:rPr lang="en-US" sz="2400" b="1" dirty="0" smtClean="0">
                <a:solidFill>
                  <a:srgbClr val="FF0000"/>
                </a:solidFill>
              </a:rPr>
              <a:t>3</a:t>
            </a:r>
            <a:endParaRPr lang="en-US" sz="2400" b="1" dirty="0">
              <a:solidFill>
                <a:srgbClr val="FF0000"/>
              </a:solidFill>
            </a:endParaRPr>
          </a:p>
        </p:txBody>
      </p:sp>
      <p:cxnSp>
        <p:nvCxnSpPr>
          <p:cNvPr id="12" name="Straight Arrow Connector 11"/>
          <p:cNvCxnSpPr/>
          <p:nvPr/>
        </p:nvCxnSpPr>
        <p:spPr>
          <a:xfrm flipV="1">
            <a:off x="1828800" y="1981200"/>
            <a:ext cx="15240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2743200" y="1524000"/>
            <a:ext cx="19812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sz="1600" dirty="0" smtClean="0">
                <a:latin typeface="Tahoma" pitchFamily="34" charset="0"/>
                <a:cs typeface="Tahoma" pitchFamily="34" charset="0"/>
              </a:rPr>
              <a:t>وصل به گیج فشار</a:t>
            </a:r>
            <a:endParaRPr lang="en-US" sz="1600" dirty="0">
              <a:latin typeface="Tahoma" pitchFamily="34" charset="0"/>
              <a:cs typeface="Tahom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750" y="260350"/>
            <a:ext cx="7793038" cy="720725"/>
          </a:xfrm>
          <a:prstGeom prst="rect">
            <a:avLst/>
          </a:prstGeom>
          <a:noFill/>
          <a:ln w="9525">
            <a:noFill/>
            <a:miter lim="800000"/>
            <a:headEnd/>
            <a:tailEnd/>
          </a:ln>
          <a:effectLst/>
        </p:spPr>
        <p:txBody>
          <a:bodyPr anchor="b"/>
          <a:lstStyle/>
          <a:p>
            <a:pPr algn="r" rtl="1"/>
            <a:r>
              <a:rPr lang="fa-IR" sz="3200">
                <a:cs typeface="Titr" pitchFamily="2" charset="-78"/>
              </a:rPr>
              <a:t>دياگرام محاسبه ظرفيت تهويه فضاهاي داخلي مرتبط</a:t>
            </a:r>
            <a:endParaRPr lang="en-US" sz="3200">
              <a:cs typeface="Titr" pitchFamily="2" charset="-78"/>
            </a:endParaRPr>
          </a:p>
        </p:txBody>
      </p:sp>
      <p:sp>
        <p:nvSpPr>
          <p:cNvPr id="3" name="Rectangle 3"/>
          <p:cNvSpPr>
            <a:spLocks noChangeArrowheads="1"/>
          </p:cNvSpPr>
          <p:nvPr/>
        </p:nvSpPr>
        <p:spPr bwMode="auto">
          <a:xfrm>
            <a:off x="2268538" y="6021388"/>
            <a:ext cx="2249487" cy="360362"/>
          </a:xfrm>
          <a:prstGeom prst="rect">
            <a:avLst/>
          </a:prstGeom>
          <a:noFill/>
          <a:ln w="9525">
            <a:noFill/>
            <a:miter lim="800000"/>
            <a:headEnd/>
            <a:tailEnd/>
          </a:ln>
          <a:effectLst/>
        </p:spPr>
        <p:txBody>
          <a:bodyPr anchor="b"/>
          <a:lstStyle/>
          <a:p>
            <a:pPr algn="r" rtl="1"/>
            <a:r>
              <a:rPr lang="fa-IR" sz="1600" b="1">
                <a:solidFill>
                  <a:schemeClr val="tx2"/>
                </a:solidFill>
                <a:cs typeface="Nazanin" pitchFamily="2" charset="-78"/>
              </a:rPr>
              <a:t>حجم اتاق در واحد </a:t>
            </a:r>
            <a:r>
              <a:rPr lang="en-US" sz="1600" b="1">
                <a:solidFill>
                  <a:schemeClr val="tx2"/>
                </a:solidFill>
                <a:cs typeface="Nazanin" pitchFamily="2" charset="-78"/>
              </a:rPr>
              <a:t>m</a:t>
            </a:r>
            <a:r>
              <a:rPr lang="en-US" sz="1600" b="1">
                <a:solidFill>
                  <a:schemeClr val="tx2"/>
                </a:solidFill>
                <a:latin typeface="Arial"/>
                <a:cs typeface="Nazanin" pitchFamily="2" charset="-78"/>
              </a:rPr>
              <a:t>³</a:t>
            </a:r>
            <a:endParaRPr lang="en-US" sz="1600" b="1">
              <a:solidFill>
                <a:schemeClr val="tx2"/>
              </a:solidFill>
              <a:latin typeface="B Nazanin" pitchFamily="2" charset="-78"/>
              <a:cs typeface="Nazanin" pitchFamily="2" charset="-78"/>
            </a:endParaRPr>
          </a:p>
        </p:txBody>
      </p:sp>
      <p:sp>
        <p:nvSpPr>
          <p:cNvPr id="4" name="Text Box 4"/>
          <p:cNvSpPr txBox="1">
            <a:spLocks noChangeArrowheads="1"/>
          </p:cNvSpPr>
          <p:nvPr/>
        </p:nvSpPr>
        <p:spPr bwMode="auto">
          <a:xfrm>
            <a:off x="6407150" y="1076325"/>
            <a:ext cx="2736850" cy="5001369"/>
          </a:xfrm>
          <a:prstGeom prst="rect">
            <a:avLst/>
          </a:prstGeom>
          <a:noFill/>
          <a:ln w="9525">
            <a:noFill/>
            <a:miter lim="800000"/>
            <a:headEnd/>
            <a:tailEnd/>
          </a:ln>
          <a:effectLst/>
        </p:spPr>
        <p:txBody>
          <a:bodyPr>
            <a:spAutoFit/>
          </a:bodyPr>
          <a:lstStyle/>
          <a:p>
            <a:pPr algn="r" rtl="1" eaLnBrk="0" hangingPunct="0">
              <a:spcBef>
                <a:spcPct val="50000"/>
              </a:spcBef>
            </a:pPr>
            <a:r>
              <a:rPr lang="en-US" sz="1400" b="1">
                <a:solidFill>
                  <a:schemeClr val="bg2"/>
                </a:solidFill>
                <a:cs typeface="Titr" pitchFamily="2" charset="-78"/>
              </a:rPr>
              <a:t> </a:t>
            </a:r>
            <a:r>
              <a:rPr lang="en-US" sz="2000" b="1">
                <a:latin typeface="Arial" charset="0"/>
              </a:rPr>
              <a:t>(A</a:t>
            </a:r>
            <a:r>
              <a:rPr lang="fa-IR" sz="1800" b="1">
                <a:cs typeface="Nazanin" pitchFamily="2" charset="-78"/>
              </a:rPr>
              <a:t>درب داخلي از 3 طرف درزبندي شده و كف آن كوتاه نشده است</a:t>
            </a:r>
            <a:r>
              <a:rPr lang="fi-FI" sz="1800" b="1">
                <a:cs typeface="Nazanin" pitchFamily="2" charset="-78"/>
              </a:rPr>
              <a:t>.</a:t>
            </a:r>
            <a:endParaRPr lang="en-US" sz="1800" b="1">
              <a:cs typeface="Nazanin" pitchFamily="2" charset="-78"/>
            </a:endParaRPr>
          </a:p>
          <a:p>
            <a:pPr algn="r" rtl="1" eaLnBrk="0" hangingPunct="0">
              <a:spcBef>
                <a:spcPct val="50000"/>
              </a:spcBef>
            </a:pPr>
            <a:r>
              <a:rPr lang="en-US" sz="1800" b="1">
                <a:latin typeface="Arial" charset="0"/>
                <a:cs typeface="Nazanin" pitchFamily="2" charset="-78"/>
              </a:rPr>
              <a:t> </a:t>
            </a:r>
            <a:r>
              <a:rPr lang="en-US" sz="2000" b="1">
                <a:latin typeface="Arial" charset="0"/>
                <a:cs typeface="Nazanin" pitchFamily="2" charset="-78"/>
              </a:rPr>
              <a:t>(B</a:t>
            </a:r>
            <a:r>
              <a:rPr lang="fa-IR" sz="1800" b="1">
                <a:latin typeface="Arial" charset="0"/>
                <a:cs typeface="Nazanin" pitchFamily="2" charset="-78"/>
              </a:rPr>
              <a:t>درب داخلي از 3 طرف درزبندي شده و كف آن 1 سانتي متر كوتاه شده است / درب داخلي درزبندي نشده و كف آن كوتاه نشده است</a:t>
            </a:r>
            <a:r>
              <a:rPr lang="fa-IR" sz="2000" b="1">
                <a:latin typeface="Arial" charset="0"/>
                <a:cs typeface="Nazanin" pitchFamily="2" charset="-78"/>
              </a:rPr>
              <a:t>.</a:t>
            </a:r>
            <a:r>
              <a:rPr lang="fi-FI" sz="1800" b="1">
                <a:latin typeface="Arial" charset="0"/>
                <a:cs typeface="Nazanin" pitchFamily="2" charset="-78"/>
              </a:rPr>
              <a:t> </a:t>
            </a:r>
            <a:endParaRPr lang="fa-IR" sz="1800" b="1">
              <a:latin typeface="Arial" charset="0"/>
              <a:cs typeface="Nazanin" pitchFamily="2" charset="-78"/>
            </a:endParaRPr>
          </a:p>
          <a:p>
            <a:pPr algn="r" rtl="1" eaLnBrk="0" hangingPunct="0">
              <a:spcBef>
                <a:spcPct val="50000"/>
              </a:spcBef>
            </a:pPr>
            <a:r>
              <a:rPr lang="en-US" sz="1800" b="1">
                <a:latin typeface="Arial" charset="0"/>
                <a:cs typeface="Nazanin" pitchFamily="2" charset="-78"/>
              </a:rPr>
              <a:t> </a:t>
            </a:r>
            <a:r>
              <a:rPr lang="en-US" sz="2000" b="1">
                <a:latin typeface="Arial" charset="0"/>
                <a:cs typeface="Nazanin" pitchFamily="2" charset="-78"/>
              </a:rPr>
              <a:t>(C</a:t>
            </a:r>
            <a:r>
              <a:rPr lang="fa-IR" sz="1800" b="1">
                <a:latin typeface="Arial" charset="0"/>
                <a:cs typeface="Nazanin" pitchFamily="2" charset="-78"/>
              </a:rPr>
              <a:t>درب داخلي از 3 طرف درزبندي شده و كف آن 5/1 سانتي متر كوتاه شده است / درب داخلي درزبندي نشده و كف آن 1سانتي متر كوتاه شده است</a:t>
            </a:r>
            <a:r>
              <a:rPr lang="en-US" sz="1800" b="1">
                <a:latin typeface="Arial" charset="0"/>
                <a:cs typeface="Nazanin" pitchFamily="2" charset="-78"/>
              </a:rPr>
              <a:t>.</a:t>
            </a:r>
            <a:r>
              <a:rPr lang="fi-FI" sz="1800" b="1">
                <a:latin typeface="Arial" charset="0"/>
                <a:cs typeface="Nazanin" pitchFamily="2" charset="-78"/>
              </a:rPr>
              <a:t> </a:t>
            </a:r>
            <a:endParaRPr lang="fa-IR" sz="1800" b="1">
              <a:latin typeface="Arial" charset="0"/>
              <a:cs typeface="Nazanin" pitchFamily="2" charset="-78"/>
            </a:endParaRPr>
          </a:p>
          <a:p>
            <a:pPr algn="r" rtl="1" eaLnBrk="0" hangingPunct="0">
              <a:spcBef>
                <a:spcPct val="50000"/>
              </a:spcBef>
            </a:pPr>
            <a:r>
              <a:rPr lang="en-US" sz="2000" b="1">
                <a:latin typeface="Arial" charset="0"/>
                <a:cs typeface="Nazanin" pitchFamily="2" charset="-78"/>
              </a:rPr>
              <a:t> (D</a:t>
            </a:r>
            <a:r>
              <a:rPr lang="fa-IR" sz="1800" b="1">
                <a:latin typeface="Arial" charset="0"/>
                <a:cs typeface="Nazanin" pitchFamily="2" charset="-78"/>
              </a:rPr>
              <a:t>درب داخلي مجهز به حداقل يك دريچه  با سطح آزاد 150 سانتي مترمربع  براي عبور هوا</a:t>
            </a:r>
            <a:r>
              <a:rPr lang="en-US" sz="1800" b="1">
                <a:latin typeface="Arial" charset="0"/>
                <a:cs typeface="Nazanin" pitchFamily="2" charset="-78"/>
              </a:rPr>
              <a:t>.</a:t>
            </a:r>
            <a:endParaRPr lang="fa-IR" sz="1800" b="1">
              <a:latin typeface="Arial" charset="0"/>
              <a:cs typeface="Nazanin" pitchFamily="2" charset="-78"/>
            </a:endParaRPr>
          </a:p>
          <a:p>
            <a:pPr algn="r" rtl="1" eaLnBrk="0" hangingPunct="0">
              <a:spcBef>
                <a:spcPct val="50000"/>
              </a:spcBef>
            </a:pPr>
            <a:endParaRPr lang="fa-IR" sz="1800" b="1">
              <a:solidFill>
                <a:schemeClr val="bg2"/>
              </a:solidFill>
              <a:cs typeface="Nazanin" pitchFamily="2" charset="-78"/>
            </a:endParaRPr>
          </a:p>
        </p:txBody>
      </p:sp>
      <p:sp>
        <p:nvSpPr>
          <p:cNvPr id="5" name="Rectangle 5"/>
          <p:cNvSpPr>
            <a:spLocks noChangeArrowheads="1"/>
          </p:cNvSpPr>
          <p:nvPr/>
        </p:nvSpPr>
        <p:spPr bwMode="auto">
          <a:xfrm rot="16200000">
            <a:off x="-890587" y="3959225"/>
            <a:ext cx="2249487" cy="468313"/>
          </a:xfrm>
          <a:prstGeom prst="rect">
            <a:avLst/>
          </a:prstGeom>
          <a:noFill/>
          <a:ln w="9525">
            <a:noFill/>
            <a:miter lim="800000"/>
            <a:headEnd/>
            <a:tailEnd/>
          </a:ln>
          <a:effectLst/>
        </p:spPr>
        <p:txBody>
          <a:bodyPr anchor="b"/>
          <a:lstStyle/>
          <a:p>
            <a:pPr algn="r" rtl="1"/>
            <a:r>
              <a:rPr lang="fa-IR" sz="1600" b="1">
                <a:solidFill>
                  <a:schemeClr val="tx2"/>
                </a:solidFill>
                <a:cs typeface="Nazanin" pitchFamily="2" charset="-78"/>
              </a:rPr>
              <a:t>توان برآورد شده در واحد </a:t>
            </a:r>
            <a:r>
              <a:rPr lang="en-US" sz="1600" b="1">
                <a:solidFill>
                  <a:schemeClr val="tx2"/>
                </a:solidFill>
                <a:cs typeface="Nazanin" pitchFamily="2" charset="-78"/>
              </a:rPr>
              <a:t>kw</a:t>
            </a:r>
            <a:endParaRPr lang="en-US" sz="1600" b="1">
              <a:solidFill>
                <a:schemeClr val="tx2"/>
              </a:solidFill>
              <a:latin typeface="B Nazanin" pitchFamily="2" charset="-78"/>
              <a:cs typeface="Nazanin" pitchFamily="2" charset="-78"/>
            </a:endParaRPr>
          </a:p>
        </p:txBody>
      </p:sp>
      <p:graphicFrame>
        <p:nvGraphicFramePr>
          <p:cNvPr id="6" name="Object 6"/>
          <p:cNvGraphicFramePr>
            <a:graphicFrameLocks noChangeAspect="1"/>
          </p:cNvGraphicFramePr>
          <p:nvPr/>
        </p:nvGraphicFramePr>
        <p:xfrm>
          <a:off x="395288" y="1773238"/>
          <a:ext cx="5761037" cy="3640137"/>
        </p:xfrm>
        <a:graphic>
          <a:graphicData uri="http://schemas.openxmlformats.org/presentationml/2006/ole">
            <p:oleObj spid="_x0000_s5122" name="Bitmap Image" r:id="rId3" imgW="4839375" imgH="3057143" progId="PBrush">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00113" y="333375"/>
            <a:ext cx="7343775" cy="1055688"/>
          </a:xfrm>
          <a:prstGeom prst="rect">
            <a:avLst/>
          </a:prstGeom>
          <a:noFill/>
          <a:ln w="9525">
            <a:noFill/>
            <a:miter lim="800000"/>
            <a:headEnd/>
            <a:tailEnd/>
          </a:ln>
          <a:effectLst/>
        </p:spPr>
        <p:txBody>
          <a:bodyPr anchor="b"/>
          <a:lstStyle/>
          <a:p>
            <a:pPr algn="r"/>
            <a:r>
              <a:rPr lang="fa-IR" sz="3200">
                <a:cs typeface="Titr" pitchFamily="2" charset="-78"/>
              </a:rPr>
              <a:t>ارتباط داخلي فضاي نصب به فضاهاي مجاور بصورت مستقيم</a:t>
            </a:r>
            <a:endParaRPr lang="en-US" sz="3200">
              <a:cs typeface="Titr" pitchFamily="2" charset="-78"/>
            </a:endParaRPr>
          </a:p>
        </p:txBody>
      </p:sp>
      <p:sp>
        <p:nvSpPr>
          <p:cNvPr id="3" name="Rectangle 3"/>
          <p:cNvSpPr>
            <a:spLocks noChangeArrowheads="1"/>
          </p:cNvSpPr>
          <p:nvPr/>
        </p:nvSpPr>
        <p:spPr bwMode="auto">
          <a:xfrm>
            <a:off x="4572000" y="1700213"/>
            <a:ext cx="4383088" cy="4319587"/>
          </a:xfrm>
          <a:prstGeom prst="rect">
            <a:avLst/>
          </a:prstGeom>
          <a:noFill/>
          <a:ln w="9525">
            <a:noFill/>
            <a:miter lim="800000"/>
            <a:headEnd/>
            <a:tailEnd/>
          </a:ln>
          <a:effectLst/>
        </p:spPr>
        <p:txBody>
          <a:bodyPr/>
          <a:lstStyle/>
          <a:p>
            <a:pPr marL="342900" indent="-342900" algn="r">
              <a:spcBef>
                <a:spcPct val="70000"/>
              </a:spcBef>
              <a:buFontTx/>
              <a:buChar char="•"/>
            </a:pPr>
            <a:r>
              <a:rPr lang="fa-IR" sz="2800">
                <a:solidFill>
                  <a:schemeClr val="accent2"/>
                </a:solidFill>
                <a:cs typeface="Nazanin" pitchFamily="2" charset="-78"/>
              </a:rPr>
              <a:t>حداقل حجم فضاي نصب ‌</a:t>
            </a:r>
          </a:p>
          <a:p>
            <a:pPr marL="342900" indent="-342900" algn="r">
              <a:spcBef>
                <a:spcPct val="70000"/>
              </a:spcBef>
            </a:pPr>
            <a:r>
              <a:rPr lang="fa-IR">
                <a:cs typeface="Nazanin" pitchFamily="2" charset="-78"/>
              </a:rPr>
              <a:t>	 </a:t>
            </a:r>
            <a:r>
              <a:rPr lang="fa-IR" sz="2200" b="1">
                <a:solidFill>
                  <a:srgbClr val="CC0000"/>
                </a:solidFill>
                <a:cs typeface="Traffic" pitchFamily="2" charset="-78"/>
              </a:rPr>
              <a:t>1 مترمكعب </a:t>
            </a:r>
            <a:r>
              <a:rPr lang="fa-IR" sz="2200" b="1">
                <a:cs typeface="Traffic" pitchFamily="2" charset="-78"/>
              </a:rPr>
              <a:t>به ازاي هر كيلووات مجموع ظرفيت حرارتي دستگاههاي گازسوز</a:t>
            </a:r>
            <a:endParaRPr lang="fa-IR">
              <a:cs typeface="Nazanin" pitchFamily="2" charset="-78"/>
            </a:endParaRPr>
          </a:p>
          <a:p>
            <a:pPr marL="342900" indent="-342900" algn="r">
              <a:spcBef>
                <a:spcPct val="100000"/>
              </a:spcBef>
              <a:buFontTx/>
              <a:buChar char="•"/>
            </a:pPr>
            <a:r>
              <a:rPr lang="fa-IR" sz="2800">
                <a:solidFill>
                  <a:schemeClr val="accent2"/>
                </a:solidFill>
                <a:cs typeface="Nazanin" pitchFamily="2" charset="-78"/>
              </a:rPr>
              <a:t>تامين هواي لازم براي احتراق ‌</a:t>
            </a:r>
          </a:p>
          <a:p>
            <a:pPr marL="342900" indent="-342900" algn="r">
              <a:spcBef>
                <a:spcPct val="70000"/>
              </a:spcBef>
            </a:pPr>
            <a:r>
              <a:rPr lang="fa-IR" sz="2000">
                <a:cs typeface="Nazanin" pitchFamily="2" charset="-78"/>
              </a:rPr>
              <a:t>	</a:t>
            </a:r>
            <a:r>
              <a:rPr lang="fa-IR" sz="2000" b="1">
                <a:cs typeface="Traffic" pitchFamily="2" charset="-78"/>
              </a:rPr>
              <a:t>مجموع ظرفيت تامين هواي اتاقهايي كه حداقل يك در يا پنجره بازشونده به هواي آزاد داشته باشند (با استفاده از نمودار) بايد مساوي يا بيشتر از ظرفيت اسمي لوازم گازسوز باشد</a:t>
            </a:r>
            <a:endParaRPr lang="fi-FI" sz="2000" b="1">
              <a:cs typeface="Traffic" pitchFamily="2" charset="-78"/>
            </a:endParaRPr>
          </a:p>
        </p:txBody>
      </p:sp>
      <p:pic>
        <p:nvPicPr>
          <p:cNvPr id="4" name="Picture 4"/>
          <p:cNvPicPr>
            <a:picLocks noChangeAspect="1" noChangeArrowheads="1"/>
          </p:cNvPicPr>
          <p:nvPr/>
        </p:nvPicPr>
        <p:blipFill>
          <a:blip r:embed="rId2" cstate="print"/>
          <a:srcRect/>
          <a:stretch>
            <a:fillRect/>
          </a:stretch>
        </p:blipFill>
        <p:spPr bwMode="auto">
          <a:xfrm>
            <a:off x="0" y="1989138"/>
            <a:ext cx="4392613" cy="412273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71550" y="476250"/>
            <a:ext cx="7129463" cy="1055688"/>
          </a:xfrm>
          <a:prstGeom prst="rect">
            <a:avLst/>
          </a:prstGeom>
          <a:noFill/>
          <a:ln w="9525">
            <a:noFill/>
            <a:miter lim="800000"/>
            <a:headEnd/>
            <a:tailEnd/>
          </a:ln>
          <a:effectLst/>
        </p:spPr>
        <p:txBody>
          <a:bodyPr anchor="b"/>
          <a:lstStyle/>
          <a:p>
            <a:pPr algn="r"/>
            <a:r>
              <a:rPr lang="fa-IR" sz="3200">
                <a:cs typeface="Titr" pitchFamily="2" charset="-78"/>
              </a:rPr>
              <a:t>ارتباط داخلي فضاي نصب به فضاهاي مجاور بصورت غيرمستقيم</a:t>
            </a:r>
            <a:endParaRPr lang="en-US" sz="3200">
              <a:cs typeface="Titr" pitchFamily="2" charset="-78"/>
            </a:endParaRPr>
          </a:p>
        </p:txBody>
      </p:sp>
      <p:pic>
        <p:nvPicPr>
          <p:cNvPr id="3" name="Picture 3"/>
          <p:cNvPicPr>
            <a:picLocks noChangeAspect="1" noChangeArrowheads="1"/>
          </p:cNvPicPr>
          <p:nvPr/>
        </p:nvPicPr>
        <p:blipFill>
          <a:blip r:embed="rId2" cstate="print"/>
          <a:srcRect/>
          <a:stretch>
            <a:fillRect/>
          </a:stretch>
        </p:blipFill>
        <p:spPr bwMode="auto">
          <a:xfrm>
            <a:off x="179388" y="2636838"/>
            <a:ext cx="4392612" cy="3643312"/>
          </a:xfrm>
          <a:prstGeom prst="rect">
            <a:avLst/>
          </a:prstGeom>
          <a:noFill/>
        </p:spPr>
      </p:pic>
      <p:pic>
        <p:nvPicPr>
          <p:cNvPr id="4" name="Picture 4"/>
          <p:cNvPicPr>
            <a:picLocks noChangeAspect="1" noChangeArrowheads="1"/>
          </p:cNvPicPr>
          <p:nvPr/>
        </p:nvPicPr>
        <p:blipFill>
          <a:blip r:embed="rId3" cstate="print"/>
          <a:srcRect/>
          <a:stretch>
            <a:fillRect/>
          </a:stretch>
        </p:blipFill>
        <p:spPr bwMode="auto">
          <a:xfrm>
            <a:off x="4500563" y="2584450"/>
            <a:ext cx="4464050" cy="4273550"/>
          </a:xfrm>
          <a:prstGeom prst="rect">
            <a:avLst/>
          </a:prstGeom>
          <a:noFill/>
        </p:spPr>
      </p:pic>
      <p:sp>
        <p:nvSpPr>
          <p:cNvPr id="5" name="Rectangle 5"/>
          <p:cNvSpPr>
            <a:spLocks noChangeArrowheads="1"/>
          </p:cNvSpPr>
          <p:nvPr/>
        </p:nvSpPr>
        <p:spPr bwMode="auto">
          <a:xfrm>
            <a:off x="323850" y="1628775"/>
            <a:ext cx="8424863" cy="720725"/>
          </a:xfrm>
          <a:prstGeom prst="rect">
            <a:avLst/>
          </a:prstGeom>
          <a:noFill/>
          <a:ln w="9525">
            <a:noFill/>
            <a:miter lim="800000"/>
            <a:headEnd/>
            <a:tailEnd/>
          </a:ln>
          <a:effectLst/>
        </p:spPr>
        <p:txBody>
          <a:bodyPr anchor="b"/>
          <a:lstStyle/>
          <a:p>
            <a:pPr algn="r"/>
            <a:r>
              <a:rPr lang="fa-IR" sz="2000" b="1">
                <a:solidFill>
                  <a:schemeClr val="tx2"/>
                </a:solidFill>
                <a:cs typeface="Nazanin" pitchFamily="2" charset="-78"/>
              </a:rPr>
              <a:t>بين فضاي نصب و فضاهاي تامين هواي احتراق يك يا چند فضاي مياني وجود دارد كه از طريق حداقل يك دريچه به مساحت 150 سانتيمتر مربع (روي درهاي مياني) با فضاي نصب ارتباط دارند.</a:t>
            </a:r>
            <a:endParaRPr lang="en-US" sz="2000" b="1">
              <a:solidFill>
                <a:schemeClr val="tx2"/>
              </a:solidFill>
              <a:cs typeface="Nazanin"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981200"/>
            <a:ext cx="7772400" cy="41148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i-FI" sz="32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fi-FI" sz="3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Rectangle 3"/>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i-FI" sz="4400" b="0" i="0" u="none" strike="noStrike" kern="1200" cap="none" spc="0" normalizeH="0" baseline="0" noProof="0" smtClean="0">
                <a:ln>
                  <a:noFill/>
                </a:ln>
                <a:solidFill>
                  <a:schemeClr val="tx1"/>
                </a:solidFill>
                <a:effectLst/>
                <a:uLnTx/>
                <a:uFillTx/>
                <a:latin typeface="+mj-lt"/>
                <a:ea typeface="+mj-ea"/>
                <a:cs typeface="+mj-cs"/>
              </a:rPr>
              <a:t>	</a:t>
            </a:r>
            <a:endParaRPr kumimoji="0" lang="fi-FI" sz="4400" b="0" i="0" u="none" strike="noStrike" kern="1200" cap="none" spc="0" normalizeH="0" baseline="0" noProof="0">
              <a:ln>
                <a:noFill/>
              </a:ln>
              <a:solidFill>
                <a:schemeClr val="tx1"/>
              </a:solidFill>
              <a:effectLst/>
              <a:uLnTx/>
              <a:uFillTx/>
              <a:latin typeface="+mj-lt"/>
              <a:ea typeface="+mj-ea"/>
              <a:cs typeface="+mj-cs"/>
            </a:endParaRPr>
          </a:p>
        </p:txBody>
      </p:sp>
      <p:sp>
        <p:nvSpPr>
          <p:cNvPr id="4" name="Rectangle 4"/>
          <p:cNvSpPr>
            <a:spLocks noChangeArrowheads="1"/>
          </p:cNvSpPr>
          <p:nvPr/>
        </p:nvSpPr>
        <p:spPr bwMode="auto">
          <a:xfrm>
            <a:off x="457200" y="457200"/>
            <a:ext cx="8229600" cy="1371600"/>
          </a:xfrm>
          <a:prstGeom prst="rect">
            <a:avLst/>
          </a:prstGeom>
          <a:noFill/>
          <a:ln w="9525">
            <a:noFill/>
            <a:miter lim="800000"/>
            <a:headEnd/>
            <a:tailEnd/>
          </a:ln>
          <a:effectLst/>
        </p:spPr>
        <p:txBody>
          <a:bodyPr anchor="ctr"/>
          <a:lstStyle/>
          <a:p>
            <a:pPr algn="r"/>
            <a:r>
              <a:rPr lang="en-US" sz="4400">
                <a:solidFill>
                  <a:schemeClr val="tx2"/>
                </a:solidFill>
              </a:rPr>
              <a:t>	</a:t>
            </a:r>
          </a:p>
        </p:txBody>
      </p:sp>
      <p:sp>
        <p:nvSpPr>
          <p:cNvPr id="5" name="Rectangle 5"/>
          <p:cNvSpPr>
            <a:spLocks noChangeArrowheads="1"/>
          </p:cNvSpPr>
          <p:nvPr/>
        </p:nvSpPr>
        <p:spPr bwMode="auto">
          <a:xfrm>
            <a:off x="457200" y="1981200"/>
            <a:ext cx="8229600" cy="3886200"/>
          </a:xfrm>
          <a:prstGeom prst="rect">
            <a:avLst/>
          </a:prstGeom>
          <a:noFill/>
          <a:ln w="9525">
            <a:noFill/>
            <a:miter lim="800000"/>
            <a:headEnd/>
            <a:tailEnd/>
          </a:ln>
          <a:effectLst/>
        </p:spPr>
        <p:txBody>
          <a:bodyPr/>
          <a:lstStyle/>
          <a:p>
            <a:pPr marL="342900" indent="-342900" algn="r">
              <a:spcBef>
                <a:spcPct val="20000"/>
              </a:spcBef>
            </a:pPr>
            <a:r>
              <a:rPr lang="en-US" sz="3200"/>
              <a:t>	</a:t>
            </a:r>
          </a:p>
        </p:txBody>
      </p:sp>
      <p:sp>
        <p:nvSpPr>
          <p:cNvPr id="6" name="Rectangle 6"/>
          <p:cNvSpPr>
            <a:spLocks noChangeArrowheads="1"/>
          </p:cNvSpPr>
          <p:nvPr/>
        </p:nvSpPr>
        <p:spPr bwMode="auto">
          <a:xfrm>
            <a:off x="457200" y="1981200"/>
            <a:ext cx="8229600" cy="4114800"/>
          </a:xfrm>
          <a:prstGeom prst="rect">
            <a:avLst/>
          </a:prstGeom>
          <a:noFill/>
          <a:ln w="9525">
            <a:noFill/>
            <a:miter lim="800000"/>
            <a:headEnd/>
            <a:tailEnd/>
          </a:ln>
          <a:effectLst/>
        </p:spPr>
        <p:txBody>
          <a:bodyPr/>
          <a:lstStyle/>
          <a:p>
            <a:pPr marL="342900" indent="-342900" algn="r">
              <a:spcBef>
                <a:spcPct val="20000"/>
              </a:spcBef>
            </a:pPr>
            <a:r>
              <a:rPr lang="en-US" sz="3200"/>
              <a:t>	</a:t>
            </a:r>
          </a:p>
        </p:txBody>
      </p:sp>
      <p:sp>
        <p:nvSpPr>
          <p:cNvPr id="7" name="Rectangle 7"/>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pPr algn="r"/>
            <a:r>
              <a:rPr lang="en-US" sz="4400">
                <a:solidFill>
                  <a:schemeClr val="tx2"/>
                </a:solidFill>
              </a:rPr>
              <a:t>	</a:t>
            </a:r>
          </a:p>
        </p:txBody>
      </p:sp>
      <p:sp>
        <p:nvSpPr>
          <p:cNvPr id="8" name="Rectangle 8"/>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pPr algn="r"/>
            <a:r>
              <a:rPr lang="en-US" sz="4400">
                <a:solidFill>
                  <a:schemeClr val="tx2"/>
                </a:solidFill>
              </a:rPr>
              <a:t>	</a:t>
            </a:r>
          </a:p>
        </p:txBody>
      </p:sp>
      <p:sp>
        <p:nvSpPr>
          <p:cNvPr id="9" name="Rectangle 9"/>
          <p:cNvSpPr>
            <a:spLocks noChangeArrowheads="1"/>
          </p:cNvSpPr>
          <p:nvPr/>
        </p:nvSpPr>
        <p:spPr bwMode="auto">
          <a:xfrm>
            <a:off x="457200" y="1981200"/>
            <a:ext cx="8229600" cy="4114800"/>
          </a:xfrm>
          <a:prstGeom prst="rect">
            <a:avLst/>
          </a:prstGeom>
          <a:noFill/>
          <a:ln w="9525">
            <a:noFill/>
            <a:miter lim="800000"/>
            <a:headEnd/>
            <a:tailEnd/>
          </a:ln>
          <a:effectLst/>
        </p:spPr>
        <p:txBody>
          <a:bodyPr/>
          <a:lstStyle/>
          <a:p>
            <a:pPr marL="342900" indent="-342900" algn="r">
              <a:spcBef>
                <a:spcPct val="20000"/>
              </a:spcBef>
            </a:pPr>
            <a:r>
              <a:rPr lang="en-US" sz="3200"/>
              <a:t>	</a:t>
            </a:r>
          </a:p>
        </p:txBody>
      </p:sp>
      <p:sp>
        <p:nvSpPr>
          <p:cNvPr id="11" name="Rectangle 11"/>
          <p:cNvSpPr>
            <a:spLocks noChangeArrowheads="1"/>
          </p:cNvSpPr>
          <p:nvPr/>
        </p:nvSpPr>
        <p:spPr bwMode="auto">
          <a:xfrm>
            <a:off x="358775" y="990600"/>
            <a:ext cx="8785225" cy="5040312"/>
          </a:xfrm>
          <a:prstGeom prst="rect">
            <a:avLst/>
          </a:prstGeom>
          <a:noFill/>
          <a:ln w="9525">
            <a:noFill/>
            <a:miter lim="800000"/>
            <a:headEnd/>
            <a:tailEnd/>
          </a:ln>
          <a:effectLst/>
        </p:spPr>
        <p:txBody>
          <a:bodyPr/>
          <a:lstStyle/>
          <a:p>
            <a:pPr algn="r">
              <a:lnSpc>
                <a:spcPct val="120000"/>
              </a:lnSpc>
              <a:spcBef>
                <a:spcPct val="20000"/>
              </a:spcBef>
              <a:buSzPct val="120000"/>
              <a:buFont typeface="Wingdings" pitchFamily="2" charset="2"/>
              <a:buChar char="§"/>
            </a:pPr>
            <a:r>
              <a:rPr lang="fa-IR" dirty="0">
                <a:solidFill>
                  <a:schemeClr val="accent2"/>
                </a:solidFill>
                <a:cs typeface="Zar" pitchFamily="2" charset="-78"/>
              </a:rPr>
              <a:t> </a:t>
            </a:r>
            <a:r>
              <a:rPr lang="fa-IR" sz="2600" b="1" dirty="0">
                <a:solidFill>
                  <a:schemeClr val="accent2"/>
                </a:solidFill>
                <a:cs typeface="Zar" pitchFamily="2" charset="-78"/>
              </a:rPr>
              <a:t>تخليه محصولات احتراق بصورت طبيعي</a:t>
            </a:r>
            <a:r>
              <a:rPr lang="fa-IR" b="1" dirty="0">
                <a:solidFill>
                  <a:schemeClr val="accent2"/>
                </a:solidFill>
                <a:cs typeface="Zar" pitchFamily="2" charset="-78"/>
              </a:rPr>
              <a:t> </a:t>
            </a:r>
            <a:r>
              <a:rPr lang="fa-IR" sz="2000" b="1" dirty="0">
                <a:solidFill>
                  <a:schemeClr val="accent2"/>
                </a:solidFill>
                <a:cs typeface="Zar" pitchFamily="2" charset="-78"/>
              </a:rPr>
              <a:t>(</a:t>
            </a:r>
            <a:r>
              <a:rPr lang="en-US" sz="2100" b="1" dirty="0">
                <a:solidFill>
                  <a:schemeClr val="accent2"/>
                </a:solidFill>
                <a:cs typeface="Zar" pitchFamily="2" charset="-78"/>
              </a:rPr>
              <a:t>Natural Draft</a:t>
            </a:r>
            <a:r>
              <a:rPr lang="fa-IR" sz="2000" b="1" dirty="0">
                <a:solidFill>
                  <a:schemeClr val="accent2"/>
                </a:solidFill>
                <a:cs typeface="Zar" pitchFamily="2" charset="-78"/>
              </a:rPr>
              <a:t>)</a:t>
            </a:r>
          </a:p>
          <a:p>
            <a:pPr algn="r">
              <a:lnSpc>
                <a:spcPct val="150000"/>
              </a:lnSpc>
              <a:spcBef>
                <a:spcPct val="20000"/>
              </a:spcBef>
              <a:buClr>
                <a:schemeClr val="folHlink"/>
              </a:buClr>
              <a:buSzPct val="80000"/>
            </a:pPr>
            <a:r>
              <a:rPr lang="fa-IR" sz="2300" b="1" dirty="0">
                <a:cs typeface="Zar" pitchFamily="2" charset="-78"/>
              </a:rPr>
              <a:t>سيستمي كه تخليه محصولات احتراق بطور طبيعي صورت مي‌پذيرد و مكش در آن بخاطر اختلاف درجه حرارت محصولات احتراق نسبت به محيط خارج مي‌باشد.در حقيقت در اين سيستم از آنجائيكه وزن ستون گازهاي حاصل از احتراق داخل دودكش از وزن ستون معادل هواي بيرون كمتر است ، اين تفاوت وزن نيروي لازم براي بيرون راندن محصولات حاصل از احتراق را فراهم مي سازد .</a:t>
            </a:r>
          </a:p>
          <a:p>
            <a:pPr algn="r">
              <a:lnSpc>
                <a:spcPct val="120000"/>
              </a:lnSpc>
              <a:spcBef>
                <a:spcPct val="100000"/>
              </a:spcBef>
              <a:buSzPct val="120000"/>
              <a:buFont typeface="Wingdings" pitchFamily="2" charset="2"/>
              <a:buChar char="§"/>
            </a:pPr>
            <a:r>
              <a:rPr lang="fa-IR" dirty="0">
                <a:solidFill>
                  <a:schemeClr val="accent2"/>
                </a:solidFill>
                <a:cs typeface="Zar" pitchFamily="2" charset="-78"/>
              </a:rPr>
              <a:t> </a:t>
            </a:r>
            <a:r>
              <a:rPr lang="fa-IR" sz="2600" b="1" dirty="0">
                <a:solidFill>
                  <a:schemeClr val="accent2"/>
                </a:solidFill>
                <a:cs typeface="Zar" pitchFamily="2" charset="-78"/>
              </a:rPr>
              <a:t>تخليه محصولات احتراق بصورت اجباري (</a:t>
            </a:r>
            <a:r>
              <a:rPr lang="en-US" sz="2100" b="1" dirty="0">
                <a:solidFill>
                  <a:schemeClr val="accent2"/>
                </a:solidFill>
                <a:cs typeface="Zar" pitchFamily="2" charset="-78"/>
              </a:rPr>
              <a:t>Mechanical Draft</a:t>
            </a:r>
            <a:r>
              <a:rPr lang="fa-IR" sz="2600" b="1" dirty="0">
                <a:solidFill>
                  <a:schemeClr val="accent2"/>
                </a:solidFill>
                <a:cs typeface="Zar" pitchFamily="2" charset="-78"/>
              </a:rPr>
              <a:t>)</a:t>
            </a:r>
          </a:p>
          <a:p>
            <a:pPr algn="r">
              <a:lnSpc>
                <a:spcPct val="120000"/>
              </a:lnSpc>
              <a:spcBef>
                <a:spcPct val="50000"/>
              </a:spcBef>
              <a:buSzPct val="120000"/>
              <a:buFont typeface="Wingdings" pitchFamily="2" charset="2"/>
              <a:buNone/>
            </a:pPr>
            <a:r>
              <a:rPr lang="fa-IR" sz="2300" b="1" dirty="0">
                <a:cs typeface="Zar" pitchFamily="2" charset="-78"/>
              </a:rPr>
              <a:t>محصولات احتراق بصورت اجباري توسط فن تخليه مي‌شوند</a:t>
            </a:r>
          </a:p>
        </p:txBody>
      </p:sp>
      <p:sp>
        <p:nvSpPr>
          <p:cNvPr id="12" name="Rectangle 5"/>
          <p:cNvSpPr txBox="1">
            <a:spLocks noChangeArrowheads="1"/>
          </p:cNvSpPr>
          <p:nvPr/>
        </p:nvSpPr>
        <p:spPr>
          <a:xfrm>
            <a:off x="457200" y="0"/>
            <a:ext cx="8229600" cy="1371600"/>
          </a:xfrm>
          <a:prstGeom prst="rect">
            <a:avLst/>
          </a:prstGeom>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Titr" pitchFamily="2" charset="-78"/>
              </a:rPr>
              <a:t>تخليه محصولات احتراق و دودكشها</a:t>
            </a:r>
            <a:endParaRPr kumimoji="0" lang="en-US" sz="44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2860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4200" b="0" i="0" u="none" strike="noStrike" kern="1200" cap="none" spc="0" normalizeH="0" baseline="0" noProof="0" dirty="0" smtClean="0">
                <a:ln>
                  <a:noFill/>
                </a:ln>
                <a:solidFill>
                  <a:schemeClr val="tx1"/>
                </a:solidFill>
                <a:effectLst/>
                <a:uLnTx/>
                <a:uFillTx/>
                <a:latin typeface="+mj-lt"/>
                <a:ea typeface="+mj-ea"/>
                <a:cs typeface="Titr" pitchFamily="2" charset="-78"/>
              </a:rPr>
              <a:t>تخليه محصولات احتراق بصورت طبيعي</a:t>
            </a:r>
            <a:r>
              <a:rPr kumimoji="0" lang="fa-IR" sz="4000" b="0" i="0" u="none" strike="noStrike" kern="1200" cap="none" spc="0" normalizeH="0" baseline="0" noProof="0" dirty="0" smtClean="0">
                <a:ln>
                  <a:noFill/>
                </a:ln>
                <a:solidFill>
                  <a:schemeClr val="tx1"/>
                </a:solidFill>
                <a:effectLst/>
                <a:uLnTx/>
                <a:uFillTx/>
                <a:latin typeface="+mj-lt"/>
                <a:ea typeface="+mj-ea"/>
                <a:cs typeface="Titr" pitchFamily="2" charset="-78"/>
              </a:rPr>
              <a:t> </a:t>
            </a:r>
            <a:endParaRPr kumimoji="0" lang="en-US" sz="40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284663" y="736600"/>
            <a:ext cx="4859337" cy="61214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همانطور كه گفته شد محصولات احتراق بدليل دماي بالايي كه دارند از دانسيتة كمتري نسبت به هواي اطراف برخوردار بوده و بدليل نيروي  غوطه وري صعود ميكنند . بنابراين دو پارامتر زير تاثير مستقيم در ميزان مكش دارند  :</a:t>
            </a:r>
          </a:p>
          <a:p>
            <a:pPr marL="0" marR="0" lvl="0" indent="0" algn="r" defTabSz="914400" rtl="0"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1- هرچه دماي محصولات احتراق بالاتر باشد تفاوت چگالي بين آنها و هواي اطراف بيشتر و بنابراين ميزان مكش افزايش مي يابد .</a:t>
            </a:r>
          </a:p>
          <a:p>
            <a:pPr marL="0" marR="0" lvl="0" indent="0" algn="r" defTabSz="914400" rtl="0"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2- هرچه ارتفاع دودكش بيشتر باشد وزن حجم معادل هواي آن بيشتر بوده و ميزان مكش افزايش مي يابد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250825" y="1412875"/>
            <a:ext cx="3963988" cy="4897438"/>
          </a:xfrm>
          <a:prstGeom prst="rect">
            <a:avLst/>
          </a:prstGeom>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242888"/>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chemeClr val="tx1"/>
                </a:solidFill>
                <a:effectLst/>
                <a:uLnTx/>
                <a:uFillTx/>
                <a:latin typeface="+mj-lt"/>
                <a:ea typeface="+mj-ea"/>
                <a:cs typeface="Titr" pitchFamily="2" charset="-78"/>
              </a:rPr>
              <a:t>مشكلات تخلية محصولات حاصل از احتراق</a:t>
            </a:r>
            <a:endParaRPr kumimoji="0" lang="en-US" sz="36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284663" y="1700213"/>
            <a:ext cx="4859337" cy="61214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1800" b="1" i="0" u="none" strike="noStrike" kern="1200" cap="none" spc="0" normalizeH="0" baseline="0" noProof="0" smtClean="0">
              <a:ln>
                <a:noFill/>
              </a:ln>
              <a:solidFill>
                <a:schemeClr val="tx1">
                  <a:tint val="75000"/>
                </a:schemeClr>
              </a:solidFill>
              <a:effectLst/>
              <a:uLnTx/>
              <a:uFillTx/>
              <a:latin typeface="+mn-lt"/>
              <a:ea typeface="+mn-ea"/>
              <a:cs typeface="Zar"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4000" b="1" i="0" u="none" strike="noStrike" kern="1200" cap="none" spc="0" normalizeH="0" baseline="0" noProof="0" smtClean="0">
              <a:ln>
                <a:noFill/>
              </a:ln>
              <a:solidFill>
                <a:schemeClr val="tx1">
                  <a:tint val="75000"/>
                </a:schemeClr>
              </a:solidFill>
              <a:effectLst/>
              <a:uLnTx/>
              <a:uFillTx/>
              <a:latin typeface="+mn-lt"/>
              <a:ea typeface="+mn-ea"/>
              <a:cs typeface="Traffic"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3600" b="1" i="0" u="none" strike="noStrike" kern="1200" cap="none" spc="0" normalizeH="0" baseline="0" noProof="0">
              <a:ln>
                <a:noFill/>
              </a:ln>
              <a:solidFill>
                <a:schemeClr val="tx1">
                  <a:tint val="75000"/>
                </a:schemeClr>
              </a:solidFill>
              <a:effectLst/>
              <a:uLnTx/>
              <a:uFillTx/>
              <a:latin typeface="+mn-lt"/>
              <a:ea typeface="+mn-ea"/>
              <a:cs typeface="Traffic" pitchFamily="2" charset="-78"/>
            </a:endParaRPr>
          </a:p>
        </p:txBody>
      </p:sp>
      <p:sp>
        <p:nvSpPr>
          <p:cNvPr id="4" name="Rectangle 5"/>
          <p:cNvSpPr txBox="1">
            <a:spLocks noChangeArrowheads="1"/>
          </p:cNvSpPr>
          <p:nvPr/>
        </p:nvSpPr>
        <p:spPr>
          <a:xfrm>
            <a:off x="611188" y="836613"/>
            <a:ext cx="8137525" cy="5545137"/>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بيشترين موارد پس زدگي دود بداخل به دليل موارد زير مي باشد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مكش ناكافي براي خروج تمام محصولات حاصل از احتراق : مقداري از محصولات حاصل از احتراق بدون تاثير پذيري از جريان باد بداخل پس زده مي شوند . در اينحالت معمولا نرخ پس زدگي دود تقريبا ثابت بوده و جريان هواي بيرون تاثير كمي در بهبود و يا بدتر شدن وضعيت دارد . اين وضعيت حاكي از مكش ناكافي مي باشد  .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عدم وجود مكش : در اينحالت هيچ مكشي به بالا وجود نداشته ولي اثري از ورود هوا از بيرون بداخل توسط دودكش نيز ديده نمي شود . پس زدگي دود در اينحالت ثابت و بدون تاثير از باد مي باشد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قرار گرفتن انتهاي دودكش در ناحية پرفشار : بطور متناوب ورود هوا از بيرون بداخل با تغيير شرايط جوي و به تبع آن پس زدگي با تاثير پذيري بالا از قدرت باد مشاهده مي شود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Tahoma" pitchFamily="34" charset="0"/>
                <a:cs typeface="Tahoma" pitchFamily="34" charset="0"/>
              </a:rPr>
              <a:t>Down-Draught</a:t>
            </a:r>
            <a:r>
              <a:rPr kumimoji="0" lang="fa-IR" b="0" i="0" u="none" strike="noStrike" kern="1200" cap="none" spc="0" normalizeH="0" baseline="0" noProof="0" dirty="0" smtClean="0">
                <a:ln>
                  <a:noFill/>
                </a:ln>
                <a:effectLst/>
                <a:uLnTx/>
                <a:uFillTx/>
                <a:latin typeface="Tahoma" pitchFamily="34" charset="0"/>
                <a:cs typeface="Tahoma" pitchFamily="34" charset="0"/>
              </a:rPr>
              <a:t> در شرايط خاص وزش باد  : در اينحالت با وزش باد در يك جهت خاص پس زدگي مشاهده مي شود ولي با توقف باد و يا تغيير جهت وزش آن مكش دودكش به حالت طبيعي بازميگردد. </a:t>
            </a:r>
          </a:p>
          <a:p>
            <a:pPr marL="342900" marR="0" lvl="0" indent="-342900" algn="r" defTabSz="914400" rtl="1" eaLnBrk="1" fontAlgn="auto" latinLnBrk="0" hangingPunct="1">
              <a:lnSpc>
                <a:spcPct val="100000"/>
              </a:lnSpc>
              <a:spcBef>
                <a:spcPct val="20000"/>
              </a:spcBef>
              <a:spcAft>
                <a:spcPts val="0"/>
              </a:spcAft>
              <a:buClrTx/>
              <a:buSzTx/>
              <a:buFontTx/>
              <a:buNone/>
              <a:tabLst/>
              <a:defRPr/>
            </a:pPr>
            <a:endParaRPr kumimoji="0" lang="fa-IR" b="0" i="0" u="none" strike="noStrike" kern="1200" cap="none" spc="0" normalizeH="0" baseline="0" noProof="0" dirty="0" smtClean="0">
              <a:ln>
                <a:noFill/>
              </a:ln>
              <a:effectLst/>
              <a:uLnTx/>
              <a:uFillTx/>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988"/>
            <a:ext cx="7772400" cy="11430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مكش ناكافي</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684213" y="981075"/>
            <a:ext cx="8062912" cy="4114800"/>
          </a:xfrm>
          <a:prstGeom prst="rect">
            <a:avLst/>
          </a:prstGeom>
        </p:spPr>
        <p:txBody>
          <a:bodyPr vert="horz" lIns="91440" tIns="45720" rIns="91440" bIns="45720" rtlCol="0">
            <a:normAutofit/>
          </a:bodyPr>
          <a:lstStyle/>
          <a:p>
            <a:pPr marL="609600" marR="0" lvl="0" indent="-609600" algn="r" defTabSz="914400" rtl="1" eaLnBrk="1" fontAlgn="auto" latinLnBrk="0" hangingPunct="1">
              <a:lnSpc>
                <a:spcPct val="100000"/>
              </a:lnSpc>
              <a:spcBef>
                <a:spcPct val="20000"/>
              </a:spcBef>
              <a:spcAft>
                <a:spcPts val="0"/>
              </a:spcAft>
              <a:buClrTx/>
              <a:buSzTx/>
              <a:buFontTx/>
              <a:buAutoNum type="arabicPeriod"/>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نا كافي بودن هواي احتراق</a:t>
            </a:r>
          </a:p>
          <a:p>
            <a:pPr marL="609600" marR="0" lvl="0" indent="-609600" algn="r" defTabSz="914400" rtl="1"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در صورتيكه هواي تامين به اندازة كافي فراهم نباشد امكان برگشت محصولات احتراق وجود دارد . براي تاييد اين مطلب مي توان يك پنجره را هنگام آزمون باز كردن و مكش دودكش را تست نمود . در صورت بهبود وضعيت يكي از دلايل مي تواند ناكافي بودن هواي احتراق باشد .در اينصورت نياز به تامين هواي كافي براي وسيله گازسوز مي باشد .</a:t>
            </a:r>
          </a:p>
          <a:p>
            <a:pPr marL="609600" marR="0" lvl="0" indent="-609600" algn="r" defTabSz="914400" rtl="1" eaLnBrk="1" fontAlgn="auto" latinLnBrk="0" hangingPunct="1">
              <a:lnSpc>
                <a:spcPct val="100000"/>
              </a:lnSpc>
              <a:spcBef>
                <a:spcPct val="20000"/>
              </a:spcBef>
              <a:spcAft>
                <a:spcPts val="0"/>
              </a:spcAft>
              <a:buClrTx/>
              <a:buSzTx/>
              <a:buFontTx/>
              <a:buNone/>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1403350" y="3141663"/>
            <a:ext cx="4176713" cy="3454400"/>
          </a:xfrm>
          <a:prstGeom prst="rect">
            <a:avLst/>
          </a:prstGeom>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4213" y="188913"/>
            <a:ext cx="7772400" cy="6477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مكش ناكافي</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684213" y="1268413"/>
            <a:ext cx="7772400" cy="5114925"/>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2- گرفتگي دودكش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 در صورت گرفتگي جزئي دودكش مجدد مكش ناكافي مشاهده مي شود .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3- نامناسب بودن اندازه دودكش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ابعاد و ارتفاع دودكش بايد با توجه به جداول استاندارد انتخاب شود . در صورت عدم انطباق با استاندارد مكش نامناسب مي تواند رخ دهد .</a:t>
            </a:r>
          </a:p>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fa-IR" b="0"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عدم وجود مكش</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5003800" y="1125538"/>
            <a:ext cx="4140200" cy="5399087"/>
          </a:xfrm>
          <a:prstGeom prst="rect">
            <a:avLst/>
          </a:prstGeom>
        </p:spPr>
        <p:txBody>
          <a:bodyPr vert="horz" lIns="91440" tIns="45720" rIns="91440" bIns="45720" rtlCol="0">
            <a:normAutofit/>
          </a:bodyPr>
          <a:lstStyle/>
          <a:p>
            <a:pPr marL="0" marR="0" lvl="0" indent="0" algn="r" defTabSz="914400" rtl="0" eaLnBrk="1" fontAlgn="auto" latinLnBrk="0" hangingPunct="1">
              <a:lnSpc>
                <a:spcPct val="9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1 - گرفتگي كامل دودكش </a:t>
            </a:r>
          </a:p>
          <a:p>
            <a:pPr marL="0" marR="0" lvl="0" indent="0" algn="r" defTabSz="914400" rtl="0" eaLnBrk="1" fontAlgn="auto" latinLnBrk="0" hangingPunct="1">
              <a:lnSpc>
                <a:spcPct val="9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2 </a:t>
            </a:r>
            <a:r>
              <a:rPr kumimoji="0" lang="ar-SA" b="0" i="0" u="none" strike="noStrike" kern="1200" cap="none" spc="0" normalizeH="0" baseline="0" noProof="0" dirty="0" smtClean="0">
                <a:ln>
                  <a:noFill/>
                </a:ln>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سرد بودن جدارة دودكش : در صورتيكه دودكش در محيط بيرون قرار داشته باشد بايد بطور كامل عايقبندي شود . در صورت سرد شدن بيش از حد محصولات حاصل از احتراق علاوه بر مشكل تقطير آب ، مكش دودكش نيز كاهش پيدا مي كند .براي تست مي توان يك تكه روزنامة‌مشتعل را در ورودي دودكش قرار داد و پس از چند دقيقه حركت دود به بالا را مشاهده نمود .</a:t>
            </a:r>
          </a:p>
          <a:p>
            <a:pPr marL="0" marR="0" lvl="0" indent="0" algn="r" defTabSz="914400" rtl="0" eaLnBrk="1" fontAlgn="auto" latinLnBrk="0" hangingPunct="1">
              <a:lnSpc>
                <a:spcPct val="90000"/>
              </a:lnSpc>
              <a:spcBef>
                <a:spcPct val="20000"/>
              </a:spcBef>
              <a:spcAft>
                <a:spcPts val="0"/>
              </a:spcAft>
              <a:buClrTx/>
              <a:buSzTx/>
              <a:buFontTx/>
              <a:buNone/>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250825" y="1125538"/>
            <a:ext cx="4665663" cy="5327650"/>
          </a:xfrm>
          <a:prstGeom prst="rect">
            <a:avLst/>
          </a:prstGeo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988"/>
            <a:ext cx="7772400" cy="11430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smtClean="0">
                <a:ln>
                  <a:noFill/>
                </a:ln>
                <a:solidFill>
                  <a:schemeClr val="tx1"/>
                </a:solidFill>
                <a:effectLst/>
                <a:uLnTx/>
                <a:uFillTx/>
                <a:latin typeface="+mj-lt"/>
                <a:ea typeface="+mj-ea"/>
                <a:cs typeface="Titr" pitchFamily="2" charset="-78"/>
              </a:rPr>
              <a:t>قرار گرفتن خروجي دودكش در ناحية پرفشار</a:t>
            </a:r>
            <a:endParaRPr kumimoji="0" lang="en-US" sz="32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685800" y="1042988"/>
            <a:ext cx="8062913" cy="41148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همانطور كه در شكل زير ديده مي شود اگر انتهاي دودكش در قسمت پرفشار قرار گيرد امكان پس زدن دود بداخل وجود دارد . در اينحالت بعلت ايجاد ناحية كم فشار در جهت ديگر ساختمان ، در حالت خاموش بودن دستگاه نيز جريان هوا از بيرون بداخل مشاهده مي شود . براي تشخيص در اينحالت بايد بك پنجره رو به وزش باد را باز كرد و در صورت رفع مشكل ميتوان نتيجه گرفت كه خروجي دودكش در ناحية پرفشار قرار دارد . براي رفع مشكل مي توان با افزايش ارتفاع دودكش انتهاي آن را از ناحية پرفشار خارج كرد .</a:t>
            </a: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1600200" y="3124200"/>
            <a:ext cx="4319588" cy="2851150"/>
          </a:xfrm>
          <a:prstGeom prst="rect">
            <a:avLst/>
          </a:prstGeo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04800"/>
            <a:ext cx="5181600" cy="4247317"/>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کنترل و تنظیم حداقل توان :</a:t>
            </a:r>
            <a:endParaRPr lang="en-US" dirty="0" smtClean="0">
              <a:solidFill>
                <a:srgbClr val="7030A0"/>
              </a:solidFill>
              <a:latin typeface="Tahoma" pitchFamily="34" charset="0"/>
              <a:cs typeface="Tahoma" pitchFamily="34" charset="0"/>
            </a:endParaRPr>
          </a:p>
          <a:p>
            <a:pPr lvl="0" algn="r" rtl="1"/>
            <a:r>
              <a:rPr lang="fa-IR" dirty="0" smtClean="0">
                <a:latin typeface="Tahoma" pitchFamily="34" charset="0"/>
                <a:cs typeface="Tahoma" pitchFamily="34" charset="0"/>
              </a:rPr>
              <a:t>پیج شماره 2 را شل نمایید و شیلنگ فشار سنج را به مدخل فشار متصل نمایید.</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لوله هوا را جدا نمایید.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 پکیج را در حداکثر توان روشن نمایید و یکی از کابلها را از مدولاتور حدا نمایید.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فشار ورودی می بایست با نوع گاز پکیج منطبق باشد در غیر این صورت با ثابت نگه داشتن مهره شش گوش ، پیچ تنظیم شماره 4 را با پیچ گوشتی ، تنظیم نمایید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بعد از اتمام کار پیچ شماره 2 را محکم نموده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کابل مدولاتور و شیلنگ هوا را مجددا وصل نمایید.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graphicFrame>
        <p:nvGraphicFramePr>
          <p:cNvPr id="3" name="Table 2"/>
          <p:cNvGraphicFramePr>
            <a:graphicFrameLocks noGrp="1"/>
          </p:cNvGraphicFramePr>
          <p:nvPr/>
        </p:nvGraphicFramePr>
        <p:xfrm>
          <a:off x="457200" y="4876800"/>
          <a:ext cx="8382000" cy="1636458"/>
        </p:xfrm>
        <a:graphic>
          <a:graphicData uri="http://schemas.openxmlformats.org/drawingml/2006/table">
            <a:tbl>
              <a:tblPr rtl="1"/>
              <a:tblGrid>
                <a:gridCol w="2095009"/>
                <a:gridCol w="2095009"/>
                <a:gridCol w="2095991"/>
                <a:gridCol w="2095991"/>
              </a:tblGrid>
              <a:tr h="303879">
                <a:tc gridSpan="4">
                  <a:txBody>
                    <a:bodyPr/>
                    <a:lstStyle/>
                    <a:p>
                      <a:pPr marL="0" marR="0" algn="ctr" rtl="1">
                        <a:lnSpc>
                          <a:spcPct val="115000"/>
                        </a:lnSpc>
                        <a:spcBef>
                          <a:spcPts val="0"/>
                        </a:spcBef>
                        <a:spcAft>
                          <a:spcPts val="0"/>
                        </a:spcAft>
                      </a:pPr>
                      <a:r>
                        <a:rPr lang="fa-IR" sz="1600" dirty="0">
                          <a:latin typeface="Calibri"/>
                          <a:ea typeface="Calibri"/>
                          <a:cs typeface="Tahoma"/>
                        </a:rPr>
                        <a:t>حداقل فشار گاز خروجی بر حسب میلی بار </a:t>
                      </a:r>
                      <a:r>
                        <a:rPr lang="en-US" sz="1600" i="1" dirty="0">
                          <a:latin typeface="Tahoma"/>
                          <a:ea typeface="Calibri"/>
                          <a:cs typeface="Arial"/>
                        </a:rPr>
                        <a:t>(mbar)</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44193">
                <a:tc>
                  <a:txBody>
                    <a:bodyPr/>
                    <a:lstStyle/>
                    <a:p>
                      <a:pPr marL="0" marR="0" algn="ctr" rtl="1">
                        <a:lnSpc>
                          <a:spcPct val="115000"/>
                        </a:lnSpc>
                        <a:spcBef>
                          <a:spcPts val="0"/>
                        </a:spcBef>
                        <a:spcAft>
                          <a:spcPts val="0"/>
                        </a:spcAft>
                      </a:pPr>
                      <a:r>
                        <a:rPr lang="en-US" sz="1600" i="1" dirty="0">
                          <a:latin typeface="Tahoma"/>
                          <a:ea typeface="Calibri"/>
                          <a:cs typeface="Arial"/>
                        </a:rPr>
                        <a:t>G31</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i="1">
                          <a:latin typeface="Tahoma"/>
                          <a:ea typeface="Calibri"/>
                          <a:cs typeface="Arial"/>
                        </a:rPr>
                        <a:t>G30</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i="1" dirty="0">
                          <a:latin typeface="Tahoma"/>
                          <a:ea typeface="Calibri"/>
                          <a:cs typeface="Arial"/>
                        </a:rPr>
                        <a:t>G20</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fa-IR" sz="1600">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44193">
                <a:tc>
                  <a:txBody>
                    <a:bodyPr/>
                    <a:lstStyle/>
                    <a:p>
                      <a:pPr marL="0" marR="0" algn="ctr" rtl="1">
                        <a:lnSpc>
                          <a:spcPct val="115000"/>
                        </a:lnSpc>
                        <a:spcBef>
                          <a:spcPts val="0"/>
                        </a:spcBef>
                        <a:spcAft>
                          <a:spcPts val="0"/>
                        </a:spcAft>
                      </a:pPr>
                      <a:r>
                        <a:rPr lang="fa-IR" sz="1600" dirty="0">
                          <a:latin typeface="Calibri"/>
                          <a:ea typeface="Calibri"/>
                          <a:cs typeface="Tahoma"/>
                        </a:rPr>
                        <a:t>5 </a:t>
                      </a:r>
                      <a:r>
                        <a:rPr lang="en-US" sz="1600" i="1" dirty="0">
                          <a:latin typeface="Tahoma"/>
                          <a:ea typeface="Calibri"/>
                          <a:cs typeface="Arial"/>
                        </a:rPr>
                        <a:t>,</a:t>
                      </a:r>
                      <a:r>
                        <a:rPr lang="fa-IR" sz="1600" dirty="0">
                          <a:latin typeface="Calibri"/>
                          <a:ea typeface="Calibri"/>
                          <a:cs typeface="Tahoma"/>
                        </a:rPr>
                        <a:t> 6</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latin typeface="Calibri"/>
                          <a:ea typeface="Calibri"/>
                          <a:cs typeface="Tahoma"/>
                        </a:rPr>
                        <a:t>5</a:t>
                      </a:r>
                      <a:r>
                        <a:rPr lang="en-US" sz="1600" i="1">
                          <a:latin typeface="Tahoma"/>
                          <a:ea typeface="Calibri"/>
                          <a:cs typeface="Arial"/>
                        </a:rPr>
                        <a:t>,</a:t>
                      </a:r>
                      <a:r>
                        <a:rPr lang="fa-IR" sz="1600">
                          <a:latin typeface="Calibri"/>
                          <a:ea typeface="Calibri"/>
                          <a:cs typeface="Tahoma"/>
                        </a:rPr>
                        <a:t> 5</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600" i="1">
                          <a:latin typeface="Tahoma"/>
                          <a:ea typeface="Calibri"/>
                          <a:cs typeface="Arial"/>
                        </a:rPr>
                        <a:t>2,2</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i="1">
                          <a:latin typeface="Tahoma"/>
                          <a:ea typeface="Calibri"/>
                          <a:cs typeface="Arial"/>
                        </a:rPr>
                        <a:t>24KW CF</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93">
                <a:tc>
                  <a:txBody>
                    <a:bodyPr/>
                    <a:lstStyle/>
                    <a:p>
                      <a:pPr marL="0" marR="0" algn="ctr" rtl="1">
                        <a:lnSpc>
                          <a:spcPct val="115000"/>
                        </a:lnSpc>
                        <a:spcBef>
                          <a:spcPts val="0"/>
                        </a:spcBef>
                        <a:spcAft>
                          <a:spcPts val="0"/>
                        </a:spcAft>
                      </a:pPr>
                      <a:r>
                        <a:rPr lang="fa-IR" sz="1600" dirty="0">
                          <a:latin typeface="Calibri"/>
                          <a:ea typeface="Calibri"/>
                          <a:cs typeface="Tahoma"/>
                        </a:rPr>
                        <a:t>5 </a:t>
                      </a:r>
                      <a:r>
                        <a:rPr lang="en-US" sz="1600" i="1" dirty="0">
                          <a:latin typeface="Tahoma"/>
                          <a:ea typeface="Calibri"/>
                          <a:cs typeface="Arial"/>
                        </a:rPr>
                        <a:t>,</a:t>
                      </a:r>
                      <a:r>
                        <a:rPr lang="fa-IR" sz="1600" dirty="0">
                          <a:latin typeface="Calibri"/>
                          <a:ea typeface="Calibri"/>
                          <a:cs typeface="Tahoma"/>
                        </a:rPr>
                        <a:t> 7</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dirty="0">
                          <a:latin typeface="Calibri"/>
                          <a:ea typeface="Calibri"/>
                          <a:cs typeface="Tahoma"/>
                        </a:rPr>
                        <a:t>5</a:t>
                      </a:r>
                      <a:r>
                        <a:rPr lang="en-US" sz="1600" i="1" dirty="0">
                          <a:latin typeface="Tahoma"/>
                          <a:ea typeface="Calibri"/>
                          <a:cs typeface="Arial"/>
                        </a:rPr>
                        <a:t>,</a:t>
                      </a:r>
                      <a:r>
                        <a:rPr lang="fa-IR" sz="1600" dirty="0">
                          <a:latin typeface="Calibri"/>
                          <a:ea typeface="Calibri"/>
                          <a:cs typeface="Tahoma"/>
                        </a:rPr>
                        <a:t> 5</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600" i="1" dirty="0">
                          <a:latin typeface="Tahoma"/>
                          <a:ea typeface="Calibri"/>
                          <a:cs typeface="Arial"/>
                        </a:rPr>
                        <a:t>2,2</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600" i="1" dirty="0">
                          <a:latin typeface="Tahoma"/>
                          <a:ea typeface="Calibri"/>
                          <a:cs typeface="Arial"/>
                        </a:rPr>
                        <a:t>24KW FF</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Object 1024"/>
          <p:cNvGraphicFramePr>
            <a:graphicFrameLocks noChangeAspect="1"/>
          </p:cNvGraphicFramePr>
          <p:nvPr/>
        </p:nvGraphicFramePr>
        <p:xfrm>
          <a:off x="304800" y="762000"/>
          <a:ext cx="2308225" cy="2974975"/>
        </p:xfrm>
        <a:graphic>
          <a:graphicData uri="http://schemas.openxmlformats.org/presentationml/2006/ole">
            <p:oleObj spid="_x0000_s4098" r:id="rId3" imgW="4571429" imgH="6095238" progId="">
              <p:embed/>
            </p:oleObj>
          </a:graphicData>
        </a:graphic>
      </p:graphicFrame>
      <p:sp>
        <p:nvSpPr>
          <p:cNvPr id="5" name="Oval 4"/>
          <p:cNvSpPr/>
          <p:nvPr/>
        </p:nvSpPr>
        <p:spPr>
          <a:xfrm>
            <a:off x="990600" y="1143000"/>
            <a:ext cx="3048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762000" y="838200"/>
            <a:ext cx="533400" cy="461665"/>
          </a:xfrm>
          <a:prstGeom prst="rect">
            <a:avLst/>
          </a:prstGeom>
          <a:noFill/>
        </p:spPr>
        <p:txBody>
          <a:bodyPr wrap="square" rtlCol="0">
            <a:spAutoFit/>
          </a:bodyPr>
          <a:lstStyle/>
          <a:p>
            <a:r>
              <a:rPr lang="en-US" sz="2400" b="1" dirty="0" smtClean="0">
                <a:solidFill>
                  <a:srgbClr val="FF0000"/>
                </a:solidFill>
              </a:rPr>
              <a:t>2</a:t>
            </a:r>
            <a:endParaRPr lang="en-US" sz="2400" b="1" dirty="0">
              <a:solidFill>
                <a:srgbClr val="FF0000"/>
              </a:solidFill>
            </a:endParaRPr>
          </a:p>
        </p:txBody>
      </p:sp>
      <p:sp>
        <p:nvSpPr>
          <p:cNvPr id="7" name="Oval 6"/>
          <p:cNvSpPr/>
          <p:nvPr/>
        </p:nvSpPr>
        <p:spPr>
          <a:xfrm>
            <a:off x="914400" y="1676400"/>
            <a:ext cx="228600" cy="228600"/>
          </a:xfrm>
          <a:prstGeom prst="ellipse">
            <a:avLst/>
          </a:prstGeom>
          <a:noFill/>
          <a:ln w="571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p:cNvCxnSpPr/>
          <p:nvPr/>
        </p:nvCxnSpPr>
        <p:spPr>
          <a:xfrm flipV="1">
            <a:off x="1219200" y="1752600"/>
            <a:ext cx="17526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2971800" y="1524000"/>
            <a:ext cx="533400" cy="461665"/>
          </a:xfrm>
          <a:prstGeom prst="rect">
            <a:avLst/>
          </a:prstGeom>
          <a:noFill/>
        </p:spPr>
        <p:txBody>
          <a:bodyPr wrap="square" rtlCol="0">
            <a:spAutoFit/>
          </a:bodyPr>
          <a:lstStyle/>
          <a:p>
            <a:r>
              <a:rPr lang="en-US" sz="2400" b="1" dirty="0" smtClean="0">
                <a:solidFill>
                  <a:srgbClr val="FF0000"/>
                </a:solidFill>
              </a:rPr>
              <a:t>4</a:t>
            </a:r>
            <a:endParaRPr lang="en-US" sz="2400" b="1" dirty="0">
              <a:solidFill>
                <a:srgbClr val="FF0000"/>
              </a:solidFill>
            </a:endParaRPr>
          </a:p>
        </p:txBody>
      </p:sp>
      <p:cxnSp>
        <p:nvCxnSpPr>
          <p:cNvPr id="10" name="Straight Arrow Connector 9"/>
          <p:cNvCxnSpPr/>
          <p:nvPr/>
        </p:nvCxnSpPr>
        <p:spPr>
          <a:xfrm flipV="1">
            <a:off x="1295400" y="762000"/>
            <a:ext cx="15240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2209800" y="304800"/>
            <a:ext cx="19812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sz="1600" dirty="0" smtClean="0">
                <a:latin typeface="Tahoma" pitchFamily="34" charset="0"/>
                <a:cs typeface="Tahoma" pitchFamily="34" charset="0"/>
              </a:rPr>
              <a:t>وصل به گیج فشار</a:t>
            </a:r>
            <a:endParaRPr lang="en-US" sz="1600" dirty="0">
              <a:latin typeface="Tahoma" pitchFamily="34" charset="0"/>
              <a:cs typeface="Tahoma" pitchFamily="34" charset="0"/>
            </a:endParaRPr>
          </a:p>
        </p:txBody>
      </p:sp>
      <p:sp>
        <p:nvSpPr>
          <p:cNvPr id="13" name="Rounded Rectangle 12"/>
          <p:cNvSpPr/>
          <p:nvPr/>
        </p:nvSpPr>
        <p:spPr>
          <a:xfrm>
            <a:off x="457200" y="1371600"/>
            <a:ext cx="304800" cy="83820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Arrow Connector 13"/>
          <p:cNvCxnSpPr/>
          <p:nvPr/>
        </p:nvCxnSpPr>
        <p:spPr>
          <a:xfrm rot="5400000">
            <a:off x="-151606" y="2972594"/>
            <a:ext cx="152241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0" y="3810000"/>
            <a:ext cx="19812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a-IR" sz="1600" dirty="0" smtClean="0">
                <a:latin typeface="Tahoma" pitchFamily="34" charset="0"/>
                <a:cs typeface="Tahoma" pitchFamily="34" charset="0"/>
              </a:rPr>
              <a:t>کابل های مدولار</a:t>
            </a:r>
            <a:endParaRPr lang="en-US" sz="1600" dirty="0">
              <a:latin typeface="Tahoma" pitchFamily="34" charset="0"/>
              <a:cs typeface="Tahoma"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4213" y="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جريان به سمت پايين در دودكش</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23850" y="1052513"/>
            <a:ext cx="8569325" cy="1628775"/>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در صورت مجاورت انتهاي دودكش با يك مانع بلند هنگام وزش باد امكان ايجاد جريان هوا به سمت پايين و پس زدگي در دودكش وجود دارد . در اينحالت مي توان از كلاهك دودكش براي محافظت جريان استفاده كرد .</a:t>
            </a: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468313" y="2349500"/>
            <a:ext cx="4392612" cy="3873500"/>
          </a:xfrm>
          <a:prstGeom prst="rect">
            <a:avLst/>
          </a:prstGeom>
          <a:noFill/>
          <a:ln/>
        </p:spPr>
      </p:pic>
      <p:pic>
        <p:nvPicPr>
          <p:cNvPr id="5" name="Picture 6"/>
          <p:cNvPicPr>
            <a:picLocks noChangeAspect="1" noChangeArrowheads="1"/>
          </p:cNvPicPr>
          <p:nvPr/>
        </p:nvPicPr>
        <p:blipFill>
          <a:blip r:embed="rId3" cstate="print"/>
          <a:srcRect/>
          <a:stretch>
            <a:fillRect/>
          </a:stretch>
        </p:blipFill>
        <p:spPr>
          <a:xfrm>
            <a:off x="5867400" y="2997200"/>
            <a:ext cx="2695575" cy="3024188"/>
          </a:xfrm>
          <a:prstGeom prst="rect">
            <a:avLst/>
          </a:prstGeo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91600" cy="2031325"/>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برد الکترونیکی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برد الکترونیکی به نوع مغز متفکر پکیج می باشد ، برد ، اطلاعات سنسورها و پرشر ها و ... را پردازش می کند تا پکیج در شرایط کاملا ایمن و مطمئن به درستی روشن شود و نیازهای ما را برطرف کند . هر پکیج دارای برد مخصوص خود می باشد و با توجه به کاتالوگ می توانیم از ورودی و خروجی های برد مطلع شویم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pic>
        <p:nvPicPr>
          <p:cNvPr id="3" name="Picture 10" descr="IMG_2757"/>
          <p:cNvPicPr>
            <a:picLocks noChangeAspect="1" noChangeArrowheads="1"/>
          </p:cNvPicPr>
          <p:nvPr/>
        </p:nvPicPr>
        <p:blipFill>
          <a:blip r:embed="rId2" cstate="print"/>
          <a:srcRect/>
          <a:stretch>
            <a:fillRect/>
          </a:stretch>
        </p:blipFill>
        <p:spPr bwMode="auto">
          <a:xfrm>
            <a:off x="457200" y="1828800"/>
            <a:ext cx="4707026" cy="2522537"/>
          </a:xfrm>
          <a:prstGeom prst="rect">
            <a:avLst/>
          </a:prstGeom>
          <a:noFill/>
        </p:spPr>
      </p:pic>
      <p:pic>
        <p:nvPicPr>
          <p:cNvPr id="4" name="Picture 9" descr="IMG_2759"/>
          <p:cNvPicPr>
            <a:picLocks noChangeAspect="1" noChangeArrowheads="1"/>
          </p:cNvPicPr>
          <p:nvPr/>
        </p:nvPicPr>
        <p:blipFill>
          <a:blip r:embed="rId3" cstate="print"/>
          <a:srcRect/>
          <a:stretch>
            <a:fillRect/>
          </a:stretch>
        </p:blipFill>
        <p:spPr bwMode="auto">
          <a:xfrm>
            <a:off x="3733800" y="4495800"/>
            <a:ext cx="4680830" cy="1938338"/>
          </a:xfrm>
          <a:prstGeom prst="rect">
            <a:avLst/>
          </a:prstGeom>
          <a:noFill/>
        </p:spPr>
      </p:pic>
      <p:sp>
        <p:nvSpPr>
          <p:cNvPr id="5" name="TextBox 4"/>
          <p:cNvSpPr txBox="1"/>
          <p:nvPr/>
        </p:nvSpPr>
        <p:spPr>
          <a:xfrm>
            <a:off x="6629400" y="4038600"/>
            <a:ext cx="1524000" cy="369332"/>
          </a:xfrm>
          <a:prstGeom prst="rect">
            <a:avLst/>
          </a:prstGeom>
          <a:noFill/>
        </p:spPr>
        <p:txBody>
          <a:bodyPr wrap="square" rtlCol="0">
            <a:spAutoFit/>
          </a:bodyPr>
          <a:lstStyle/>
          <a:p>
            <a:pPr algn="ctr"/>
            <a:r>
              <a:rPr lang="fa-IR" b="1" dirty="0" smtClean="0">
                <a:solidFill>
                  <a:srgbClr val="7030A0"/>
                </a:solidFill>
                <a:latin typeface="Tahoma" pitchFamily="34" charset="0"/>
                <a:cs typeface="Tahoma" pitchFamily="34" charset="0"/>
              </a:rPr>
              <a:t>برد دیسپلی</a:t>
            </a:r>
            <a:endParaRPr lang="en-US" b="1" dirty="0">
              <a:solidFill>
                <a:srgbClr val="7030A0"/>
              </a:solidFill>
              <a:latin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304800"/>
            <a:ext cx="4176713" cy="5853976"/>
          </a:xfrm>
          <a:prstGeom prst="rect">
            <a:avLst/>
          </a:prstGeom>
          <a:noFill/>
          <a:ln w="9525">
            <a:noFill/>
            <a:miter lim="800000"/>
            <a:headEnd/>
            <a:tailEnd/>
          </a:ln>
          <a:effectLst/>
        </p:spPr>
      </p:pic>
      <p:pic>
        <p:nvPicPr>
          <p:cNvPr id="357378" name="Picture 2"/>
          <p:cNvPicPr>
            <a:picLocks noChangeAspect="1" noChangeArrowheads="1"/>
          </p:cNvPicPr>
          <p:nvPr/>
        </p:nvPicPr>
        <p:blipFill>
          <a:blip r:embed="rId3" cstate="print"/>
          <a:srcRect/>
          <a:stretch>
            <a:fillRect/>
          </a:stretch>
        </p:blipFill>
        <p:spPr bwMode="auto">
          <a:xfrm>
            <a:off x="4276725" y="1447800"/>
            <a:ext cx="4867275" cy="3514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a:blip r:embed="rId2" cstate="print"/>
          <a:srcRect/>
          <a:stretch>
            <a:fillRect/>
          </a:stretch>
        </p:blipFill>
        <p:spPr bwMode="auto">
          <a:xfrm>
            <a:off x="228601" y="228600"/>
            <a:ext cx="3352799" cy="5867400"/>
          </a:xfrm>
          <a:prstGeom prst="rect">
            <a:avLst/>
          </a:prstGeom>
          <a:noFill/>
          <a:ln w="9525">
            <a:noFill/>
            <a:miter lim="800000"/>
            <a:headEnd/>
            <a:tailEnd/>
          </a:ln>
          <a:effectLst/>
        </p:spPr>
      </p:pic>
      <p:pic>
        <p:nvPicPr>
          <p:cNvPr id="392196" name="Picture 4"/>
          <p:cNvPicPr>
            <a:picLocks noChangeAspect="1" noChangeArrowheads="1"/>
          </p:cNvPicPr>
          <p:nvPr/>
        </p:nvPicPr>
        <p:blipFill>
          <a:blip r:embed="rId3" cstate="print"/>
          <a:srcRect/>
          <a:stretch>
            <a:fillRect/>
          </a:stretch>
        </p:blipFill>
        <p:spPr bwMode="auto">
          <a:xfrm>
            <a:off x="6402283" y="0"/>
            <a:ext cx="2741717" cy="4162425"/>
          </a:xfrm>
          <a:prstGeom prst="rect">
            <a:avLst/>
          </a:prstGeom>
          <a:noFill/>
          <a:ln w="9525">
            <a:noFill/>
            <a:miter lim="800000"/>
            <a:headEnd/>
            <a:tailEnd/>
          </a:ln>
          <a:effectLst/>
        </p:spPr>
      </p:pic>
      <p:pic>
        <p:nvPicPr>
          <p:cNvPr id="392198" name="Picture 6"/>
          <p:cNvPicPr>
            <a:picLocks noChangeAspect="1" noChangeArrowheads="1"/>
          </p:cNvPicPr>
          <p:nvPr/>
        </p:nvPicPr>
        <p:blipFill>
          <a:blip r:embed="rId4" cstate="print"/>
          <a:srcRect/>
          <a:stretch>
            <a:fillRect/>
          </a:stretch>
        </p:blipFill>
        <p:spPr bwMode="auto">
          <a:xfrm>
            <a:off x="3886200" y="228600"/>
            <a:ext cx="2476371" cy="4114800"/>
          </a:xfrm>
          <a:prstGeom prst="rect">
            <a:avLst/>
          </a:prstGeom>
          <a:noFill/>
          <a:ln w="9525">
            <a:noFill/>
            <a:miter lim="800000"/>
            <a:headEnd/>
            <a:tailEnd/>
          </a:ln>
          <a:effectLst/>
        </p:spPr>
      </p:pic>
      <p:sp>
        <p:nvSpPr>
          <p:cNvPr id="10" name="TextBox 9"/>
          <p:cNvSpPr txBox="1"/>
          <p:nvPr/>
        </p:nvSpPr>
        <p:spPr>
          <a:xfrm>
            <a:off x="4114800" y="3733800"/>
            <a:ext cx="1295400" cy="307777"/>
          </a:xfrm>
          <a:prstGeom prst="rect">
            <a:avLst/>
          </a:prstGeom>
          <a:noFill/>
        </p:spPr>
        <p:txBody>
          <a:bodyPr wrap="square" rtlCol="0">
            <a:spAutoFit/>
          </a:bodyPr>
          <a:lstStyle/>
          <a:p>
            <a:r>
              <a:rPr lang="fa-IR" sz="1400" dirty="0" smtClean="0">
                <a:solidFill>
                  <a:schemeClr val="accent4"/>
                </a:solidFill>
                <a:latin typeface="Tahoma" pitchFamily="34" charset="0"/>
                <a:cs typeface="Tahoma" pitchFamily="34" charset="0"/>
              </a:rPr>
              <a:t>فلوسنسور</a:t>
            </a:r>
            <a:endParaRPr lang="en-US" sz="1400" dirty="0">
              <a:solidFill>
                <a:schemeClr val="accent4"/>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909310"/>
          </a:xfrm>
          <a:prstGeom prst="rect">
            <a:avLst/>
          </a:prstGeom>
          <a:noFill/>
        </p:spPr>
        <p:txBody>
          <a:bodyPr wrap="square" rtlCol="0">
            <a:spAutoFit/>
          </a:bodyPr>
          <a:lstStyle/>
          <a:p>
            <a:pPr algn="r" rtl="1"/>
            <a:r>
              <a:rPr lang="fa-IR" dirty="0" smtClean="0">
                <a:latin typeface="Tahoma" pitchFamily="34" charset="0"/>
                <a:cs typeface="Tahoma" pitchFamily="34" charset="0"/>
              </a:rPr>
              <a:t>گرما و روش های انتقال حرارت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رسانایی ( هدایت یا کند کسیون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رسانایی در جامدات بیشتر از گازها می باشد . هوای ساکن ، گرما را بسیار کمتر منتقل می نماید از همین روی ، حباب های ساکن در مواد عایق بندی، عایق حرارتی خوبی را وجود می آورند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اگر ما یک قاشق برداریم و روی آتش بگذاریم ، پس از گذشت مدت زمانی ، گرما بر اثر هدایت بدست ما منتقل می شود .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همرفتی ( کنوکسیون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این روش انتقال گرما ، در مورد مایعات و گازها صورت می پذیرد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این حالت ، مایع یا گاز سبکتر ، جای خود را به مایع سنگین تر می دهد . و به این ترتیب گرما انتقال می یابد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بخاری – رادیاتورها ، داخل خانه را به این روش گرم می کنند ( هوای گرم به بالا رفته و هوای سرد پون سنگین تر است به طرف پایین می آید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lvl="0" algn="r" rtl="1"/>
            <a:r>
              <a:rPr lang="fa-IR" dirty="0" smtClean="0">
                <a:latin typeface="Tahoma" pitchFamily="34" charset="0"/>
                <a:cs typeface="Tahoma" pitchFamily="34" charset="0"/>
              </a:rPr>
              <a:t>تابش ( رادیاسیون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گرما به شکل تابش الکترومغناطیسی از جسمی به جسم دیگر ، بدون وجود واسطه هدایتی ، منتقل می شود . تمام اجسام از خود گرمای تابش منتشر می کنند . و از دیگر اجسام گرمای تابشی دریافت می کنند . هرچه دمای جسمی بالاتر باشد به همان نسبت گرمای تابشی بیشتری را منتقل می کند و هرچه جسم تیره تر باشد ، انرژی تابشی را بیشتر دریافت می کند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693"/>
            <a:ext cx="9144000" cy="6740307"/>
          </a:xfrm>
          <a:prstGeom prst="rect">
            <a:avLst/>
          </a:prstGeom>
          <a:noFill/>
        </p:spPr>
        <p:txBody>
          <a:bodyPr wrap="square" rtlCol="0">
            <a:spAutoFit/>
          </a:bodyPr>
          <a:lstStyle/>
          <a:p>
            <a:pPr algn="r" rtl="1"/>
            <a:r>
              <a:rPr lang="fa-IR" sz="1600" dirty="0" smtClean="0">
                <a:solidFill>
                  <a:srgbClr val="7030A0"/>
                </a:solidFill>
                <a:latin typeface="Tahoma" pitchFamily="34" charset="0"/>
                <a:cs typeface="Tahoma" pitchFamily="34" charset="0"/>
              </a:rPr>
              <a:t>واحد سنجش گرما :</a:t>
            </a:r>
            <a:endParaRPr lang="en-US" sz="1600" dirty="0" smtClean="0">
              <a:solidFill>
                <a:srgbClr val="7030A0"/>
              </a:solidFill>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کالری</a:t>
            </a:r>
            <a:r>
              <a:rPr lang="fa-IR" sz="1600" dirty="0" smtClean="0">
                <a:latin typeface="Tahoma" pitchFamily="34" charset="0"/>
                <a:cs typeface="Tahoma" pitchFamily="34" charset="0"/>
              </a:rPr>
              <a:t> : مقدار گرمایی است که اگر به یک گرم آب در دمای </a:t>
            </a:r>
            <a:r>
              <a:rPr lang="en-US" sz="1600" i="1" dirty="0" smtClean="0">
                <a:latin typeface="Tahoma" pitchFamily="34" charset="0"/>
                <a:cs typeface="Tahoma" pitchFamily="34" charset="0"/>
              </a:rPr>
              <a:t>14˚C</a:t>
            </a:r>
            <a:r>
              <a:rPr lang="fa-IR" sz="1600" dirty="0" smtClean="0">
                <a:latin typeface="Tahoma" pitchFamily="34" charset="0"/>
                <a:cs typeface="Tahoma" pitchFamily="34" charset="0"/>
              </a:rPr>
              <a:t> داده شود، دمای آب ، یک درجه سانتیگراد افزایش پیدا می کند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یک کالری معادل با 186/4 ژول می باشد . </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کیلو کالری </a:t>
            </a:r>
            <a:r>
              <a:rPr lang="fa-IR" sz="1600" dirty="0" smtClean="0">
                <a:latin typeface="Tahoma" pitchFamily="34" charset="0"/>
                <a:cs typeface="Tahoma" pitchFamily="34" charset="0"/>
              </a:rPr>
              <a:t>: مقدار گرمایی که اگر به یک کیلوگرم آب </a:t>
            </a:r>
            <a:r>
              <a:rPr lang="en-US" sz="1600" i="1" dirty="0" smtClean="0">
                <a:latin typeface="Tahoma" pitchFamily="34" charset="0"/>
                <a:cs typeface="Tahoma" pitchFamily="34" charset="0"/>
              </a:rPr>
              <a:t>14˚C</a:t>
            </a:r>
            <a:r>
              <a:rPr lang="fa-IR" sz="1600" dirty="0" smtClean="0">
                <a:latin typeface="Tahoma" pitchFamily="34" charset="0"/>
                <a:cs typeface="Tahoma" pitchFamily="34" charset="0"/>
              </a:rPr>
              <a:t> داده شود ، دمای آب ، یک درجه سانتیگراد افزایش یابد.</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بی تی یو</a:t>
            </a:r>
            <a:r>
              <a:rPr lang="fa-IR" sz="1600" dirty="0" smtClean="0">
                <a:latin typeface="Tahoma" pitchFamily="34" charset="0"/>
                <a:cs typeface="Tahoma" pitchFamily="34" charset="0"/>
              </a:rPr>
              <a:t>( </a:t>
            </a:r>
            <a:r>
              <a:rPr lang="en-US" sz="1600" i="1" dirty="0" smtClean="0">
                <a:latin typeface="Tahoma" pitchFamily="34" charset="0"/>
                <a:cs typeface="Tahoma" pitchFamily="34" charset="0"/>
              </a:rPr>
              <a:t>B.T.U</a:t>
            </a:r>
            <a:r>
              <a:rPr lang="fa-IR" sz="1600" dirty="0" smtClean="0">
                <a:latin typeface="Tahoma" pitchFamily="34" charset="0"/>
                <a:cs typeface="Tahoma" pitchFamily="34" charset="0"/>
              </a:rPr>
              <a:t> )</a:t>
            </a:r>
            <a:r>
              <a:rPr lang="en-US" sz="1600" i="1" dirty="0" smtClean="0">
                <a:latin typeface="Tahoma" pitchFamily="34" charset="0"/>
                <a:cs typeface="Tahoma" pitchFamily="34" charset="0"/>
              </a:rPr>
              <a:t> :</a:t>
            </a:r>
            <a:r>
              <a:rPr lang="fa-IR" sz="1600" dirty="0" smtClean="0">
                <a:latin typeface="Tahoma" pitchFamily="34" charset="0"/>
                <a:cs typeface="Tahoma" pitchFamily="34" charset="0"/>
              </a:rPr>
              <a:t> مقدار گرمایی که به یک پوند آب درمای </a:t>
            </a:r>
            <a:r>
              <a:rPr lang="en-US" sz="1600" i="1" dirty="0" smtClean="0">
                <a:latin typeface="Tahoma" pitchFamily="34" charset="0"/>
                <a:cs typeface="Tahoma" pitchFamily="34" charset="0"/>
              </a:rPr>
              <a:t>39˚F</a:t>
            </a:r>
            <a:r>
              <a:rPr lang="fa-IR" sz="1600" dirty="0" smtClean="0">
                <a:latin typeface="Tahoma" pitchFamily="34" charset="0"/>
                <a:cs typeface="Tahoma" pitchFamily="34" charset="0"/>
              </a:rPr>
              <a:t> داده شود تا دمای آن یک درجه فارنهایت افزایش یابد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یک بی تی یو برابر با 252 کالری می باشد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یک کیلو وات برابر با 860 کیلو کالری در ساعت می باشد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ترمو به معنی دما و مانو به معنی فشار می باشد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درجه بندی سیلیسوس </a:t>
            </a:r>
            <a:r>
              <a:rPr lang="en-US" sz="1600" i="1" dirty="0" smtClean="0">
                <a:latin typeface="Tahoma" pitchFamily="34" charset="0"/>
                <a:cs typeface="Tahoma" pitchFamily="34" charset="0"/>
              </a:rPr>
              <a:t>(C˚) </a:t>
            </a:r>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بروی لوله دماسنج ، نقطه 0 برای زمانی که آب یخ می زند و نقطعه 100 برای زمانی که آب به جوش می رسد را در نظر گرفته و بین صفر و صد را به صد قسمت تقسیم می نمایند . به هر قسمت یک درجه سانتیگراد گفته می شود .</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درجه بندی فارنهایت </a:t>
            </a:r>
            <a:r>
              <a:rPr lang="en-US" sz="1600" i="1" dirty="0" smtClean="0">
                <a:latin typeface="Tahoma" pitchFamily="34" charset="0"/>
                <a:cs typeface="Tahoma" pitchFamily="34" charset="0"/>
              </a:rPr>
              <a:t>Fahrenheit</a:t>
            </a:r>
            <a:r>
              <a:rPr lang="fa-IR" sz="1600" dirty="0" smtClean="0">
                <a:latin typeface="Tahoma" pitchFamily="34" charset="0"/>
                <a:cs typeface="Tahoma" pitchFamily="34" charset="0"/>
              </a:rPr>
              <a:t> : </a:t>
            </a:r>
            <a:r>
              <a:rPr lang="en-US" sz="1600" i="1" dirty="0" smtClean="0">
                <a:latin typeface="Tahoma" pitchFamily="34" charset="0"/>
                <a:cs typeface="Tahoma" pitchFamily="34" charset="0"/>
              </a:rPr>
              <a:t>(˚f)</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نقطه انجماد آب را با عدد 32 و نقطعه جوش را با عدد 212 مشخص نموده ، بین صفر و 212 را به 180 قسمت ، تقسیم می نمایند . به هر قسمت یک درجه فارنهایت می گویند . </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درجه کلوین </a:t>
            </a:r>
            <a:r>
              <a:rPr lang="en-US" sz="1600" i="1" dirty="0" smtClean="0">
                <a:latin typeface="Tahoma" pitchFamily="34" charset="0"/>
                <a:cs typeface="Tahoma" pitchFamily="34" charset="0"/>
              </a:rPr>
              <a:t>(˚k)</a:t>
            </a:r>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برطبق محاسبات کلوین ، پایین ترین دمای </a:t>
            </a:r>
            <a:r>
              <a:rPr lang="en-US" sz="1600" i="1" dirty="0" smtClean="0">
                <a:latin typeface="Tahoma" pitchFamily="34" charset="0"/>
                <a:cs typeface="Tahoma" pitchFamily="34" charset="0"/>
              </a:rPr>
              <a:t>-273/15˚c</a:t>
            </a:r>
            <a:r>
              <a:rPr lang="fa-IR" sz="1600" dirty="0" smtClean="0">
                <a:latin typeface="Tahoma" pitchFamily="34" charset="0"/>
                <a:cs typeface="Tahoma" pitchFamily="34" charset="0"/>
              </a:rPr>
              <a:t> می باشد . کلوین برای این دما عدد صفر را در نظر گرفت . در صفر کلوین ، انرژی درونی ماده به کمترین مقدار خود می رسد که به آن صفر مطلق نیز گفته می شود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یک درجه کلوین معادل یک درجه سانتیگراد می باشد . </a:t>
            </a:r>
            <a:endParaRPr lang="en-US" sz="1600" dirty="0" smtClean="0">
              <a:latin typeface="Tahoma" pitchFamily="34" charset="0"/>
              <a:cs typeface="Tahoma" pitchFamily="34" charset="0"/>
            </a:endParaRPr>
          </a:p>
          <a:p>
            <a:pPr algn="r" rtl="1"/>
            <a:r>
              <a:rPr lang="en-US" sz="1600" i="1" dirty="0" smtClean="0">
                <a:latin typeface="Tahoma" pitchFamily="34" charset="0"/>
                <a:cs typeface="Tahoma" pitchFamily="34" charset="0"/>
              </a:rPr>
              <a:t>F=1.8 ˚C+32</a:t>
            </a:r>
            <a:r>
              <a:rPr lang="fa-IR" sz="1600" dirty="0" smtClean="0">
                <a:latin typeface="Tahoma" pitchFamily="34" charset="0"/>
                <a:cs typeface="Tahoma" pitchFamily="34" charset="0"/>
              </a:rPr>
              <a:t>˚</a:t>
            </a:r>
            <a:endParaRPr lang="en-US" sz="1600" dirty="0" smtClean="0">
              <a:latin typeface="Tahoma" pitchFamily="34" charset="0"/>
              <a:cs typeface="Tahoma" pitchFamily="34" charset="0"/>
            </a:endParaRPr>
          </a:p>
          <a:p>
            <a:pPr algn="r"/>
            <a:r>
              <a:rPr lang="en-US" sz="1600" i="1" dirty="0" smtClean="0">
                <a:latin typeface="Tahoma" pitchFamily="34" charset="0"/>
                <a:cs typeface="Tahoma" pitchFamily="34" charset="0"/>
              </a:rPr>
              <a:t>K=˚C+273.15</a:t>
            </a:r>
            <a:endParaRPr lang="en-US" sz="1600" dirty="0">
              <a:latin typeface="Tahoma" pitchFamily="34" charset="0"/>
              <a:cs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4305</Words>
  <Application>Microsoft Office PowerPoint</Application>
  <PresentationFormat>On-screen Show (4:3)</PresentationFormat>
  <Paragraphs>310</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Datis</dc:creator>
  <cp:lastModifiedBy>Datis</cp:lastModifiedBy>
  <cp:revision>1</cp:revision>
  <dcterms:created xsi:type="dcterms:W3CDTF">2006-08-16T00:00:00Z</dcterms:created>
  <dcterms:modified xsi:type="dcterms:W3CDTF">2016-01-04T11:36:31Z</dcterms:modified>
</cp:coreProperties>
</file>