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7" r:id="rId2"/>
    <p:sldId id="298" r:id="rId3"/>
    <p:sldId id="299" r:id="rId4"/>
    <p:sldId id="300"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 id="324" r:id="rId29"/>
    <p:sldId id="325" r:id="rId30"/>
    <p:sldId id="326" r:id="rId31"/>
    <p:sldId id="327" r:id="rId32"/>
    <p:sldId id="328" r:id="rId33"/>
    <p:sldId id="329" r:id="rId34"/>
    <p:sldId id="330" r:id="rId35"/>
    <p:sldId id="331" r:id="rId36"/>
    <p:sldId id="332" r:id="rId37"/>
    <p:sldId id="333" r:id="rId38"/>
    <p:sldId id="334" r:id="rId39"/>
    <p:sldId id="335" r:id="rId40"/>
    <p:sldId id="336" r:id="rId41"/>
    <p:sldId id="337" r:id="rId42"/>
    <p:sldId id="338" r:id="rId43"/>
    <p:sldId id="339" r:id="rId44"/>
    <p:sldId id="340" r:id="rId45"/>
    <p:sldId id="341"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72" autoAdjust="0"/>
    <p:restoredTop sz="94660"/>
  </p:normalViewPr>
  <p:slideViewPr>
    <p:cSldViewPr>
      <p:cViewPr varScale="1">
        <p:scale>
          <a:sx n="78" d="100"/>
          <a:sy n="78" d="100"/>
        </p:scale>
        <p:origin x="-36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image" Target="../media/image5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image" Target="../media/image3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6.png"/><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8.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11.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oleObject16.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4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981200" y="228600"/>
            <a:ext cx="6934200" cy="369332"/>
          </a:xfrm>
          <a:prstGeom prst="rect">
            <a:avLst/>
          </a:prstGeom>
          <a:noFill/>
          <a:ln w="9525">
            <a:noFill/>
            <a:miter lim="800000"/>
            <a:headEnd/>
            <a:tailEnd/>
          </a:ln>
          <a:effectLst/>
        </p:spPr>
        <p:txBody>
          <a:bodyPr>
            <a:spAutoFit/>
          </a:bodyPr>
          <a:lstStyle/>
          <a:p>
            <a:pPr algn="r" rtl="1" eaLnBrk="0" hangingPunct="0">
              <a:spcBef>
                <a:spcPct val="50000"/>
              </a:spcBef>
            </a:pPr>
            <a:r>
              <a:rPr lang="fa-IR" dirty="0">
                <a:latin typeface="Tahoma" pitchFamily="34" charset="0"/>
                <a:cs typeface="Tahoma" pitchFamily="34" charset="0"/>
              </a:rPr>
              <a:t>تعاريف</a:t>
            </a:r>
            <a:r>
              <a:rPr lang="en-US" dirty="0">
                <a:latin typeface="Tahoma" pitchFamily="34" charset="0"/>
                <a:cs typeface="Tahoma" pitchFamily="34" charset="0"/>
              </a:rPr>
              <a:t> </a:t>
            </a:r>
            <a:r>
              <a:rPr lang="fa-IR" dirty="0">
                <a:latin typeface="Tahoma" pitchFamily="34" charset="0"/>
                <a:cs typeface="Tahoma" pitchFamily="34" charset="0"/>
              </a:rPr>
              <a:t> اساسي</a:t>
            </a:r>
            <a:endParaRPr lang="en-US" dirty="0">
              <a:latin typeface="Tahoma" pitchFamily="34" charset="0"/>
              <a:cs typeface="Tahoma" pitchFamily="34" charset="0"/>
            </a:endParaRPr>
          </a:p>
        </p:txBody>
      </p:sp>
      <p:sp>
        <p:nvSpPr>
          <p:cNvPr id="3" name="Text Box 3"/>
          <p:cNvSpPr txBox="1">
            <a:spLocks noChangeArrowheads="1"/>
          </p:cNvSpPr>
          <p:nvPr/>
        </p:nvSpPr>
        <p:spPr bwMode="auto">
          <a:xfrm>
            <a:off x="609600" y="685800"/>
            <a:ext cx="8382000" cy="4689489"/>
          </a:xfrm>
          <a:prstGeom prst="rect">
            <a:avLst/>
          </a:prstGeom>
          <a:noFill/>
          <a:ln w="9525">
            <a:noFill/>
            <a:miter lim="800000"/>
            <a:headEnd/>
            <a:tailEnd/>
          </a:ln>
          <a:effectLst/>
        </p:spPr>
        <p:txBody>
          <a:bodyPr>
            <a:spAutoFit/>
          </a:bodyPr>
          <a:lstStyle/>
          <a:p>
            <a:pPr algn="r" eaLnBrk="0" hangingPunct="0">
              <a:spcBef>
                <a:spcPct val="50000"/>
              </a:spcBef>
            </a:pPr>
            <a:r>
              <a:rPr lang="fa-IR" dirty="0">
                <a:solidFill>
                  <a:schemeClr val="accent2"/>
                </a:solidFill>
                <a:latin typeface="Tahoma" pitchFamily="34" charset="0"/>
                <a:cs typeface="Tahoma" pitchFamily="34" charset="0"/>
              </a:rPr>
              <a:t>فضاي نامحدود :</a:t>
            </a:r>
          </a:p>
          <a:p>
            <a:pPr algn="r" eaLnBrk="0" hangingPunct="0">
              <a:lnSpc>
                <a:spcPct val="110000"/>
              </a:lnSpc>
              <a:spcBef>
                <a:spcPct val="50000"/>
              </a:spcBef>
            </a:pPr>
            <a:r>
              <a:rPr lang="fa-IR" b="1" dirty="0">
                <a:latin typeface="Tahoma" pitchFamily="34" charset="0"/>
                <a:cs typeface="Tahoma" pitchFamily="34" charset="0"/>
              </a:rPr>
              <a:t>فضائي كه حجم آن بزرگتر از </a:t>
            </a:r>
            <a:r>
              <a:rPr lang="fa-IR" b="1" dirty="0">
                <a:solidFill>
                  <a:srgbClr val="CC0000"/>
                </a:solidFill>
                <a:latin typeface="Tahoma" pitchFamily="34" charset="0"/>
                <a:cs typeface="Tahoma" pitchFamily="34" charset="0"/>
              </a:rPr>
              <a:t>4 مترمكعب</a:t>
            </a:r>
            <a:r>
              <a:rPr lang="fa-IR" b="1" dirty="0">
                <a:latin typeface="Tahoma" pitchFamily="34" charset="0"/>
                <a:cs typeface="Tahoma" pitchFamily="34" charset="0"/>
              </a:rPr>
              <a:t> به ازاي هر كيلووات </a:t>
            </a:r>
            <a:r>
              <a:rPr lang="fa-IR" b="1" dirty="0">
                <a:solidFill>
                  <a:srgbClr val="CC0000"/>
                </a:solidFill>
                <a:latin typeface="Tahoma" pitchFamily="34" charset="0"/>
                <a:cs typeface="Tahoma" pitchFamily="34" charset="0"/>
              </a:rPr>
              <a:t>مجموع</a:t>
            </a:r>
            <a:r>
              <a:rPr lang="fa-IR" b="1" dirty="0">
                <a:latin typeface="Tahoma" pitchFamily="34" charset="0"/>
                <a:cs typeface="Tahoma" pitchFamily="34" charset="0"/>
              </a:rPr>
              <a:t> ظرفيت حرارتي وسايل گازسوز نصب شده در آن فضا باشد</a:t>
            </a:r>
            <a:endParaRPr lang="en-US" b="1" dirty="0">
              <a:latin typeface="Tahoma" pitchFamily="34" charset="0"/>
              <a:cs typeface="Tahoma" pitchFamily="34" charset="0"/>
            </a:endParaRPr>
          </a:p>
          <a:p>
            <a:pPr algn="r" eaLnBrk="0" hangingPunct="0">
              <a:lnSpc>
                <a:spcPct val="110000"/>
              </a:lnSpc>
              <a:spcBef>
                <a:spcPct val="50000"/>
              </a:spcBef>
            </a:pPr>
            <a:r>
              <a:rPr lang="fa-IR" dirty="0">
                <a:solidFill>
                  <a:schemeClr val="accent2"/>
                </a:solidFill>
                <a:latin typeface="Tahoma" pitchFamily="34" charset="0"/>
                <a:cs typeface="Tahoma" pitchFamily="34" charset="0"/>
              </a:rPr>
              <a:t>ساختمان با درزهاي معمولي :</a:t>
            </a:r>
          </a:p>
          <a:p>
            <a:pPr algn="r" eaLnBrk="0" hangingPunct="0">
              <a:lnSpc>
                <a:spcPct val="110000"/>
              </a:lnSpc>
              <a:spcBef>
                <a:spcPct val="50000"/>
              </a:spcBef>
            </a:pPr>
            <a:r>
              <a:rPr lang="fa-IR" b="1" dirty="0">
                <a:latin typeface="Tahoma" pitchFamily="34" charset="0"/>
                <a:cs typeface="Tahoma" pitchFamily="34" charset="0"/>
              </a:rPr>
              <a:t>ساختماني كه با مصالح معمولي ساخته شده و درزبندي جدارهاي خارجي آن امكان تعويض هواي طبيعي به ميزان </a:t>
            </a:r>
            <a:r>
              <a:rPr lang="fa-IR" b="1" dirty="0">
                <a:solidFill>
                  <a:srgbClr val="CC0000"/>
                </a:solidFill>
                <a:latin typeface="Tahoma" pitchFamily="34" charset="0"/>
                <a:cs typeface="Tahoma" pitchFamily="34" charset="0"/>
              </a:rPr>
              <a:t>نصف حجم فضا در ساعت</a:t>
            </a:r>
            <a:r>
              <a:rPr lang="fa-IR" b="1" dirty="0">
                <a:latin typeface="Tahoma" pitchFamily="34" charset="0"/>
                <a:cs typeface="Tahoma" pitchFamily="34" charset="0"/>
              </a:rPr>
              <a:t> يا بيشتر را بدهد و سطح بازشو دهانه هر فضا به هواي خارج (مجموع سطح بازشو پنجره‌ها و درب‌ها) حداقل </a:t>
            </a:r>
            <a:r>
              <a:rPr lang="fa-IR" b="1" dirty="0">
                <a:solidFill>
                  <a:srgbClr val="CC0000"/>
                </a:solidFill>
                <a:latin typeface="Tahoma" pitchFamily="34" charset="0"/>
                <a:cs typeface="Tahoma" pitchFamily="34" charset="0"/>
              </a:rPr>
              <a:t>4 درصد</a:t>
            </a:r>
            <a:r>
              <a:rPr lang="fa-IR" b="1" dirty="0">
                <a:latin typeface="Tahoma" pitchFamily="34" charset="0"/>
                <a:cs typeface="Tahoma" pitchFamily="34" charset="0"/>
              </a:rPr>
              <a:t> سطح زير بناي آن فضا باشد و پنجره‌ها و درب‌ها از نوع </a:t>
            </a:r>
            <a:r>
              <a:rPr lang="fa-IR" b="1" dirty="0">
                <a:solidFill>
                  <a:srgbClr val="CC0000"/>
                </a:solidFill>
                <a:latin typeface="Tahoma" pitchFamily="34" charset="0"/>
                <a:cs typeface="Tahoma" pitchFamily="34" charset="0"/>
              </a:rPr>
              <a:t>درزبند</a:t>
            </a:r>
            <a:r>
              <a:rPr lang="fa-IR" b="1" dirty="0">
                <a:latin typeface="Tahoma" pitchFamily="34" charset="0"/>
                <a:cs typeface="Tahoma" pitchFamily="34" charset="0"/>
              </a:rPr>
              <a:t> نباشند</a:t>
            </a:r>
          </a:p>
          <a:p>
            <a:pPr algn="r" eaLnBrk="0" hangingPunct="0">
              <a:lnSpc>
                <a:spcPct val="110000"/>
              </a:lnSpc>
              <a:spcBef>
                <a:spcPct val="50000"/>
              </a:spcBef>
            </a:pPr>
            <a:r>
              <a:rPr lang="fa-IR" dirty="0">
                <a:solidFill>
                  <a:schemeClr val="accent2"/>
                </a:solidFill>
                <a:latin typeface="Tahoma" pitchFamily="34" charset="0"/>
                <a:cs typeface="Tahoma" pitchFamily="34" charset="0"/>
              </a:rPr>
              <a:t>ساختمان با درزهاي هوابند :</a:t>
            </a:r>
          </a:p>
          <a:p>
            <a:pPr algn="r" eaLnBrk="0" hangingPunct="0">
              <a:lnSpc>
                <a:spcPct val="110000"/>
              </a:lnSpc>
              <a:spcBef>
                <a:spcPct val="50000"/>
              </a:spcBef>
            </a:pPr>
            <a:r>
              <a:rPr lang="fa-IR" b="1" dirty="0">
                <a:latin typeface="Tahoma" pitchFamily="34" charset="0"/>
                <a:cs typeface="Tahoma" pitchFamily="34" charset="0"/>
              </a:rPr>
              <a:t>ساختماني كه جداره خارجي آن از قبيل درز درها و پنجره‌ها و محل عبور لوله‌ها و كابلها با نوار درزبندي يا وسايل ديگر تا اندازه‌اي حفاظت شده باشد كه امكان تعويض هواي طبيعي </a:t>
            </a:r>
            <a:r>
              <a:rPr lang="fa-IR" b="1" dirty="0">
                <a:solidFill>
                  <a:srgbClr val="CC0000"/>
                </a:solidFill>
                <a:latin typeface="Tahoma" pitchFamily="34" charset="0"/>
                <a:cs typeface="Tahoma" pitchFamily="34" charset="0"/>
              </a:rPr>
              <a:t>كمتر از نصف حجم فضا در ساعت</a:t>
            </a:r>
            <a:r>
              <a:rPr lang="fa-IR" b="1" dirty="0">
                <a:latin typeface="Tahoma" pitchFamily="34" charset="0"/>
                <a:cs typeface="Tahoma" pitchFamily="34" charset="0"/>
              </a:rPr>
              <a:t> باشد</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971550" y="476250"/>
            <a:ext cx="7129463" cy="1055688"/>
          </a:xfrm>
          <a:prstGeom prst="rect">
            <a:avLst/>
          </a:prstGeom>
          <a:noFill/>
          <a:ln w="9525">
            <a:noFill/>
            <a:miter lim="800000"/>
            <a:headEnd/>
            <a:tailEnd/>
          </a:ln>
          <a:effectLst/>
        </p:spPr>
        <p:txBody>
          <a:bodyPr anchor="b"/>
          <a:lstStyle/>
          <a:p>
            <a:pPr algn="r"/>
            <a:r>
              <a:rPr lang="fa-IR" sz="3200">
                <a:cs typeface="Titr" pitchFamily="2" charset="-78"/>
              </a:rPr>
              <a:t>ارتباط داخلي فضاي نصب به فضاهاي مجاور بصورت غيرمستقيم</a:t>
            </a:r>
            <a:endParaRPr lang="en-US" sz="3200">
              <a:cs typeface="Titr" pitchFamily="2" charset="-78"/>
            </a:endParaRPr>
          </a:p>
        </p:txBody>
      </p:sp>
      <p:pic>
        <p:nvPicPr>
          <p:cNvPr id="3" name="Picture 3"/>
          <p:cNvPicPr>
            <a:picLocks noChangeAspect="1" noChangeArrowheads="1"/>
          </p:cNvPicPr>
          <p:nvPr/>
        </p:nvPicPr>
        <p:blipFill>
          <a:blip r:embed="rId2" cstate="print"/>
          <a:srcRect/>
          <a:stretch>
            <a:fillRect/>
          </a:stretch>
        </p:blipFill>
        <p:spPr bwMode="auto">
          <a:xfrm>
            <a:off x="179388" y="2636838"/>
            <a:ext cx="4392612" cy="3643312"/>
          </a:xfrm>
          <a:prstGeom prst="rect">
            <a:avLst/>
          </a:prstGeom>
          <a:noFill/>
        </p:spPr>
      </p:pic>
      <p:pic>
        <p:nvPicPr>
          <p:cNvPr id="4" name="Picture 4"/>
          <p:cNvPicPr>
            <a:picLocks noChangeAspect="1" noChangeArrowheads="1"/>
          </p:cNvPicPr>
          <p:nvPr/>
        </p:nvPicPr>
        <p:blipFill>
          <a:blip r:embed="rId3" cstate="print"/>
          <a:srcRect/>
          <a:stretch>
            <a:fillRect/>
          </a:stretch>
        </p:blipFill>
        <p:spPr bwMode="auto">
          <a:xfrm>
            <a:off x="4500563" y="2584450"/>
            <a:ext cx="4464050" cy="4273550"/>
          </a:xfrm>
          <a:prstGeom prst="rect">
            <a:avLst/>
          </a:prstGeom>
          <a:noFill/>
        </p:spPr>
      </p:pic>
      <p:sp>
        <p:nvSpPr>
          <p:cNvPr id="5" name="Rectangle 5"/>
          <p:cNvSpPr>
            <a:spLocks noChangeArrowheads="1"/>
          </p:cNvSpPr>
          <p:nvPr/>
        </p:nvSpPr>
        <p:spPr bwMode="auto">
          <a:xfrm>
            <a:off x="323850" y="1628775"/>
            <a:ext cx="8424863" cy="720725"/>
          </a:xfrm>
          <a:prstGeom prst="rect">
            <a:avLst/>
          </a:prstGeom>
          <a:noFill/>
          <a:ln w="9525">
            <a:noFill/>
            <a:miter lim="800000"/>
            <a:headEnd/>
            <a:tailEnd/>
          </a:ln>
          <a:effectLst/>
        </p:spPr>
        <p:txBody>
          <a:bodyPr anchor="b"/>
          <a:lstStyle/>
          <a:p>
            <a:pPr algn="r"/>
            <a:r>
              <a:rPr lang="fa-IR" sz="2000" b="1">
                <a:solidFill>
                  <a:schemeClr val="tx2"/>
                </a:solidFill>
                <a:cs typeface="Nazanin" pitchFamily="2" charset="-78"/>
              </a:rPr>
              <a:t>بين فضاي نصب و فضاهاي تامين هواي احتراق يك يا چند فضاي مياني وجود دارد كه از طريق حداقل يك دريچه به مساحت 150 سانتيمتر مربع (روي درهاي مياني) با فضاي نصب ارتباط دارند.</a:t>
            </a:r>
            <a:endParaRPr lang="en-US" sz="2000" b="1">
              <a:solidFill>
                <a:schemeClr val="tx2"/>
              </a:solidFill>
              <a:cs typeface="Nazanin" pitchFamily="2" charset="-7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1981200"/>
            <a:ext cx="7772400" cy="4114800"/>
          </a:xfrm>
          <a:prstGeom prst="rect">
            <a:avLst/>
          </a:prstGeom>
        </p:spPr>
        <p:txBody>
          <a:bodyPr vert="horz" lIns="91440" tIns="45720" rIns="91440" bIns="45720" rtlCol="0">
            <a:normAutofit/>
          </a:bodyPr>
          <a:lstStyle/>
          <a:p>
            <a:pPr marL="0" marR="0" lvl="0" indent="0" algn="r" defTabSz="914400" rtl="0" eaLnBrk="1" fontAlgn="auto" latinLnBrk="0" hangingPunct="1">
              <a:lnSpc>
                <a:spcPct val="100000"/>
              </a:lnSpc>
              <a:spcBef>
                <a:spcPct val="20000"/>
              </a:spcBef>
              <a:spcAft>
                <a:spcPts val="0"/>
              </a:spcAft>
              <a:buClrTx/>
              <a:buSzTx/>
              <a:buFontTx/>
              <a:buNone/>
              <a:tabLst/>
              <a:defRPr/>
            </a:pPr>
            <a:r>
              <a:rPr kumimoji="0" lang="fi-FI" sz="3200" b="0" i="0" u="none" strike="noStrike" kern="1200" cap="none" spc="0" normalizeH="0" baseline="0" noProof="0" smtClean="0">
                <a:ln>
                  <a:noFill/>
                </a:ln>
                <a:solidFill>
                  <a:schemeClr val="tx1">
                    <a:tint val="75000"/>
                  </a:schemeClr>
                </a:solidFill>
                <a:effectLst/>
                <a:uLnTx/>
                <a:uFillTx/>
                <a:latin typeface="+mn-lt"/>
                <a:ea typeface="+mn-ea"/>
                <a:cs typeface="+mn-cs"/>
              </a:rPr>
              <a:t>	</a:t>
            </a:r>
            <a:endParaRPr kumimoji="0" lang="fi-FI" sz="3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Rectangle 3"/>
          <p:cNvSpPr txBox="1">
            <a:spLocks noChangeArrowheads="1"/>
          </p:cNvSpPr>
          <p:nvPr/>
        </p:nvSpPr>
        <p:spPr>
          <a:xfrm>
            <a:off x="685800" y="609600"/>
            <a:ext cx="77724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i-FI" sz="4400" b="0" i="0" u="none" strike="noStrike" kern="1200" cap="none" spc="0" normalizeH="0" baseline="0" noProof="0" smtClean="0">
                <a:ln>
                  <a:noFill/>
                </a:ln>
                <a:solidFill>
                  <a:schemeClr val="tx1"/>
                </a:solidFill>
                <a:effectLst/>
                <a:uLnTx/>
                <a:uFillTx/>
                <a:latin typeface="+mj-lt"/>
                <a:ea typeface="+mj-ea"/>
                <a:cs typeface="+mj-cs"/>
              </a:rPr>
              <a:t>	</a:t>
            </a:r>
            <a:endParaRPr kumimoji="0" lang="fi-FI" sz="4400" b="0" i="0" u="none" strike="noStrike" kern="1200" cap="none" spc="0" normalizeH="0" baseline="0" noProof="0">
              <a:ln>
                <a:noFill/>
              </a:ln>
              <a:solidFill>
                <a:schemeClr val="tx1"/>
              </a:solidFill>
              <a:effectLst/>
              <a:uLnTx/>
              <a:uFillTx/>
              <a:latin typeface="+mj-lt"/>
              <a:ea typeface="+mj-ea"/>
              <a:cs typeface="+mj-cs"/>
            </a:endParaRPr>
          </a:p>
        </p:txBody>
      </p:sp>
      <p:sp>
        <p:nvSpPr>
          <p:cNvPr id="4" name="Rectangle 4"/>
          <p:cNvSpPr>
            <a:spLocks noChangeArrowheads="1"/>
          </p:cNvSpPr>
          <p:nvPr/>
        </p:nvSpPr>
        <p:spPr bwMode="auto">
          <a:xfrm>
            <a:off x="457200" y="457200"/>
            <a:ext cx="8229600" cy="1371600"/>
          </a:xfrm>
          <a:prstGeom prst="rect">
            <a:avLst/>
          </a:prstGeom>
          <a:noFill/>
          <a:ln w="9525">
            <a:noFill/>
            <a:miter lim="800000"/>
            <a:headEnd/>
            <a:tailEnd/>
          </a:ln>
          <a:effectLst/>
        </p:spPr>
        <p:txBody>
          <a:bodyPr anchor="ctr"/>
          <a:lstStyle/>
          <a:p>
            <a:pPr algn="r"/>
            <a:r>
              <a:rPr lang="en-US" sz="4400">
                <a:solidFill>
                  <a:schemeClr val="tx2"/>
                </a:solidFill>
              </a:rPr>
              <a:t>	</a:t>
            </a:r>
          </a:p>
        </p:txBody>
      </p:sp>
      <p:sp>
        <p:nvSpPr>
          <p:cNvPr id="5" name="Rectangle 5"/>
          <p:cNvSpPr>
            <a:spLocks noChangeArrowheads="1"/>
          </p:cNvSpPr>
          <p:nvPr/>
        </p:nvSpPr>
        <p:spPr bwMode="auto">
          <a:xfrm>
            <a:off x="457200" y="1981200"/>
            <a:ext cx="8229600" cy="3886200"/>
          </a:xfrm>
          <a:prstGeom prst="rect">
            <a:avLst/>
          </a:prstGeom>
          <a:noFill/>
          <a:ln w="9525">
            <a:noFill/>
            <a:miter lim="800000"/>
            <a:headEnd/>
            <a:tailEnd/>
          </a:ln>
          <a:effectLst/>
        </p:spPr>
        <p:txBody>
          <a:bodyPr/>
          <a:lstStyle/>
          <a:p>
            <a:pPr marL="342900" indent="-342900" algn="r">
              <a:spcBef>
                <a:spcPct val="20000"/>
              </a:spcBef>
            </a:pPr>
            <a:r>
              <a:rPr lang="en-US" sz="3200"/>
              <a:t>	</a:t>
            </a:r>
          </a:p>
        </p:txBody>
      </p:sp>
      <p:sp>
        <p:nvSpPr>
          <p:cNvPr id="6" name="Rectangle 6"/>
          <p:cNvSpPr>
            <a:spLocks noChangeArrowheads="1"/>
          </p:cNvSpPr>
          <p:nvPr/>
        </p:nvSpPr>
        <p:spPr bwMode="auto">
          <a:xfrm>
            <a:off x="457200" y="1981200"/>
            <a:ext cx="8229600" cy="4114800"/>
          </a:xfrm>
          <a:prstGeom prst="rect">
            <a:avLst/>
          </a:prstGeom>
          <a:noFill/>
          <a:ln w="9525">
            <a:noFill/>
            <a:miter lim="800000"/>
            <a:headEnd/>
            <a:tailEnd/>
          </a:ln>
          <a:effectLst/>
        </p:spPr>
        <p:txBody>
          <a:bodyPr/>
          <a:lstStyle/>
          <a:p>
            <a:pPr marL="342900" indent="-342900" algn="r">
              <a:spcBef>
                <a:spcPct val="20000"/>
              </a:spcBef>
            </a:pPr>
            <a:r>
              <a:rPr lang="en-US" sz="3200"/>
              <a:t>	</a:t>
            </a:r>
          </a:p>
        </p:txBody>
      </p:sp>
      <p:sp>
        <p:nvSpPr>
          <p:cNvPr id="7" name="Rectangle 7"/>
          <p:cNvSpPr>
            <a:spLocks noChangeArrowheads="1"/>
          </p:cNvSpPr>
          <p:nvPr/>
        </p:nvSpPr>
        <p:spPr bwMode="auto">
          <a:xfrm>
            <a:off x="457200" y="381000"/>
            <a:ext cx="8229600" cy="1371600"/>
          </a:xfrm>
          <a:prstGeom prst="rect">
            <a:avLst/>
          </a:prstGeom>
          <a:noFill/>
          <a:ln w="9525">
            <a:noFill/>
            <a:miter lim="800000"/>
            <a:headEnd/>
            <a:tailEnd/>
          </a:ln>
          <a:effectLst/>
        </p:spPr>
        <p:txBody>
          <a:bodyPr anchor="ctr"/>
          <a:lstStyle/>
          <a:p>
            <a:pPr algn="r"/>
            <a:r>
              <a:rPr lang="en-US" sz="4400">
                <a:solidFill>
                  <a:schemeClr val="tx2"/>
                </a:solidFill>
              </a:rPr>
              <a:t>	</a:t>
            </a:r>
          </a:p>
        </p:txBody>
      </p:sp>
      <p:sp>
        <p:nvSpPr>
          <p:cNvPr id="8" name="Rectangle 8"/>
          <p:cNvSpPr>
            <a:spLocks noChangeArrowheads="1"/>
          </p:cNvSpPr>
          <p:nvPr/>
        </p:nvSpPr>
        <p:spPr bwMode="auto">
          <a:xfrm>
            <a:off x="457200" y="381000"/>
            <a:ext cx="8229600" cy="1371600"/>
          </a:xfrm>
          <a:prstGeom prst="rect">
            <a:avLst/>
          </a:prstGeom>
          <a:noFill/>
          <a:ln w="9525">
            <a:noFill/>
            <a:miter lim="800000"/>
            <a:headEnd/>
            <a:tailEnd/>
          </a:ln>
          <a:effectLst/>
        </p:spPr>
        <p:txBody>
          <a:bodyPr anchor="ctr"/>
          <a:lstStyle/>
          <a:p>
            <a:pPr algn="r"/>
            <a:r>
              <a:rPr lang="en-US" sz="4400">
                <a:solidFill>
                  <a:schemeClr val="tx2"/>
                </a:solidFill>
              </a:rPr>
              <a:t>	</a:t>
            </a:r>
          </a:p>
        </p:txBody>
      </p:sp>
      <p:sp>
        <p:nvSpPr>
          <p:cNvPr id="9" name="Rectangle 9"/>
          <p:cNvSpPr>
            <a:spLocks noChangeArrowheads="1"/>
          </p:cNvSpPr>
          <p:nvPr/>
        </p:nvSpPr>
        <p:spPr bwMode="auto">
          <a:xfrm>
            <a:off x="457200" y="1981200"/>
            <a:ext cx="8229600" cy="4114800"/>
          </a:xfrm>
          <a:prstGeom prst="rect">
            <a:avLst/>
          </a:prstGeom>
          <a:noFill/>
          <a:ln w="9525">
            <a:noFill/>
            <a:miter lim="800000"/>
            <a:headEnd/>
            <a:tailEnd/>
          </a:ln>
          <a:effectLst/>
        </p:spPr>
        <p:txBody>
          <a:bodyPr/>
          <a:lstStyle/>
          <a:p>
            <a:pPr marL="342900" indent="-342900" algn="r">
              <a:spcBef>
                <a:spcPct val="20000"/>
              </a:spcBef>
            </a:pPr>
            <a:r>
              <a:rPr lang="en-US" sz="3200"/>
              <a:t>	</a:t>
            </a:r>
          </a:p>
        </p:txBody>
      </p:sp>
      <p:sp>
        <p:nvSpPr>
          <p:cNvPr id="11" name="Rectangle 11"/>
          <p:cNvSpPr>
            <a:spLocks noChangeArrowheads="1"/>
          </p:cNvSpPr>
          <p:nvPr/>
        </p:nvSpPr>
        <p:spPr bwMode="auto">
          <a:xfrm>
            <a:off x="358775" y="990600"/>
            <a:ext cx="8785225" cy="5040312"/>
          </a:xfrm>
          <a:prstGeom prst="rect">
            <a:avLst/>
          </a:prstGeom>
          <a:noFill/>
          <a:ln w="9525">
            <a:noFill/>
            <a:miter lim="800000"/>
            <a:headEnd/>
            <a:tailEnd/>
          </a:ln>
          <a:effectLst/>
        </p:spPr>
        <p:txBody>
          <a:bodyPr/>
          <a:lstStyle/>
          <a:p>
            <a:pPr algn="r">
              <a:lnSpc>
                <a:spcPct val="120000"/>
              </a:lnSpc>
              <a:spcBef>
                <a:spcPct val="20000"/>
              </a:spcBef>
              <a:buSzPct val="120000"/>
              <a:buFont typeface="Wingdings" pitchFamily="2" charset="2"/>
              <a:buChar char="§"/>
            </a:pPr>
            <a:r>
              <a:rPr lang="fa-IR" dirty="0">
                <a:solidFill>
                  <a:schemeClr val="accent2"/>
                </a:solidFill>
                <a:cs typeface="Zar" pitchFamily="2" charset="-78"/>
              </a:rPr>
              <a:t> </a:t>
            </a:r>
            <a:r>
              <a:rPr lang="fa-IR" sz="2600" b="1" dirty="0">
                <a:solidFill>
                  <a:schemeClr val="accent2"/>
                </a:solidFill>
                <a:cs typeface="Zar" pitchFamily="2" charset="-78"/>
              </a:rPr>
              <a:t>تخليه محصولات احتراق بصورت طبيعي</a:t>
            </a:r>
            <a:r>
              <a:rPr lang="fa-IR" b="1" dirty="0">
                <a:solidFill>
                  <a:schemeClr val="accent2"/>
                </a:solidFill>
                <a:cs typeface="Zar" pitchFamily="2" charset="-78"/>
              </a:rPr>
              <a:t> </a:t>
            </a:r>
            <a:r>
              <a:rPr lang="fa-IR" sz="2000" b="1" dirty="0">
                <a:solidFill>
                  <a:schemeClr val="accent2"/>
                </a:solidFill>
                <a:cs typeface="Zar" pitchFamily="2" charset="-78"/>
              </a:rPr>
              <a:t>(</a:t>
            </a:r>
            <a:r>
              <a:rPr lang="en-US" sz="2100" b="1" dirty="0">
                <a:solidFill>
                  <a:schemeClr val="accent2"/>
                </a:solidFill>
                <a:cs typeface="Zar" pitchFamily="2" charset="-78"/>
              </a:rPr>
              <a:t>Natural Draft</a:t>
            </a:r>
            <a:r>
              <a:rPr lang="fa-IR" sz="2000" b="1" dirty="0">
                <a:solidFill>
                  <a:schemeClr val="accent2"/>
                </a:solidFill>
                <a:cs typeface="Zar" pitchFamily="2" charset="-78"/>
              </a:rPr>
              <a:t>)</a:t>
            </a:r>
          </a:p>
          <a:p>
            <a:pPr algn="r">
              <a:lnSpc>
                <a:spcPct val="150000"/>
              </a:lnSpc>
              <a:spcBef>
                <a:spcPct val="20000"/>
              </a:spcBef>
              <a:buClr>
                <a:schemeClr val="folHlink"/>
              </a:buClr>
              <a:buSzPct val="80000"/>
            </a:pPr>
            <a:r>
              <a:rPr lang="fa-IR" sz="2300" b="1" dirty="0">
                <a:cs typeface="Zar" pitchFamily="2" charset="-78"/>
              </a:rPr>
              <a:t>سيستمي كه تخليه محصولات احتراق بطور طبيعي صورت مي‌پذيرد و مكش در آن بخاطر اختلاف درجه حرارت محصولات احتراق نسبت به محيط خارج مي‌باشد.در حقيقت در اين سيستم از آنجائيكه وزن ستون گازهاي حاصل از احتراق داخل دودكش از وزن ستون معادل هواي بيرون كمتر است ، اين تفاوت وزن نيروي لازم براي بيرون راندن محصولات حاصل از احتراق را فراهم مي سازد .</a:t>
            </a:r>
          </a:p>
          <a:p>
            <a:pPr algn="r">
              <a:lnSpc>
                <a:spcPct val="120000"/>
              </a:lnSpc>
              <a:spcBef>
                <a:spcPct val="100000"/>
              </a:spcBef>
              <a:buSzPct val="120000"/>
              <a:buFont typeface="Wingdings" pitchFamily="2" charset="2"/>
              <a:buChar char="§"/>
            </a:pPr>
            <a:r>
              <a:rPr lang="fa-IR" dirty="0">
                <a:solidFill>
                  <a:schemeClr val="accent2"/>
                </a:solidFill>
                <a:cs typeface="Zar" pitchFamily="2" charset="-78"/>
              </a:rPr>
              <a:t> </a:t>
            </a:r>
            <a:r>
              <a:rPr lang="fa-IR" sz="2600" b="1" dirty="0">
                <a:solidFill>
                  <a:schemeClr val="accent2"/>
                </a:solidFill>
                <a:cs typeface="Zar" pitchFamily="2" charset="-78"/>
              </a:rPr>
              <a:t>تخليه محصولات احتراق بصورت اجباري (</a:t>
            </a:r>
            <a:r>
              <a:rPr lang="en-US" sz="2100" b="1" dirty="0">
                <a:solidFill>
                  <a:schemeClr val="accent2"/>
                </a:solidFill>
                <a:cs typeface="Zar" pitchFamily="2" charset="-78"/>
              </a:rPr>
              <a:t>Mechanical Draft</a:t>
            </a:r>
            <a:r>
              <a:rPr lang="fa-IR" sz="2600" b="1" dirty="0">
                <a:solidFill>
                  <a:schemeClr val="accent2"/>
                </a:solidFill>
                <a:cs typeface="Zar" pitchFamily="2" charset="-78"/>
              </a:rPr>
              <a:t>)</a:t>
            </a:r>
          </a:p>
          <a:p>
            <a:pPr algn="r">
              <a:lnSpc>
                <a:spcPct val="120000"/>
              </a:lnSpc>
              <a:spcBef>
                <a:spcPct val="50000"/>
              </a:spcBef>
              <a:buSzPct val="120000"/>
              <a:buFont typeface="Wingdings" pitchFamily="2" charset="2"/>
              <a:buNone/>
            </a:pPr>
            <a:r>
              <a:rPr lang="fa-IR" sz="2300" b="1" dirty="0">
                <a:cs typeface="Zar" pitchFamily="2" charset="-78"/>
              </a:rPr>
              <a:t>محصولات احتراق بصورت اجباري توسط فن تخليه مي‌شوند</a:t>
            </a:r>
          </a:p>
        </p:txBody>
      </p:sp>
      <p:sp>
        <p:nvSpPr>
          <p:cNvPr id="12" name="Rectangle 5"/>
          <p:cNvSpPr txBox="1">
            <a:spLocks noChangeArrowheads="1"/>
          </p:cNvSpPr>
          <p:nvPr/>
        </p:nvSpPr>
        <p:spPr>
          <a:xfrm>
            <a:off x="457200" y="0"/>
            <a:ext cx="8229600" cy="1371600"/>
          </a:xfrm>
          <a:prstGeom prst="rect">
            <a:avLst/>
          </a:prstGeom>
          <a:no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sz="4400" b="0" i="0" u="none" strike="noStrike" kern="1200" cap="none" spc="0" normalizeH="0" baseline="0" noProof="0" dirty="0" smtClean="0">
                <a:ln>
                  <a:noFill/>
                </a:ln>
                <a:solidFill>
                  <a:schemeClr val="tx1"/>
                </a:solidFill>
                <a:effectLst/>
                <a:uLnTx/>
                <a:uFillTx/>
                <a:latin typeface="+mj-lt"/>
                <a:ea typeface="+mj-ea"/>
                <a:cs typeface="Titr" pitchFamily="2" charset="-78"/>
              </a:rPr>
              <a:t>تخليه محصولات احتراق و دودكشها</a:t>
            </a:r>
            <a:endParaRPr kumimoji="0" lang="en-US" sz="4400" b="0" i="0" u="none" strike="noStrike" kern="1200" cap="none" spc="0" normalizeH="0" baseline="0" noProof="0" dirty="0">
              <a:ln>
                <a:noFill/>
              </a:ln>
              <a:solidFill>
                <a:schemeClr val="tx1"/>
              </a:solidFill>
              <a:effectLst/>
              <a:uLnTx/>
              <a:uFillTx/>
              <a:latin typeface="+mj-lt"/>
              <a:ea typeface="+mj-ea"/>
              <a:cs typeface="Titr" pitchFamily="2" charset="-7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8313" y="-242888"/>
            <a:ext cx="8229600" cy="1371601"/>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3600" b="0" i="0" u="none" strike="noStrike" kern="1200" cap="none" spc="0" normalizeH="0" baseline="0" noProof="0" dirty="0" smtClean="0">
                <a:ln>
                  <a:noFill/>
                </a:ln>
                <a:solidFill>
                  <a:schemeClr val="tx1"/>
                </a:solidFill>
                <a:effectLst/>
                <a:uLnTx/>
                <a:uFillTx/>
                <a:latin typeface="+mj-lt"/>
                <a:ea typeface="+mj-ea"/>
                <a:cs typeface="Titr" pitchFamily="2" charset="-78"/>
              </a:rPr>
              <a:t>مشكلات تخلية محصولات حاصل از احتراق</a:t>
            </a:r>
            <a:endParaRPr kumimoji="0" lang="en-US" sz="3600" b="0" i="0" u="none" strike="noStrike" kern="1200" cap="none" spc="0" normalizeH="0" baseline="0" noProof="0" dirty="0">
              <a:ln>
                <a:noFill/>
              </a:ln>
              <a:solidFill>
                <a:schemeClr val="tx1"/>
              </a:solidFill>
              <a:effectLst/>
              <a:uLnTx/>
              <a:uFillTx/>
              <a:latin typeface="+mj-lt"/>
              <a:ea typeface="+mj-ea"/>
              <a:cs typeface="Titr" pitchFamily="2" charset="-78"/>
            </a:endParaRPr>
          </a:p>
        </p:txBody>
      </p:sp>
      <p:sp>
        <p:nvSpPr>
          <p:cNvPr id="3" name="Rectangle 3"/>
          <p:cNvSpPr txBox="1">
            <a:spLocks noChangeArrowheads="1"/>
          </p:cNvSpPr>
          <p:nvPr/>
        </p:nvSpPr>
        <p:spPr>
          <a:xfrm>
            <a:off x="4284663" y="1700213"/>
            <a:ext cx="4859337" cy="6121400"/>
          </a:xfrm>
          <a:prstGeom prst="rect">
            <a:avLst/>
          </a:prstGeom>
        </p:spPr>
        <p:txBody>
          <a:bodyPr vert="horz" lIns="91440" tIns="45720" rIns="91440" bIns="45720" rtlCol="0">
            <a:normAutofit/>
          </a:bodyPr>
          <a:lstStyle/>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sz="1800" b="1" i="0" u="none" strike="noStrike" kern="1200" cap="none" spc="0" normalizeH="0" baseline="0" noProof="0" smtClean="0">
              <a:ln>
                <a:noFill/>
              </a:ln>
              <a:solidFill>
                <a:schemeClr val="tx1">
                  <a:tint val="75000"/>
                </a:schemeClr>
              </a:solidFill>
              <a:effectLst/>
              <a:uLnTx/>
              <a:uFillTx/>
              <a:latin typeface="+mn-lt"/>
              <a:ea typeface="+mn-ea"/>
              <a:cs typeface="Zar" pitchFamily="2" charset="-78"/>
            </a:endParaRP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sz="4000" b="1" i="0" u="none" strike="noStrike" kern="1200" cap="none" spc="0" normalizeH="0" baseline="0" noProof="0" smtClean="0">
              <a:ln>
                <a:noFill/>
              </a:ln>
              <a:solidFill>
                <a:schemeClr val="tx1">
                  <a:tint val="75000"/>
                </a:schemeClr>
              </a:solidFill>
              <a:effectLst/>
              <a:uLnTx/>
              <a:uFillTx/>
              <a:latin typeface="+mn-lt"/>
              <a:ea typeface="+mn-ea"/>
              <a:cs typeface="Traffic" pitchFamily="2" charset="-78"/>
            </a:endParaRP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sz="3600" b="1" i="0" u="none" strike="noStrike" kern="1200" cap="none" spc="0" normalizeH="0" baseline="0" noProof="0">
              <a:ln>
                <a:noFill/>
              </a:ln>
              <a:solidFill>
                <a:schemeClr val="tx1">
                  <a:tint val="75000"/>
                </a:schemeClr>
              </a:solidFill>
              <a:effectLst/>
              <a:uLnTx/>
              <a:uFillTx/>
              <a:latin typeface="+mn-lt"/>
              <a:ea typeface="+mn-ea"/>
              <a:cs typeface="Traffic" pitchFamily="2" charset="-78"/>
            </a:endParaRPr>
          </a:p>
        </p:txBody>
      </p:sp>
      <p:sp>
        <p:nvSpPr>
          <p:cNvPr id="4" name="Rectangle 5"/>
          <p:cNvSpPr txBox="1">
            <a:spLocks noChangeArrowheads="1"/>
          </p:cNvSpPr>
          <p:nvPr/>
        </p:nvSpPr>
        <p:spPr>
          <a:xfrm>
            <a:off x="611188" y="836613"/>
            <a:ext cx="8137525" cy="5545137"/>
          </a:xfrm>
          <a:prstGeom prst="rect">
            <a:avLst/>
          </a:prstGeom>
        </p:spPr>
        <p:txBody>
          <a:bodyPr/>
          <a:lstStyle/>
          <a:p>
            <a:pPr marL="342900" marR="0" lvl="0" indent="-342900" algn="r" defTabSz="914400" rtl="1" eaLnBrk="1" fontAlgn="auto" latinLnBrk="0" hangingPunct="1">
              <a:lnSpc>
                <a:spcPct val="100000"/>
              </a:lnSpc>
              <a:spcBef>
                <a:spcPct val="20000"/>
              </a:spcBef>
              <a:spcAft>
                <a:spcPts val="0"/>
              </a:spcAft>
              <a:buClrTx/>
              <a:buSzTx/>
              <a:buFontTx/>
              <a:buNone/>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بيشترين موارد پس زدگي دود بداخل به دليل موارد زير مي باشد :</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مكش ناكافي براي خروج تمام محصولات حاصل از احتراق : مقداري از محصولات حاصل از احتراق بدون تاثير پذيري از جريان باد بداخل پس زده مي شوند . در اينحالت معمولا نرخ پس زدگي دود تقريبا ثابت بوده و جريان هواي بيرون تاثير كمي در بهبود و يا بدتر شدن وضعيت دارد . اين وضعيت حاكي از مكش ناكافي مي باشد  . </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عدم وجود مكش : در اينحالت هيچ مكشي به بالا وجود نداشته ولي اثري از ورود هوا از بيرون بداخل توسط دودكش نيز ديده نمي شود . پس زدگي دود در اينحالت ثابت و بدون تاثير از باد مي باشد .</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قرار گرفتن انتهاي دودكش در ناحية پرفشار : بطور متناوب ورود هوا از بيرون بداخل با تغيير شرايط جوي و به تبع آن پس زدگي با تاثير پذيري بالا از قدرت باد مشاهده مي شود .</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effectLst/>
                <a:uLnTx/>
                <a:uFillTx/>
                <a:latin typeface="Tahoma" pitchFamily="34" charset="0"/>
                <a:cs typeface="Tahoma" pitchFamily="34" charset="0"/>
              </a:rPr>
              <a:t>Down-Draught</a:t>
            </a:r>
            <a:r>
              <a:rPr kumimoji="0" lang="fa-IR" b="0" i="0" u="none" strike="noStrike" kern="1200" cap="none" spc="0" normalizeH="0" baseline="0" noProof="0" dirty="0" smtClean="0">
                <a:ln>
                  <a:noFill/>
                </a:ln>
                <a:effectLst/>
                <a:uLnTx/>
                <a:uFillTx/>
                <a:latin typeface="Tahoma" pitchFamily="34" charset="0"/>
                <a:cs typeface="Tahoma" pitchFamily="34" charset="0"/>
              </a:rPr>
              <a:t> در شرايط خاص وزش باد  : در اينحالت با وزش باد در يك جهت خاص پس زدگي مشاهده مي شود ولي با توقف باد و يا تغيير جهت وزش آن مكش دودكش به حالت طبيعي بازميگردد. </a:t>
            </a:r>
          </a:p>
          <a:p>
            <a:pPr marL="342900" marR="0" lvl="0" indent="-342900" algn="r" defTabSz="914400" rtl="1" eaLnBrk="1" fontAlgn="auto" latinLnBrk="0" hangingPunct="1">
              <a:lnSpc>
                <a:spcPct val="100000"/>
              </a:lnSpc>
              <a:spcBef>
                <a:spcPct val="20000"/>
              </a:spcBef>
              <a:spcAft>
                <a:spcPts val="0"/>
              </a:spcAft>
              <a:buClrTx/>
              <a:buSzTx/>
              <a:buFontTx/>
              <a:buNone/>
              <a:tabLst/>
              <a:defRPr/>
            </a:pPr>
            <a:endParaRPr kumimoji="0" lang="fa-IR" b="0" i="0" u="none" strike="noStrike" kern="1200" cap="none" spc="0" normalizeH="0" baseline="0" noProof="0" dirty="0" smtClean="0">
              <a:ln>
                <a:noFill/>
              </a:ln>
              <a:effectLst/>
              <a:uLnTx/>
              <a:uFillTx/>
              <a:latin typeface="Tahoma" pitchFamily="34" charset="0"/>
              <a:cs typeface="Tahoma" pitchFamily="34" charset="0"/>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en-US" b="0" i="0" u="none" strike="noStrike" kern="1200" cap="none" spc="0" normalizeH="0" baseline="0" noProof="0" dirty="0">
              <a:ln>
                <a:noFill/>
              </a:ln>
              <a:effectLst/>
              <a:uLnTx/>
              <a:uFillTx/>
              <a:latin typeface="Tahoma" pitchFamily="34" charset="0"/>
              <a:cs typeface="Tahoma"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26988"/>
            <a:ext cx="7772400" cy="1143001"/>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3600" b="0" i="0" u="none" strike="noStrike" kern="1200" cap="none" spc="0" normalizeH="0" baseline="0" noProof="0" smtClean="0">
                <a:ln>
                  <a:noFill/>
                </a:ln>
                <a:solidFill>
                  <a:schemeClr val="tx1"/>
                </a:solidFill>
                <a:effectLst/>
                <a:uLnTx/>
                <a:uFillTx/>
                <a:latin typeface="+mj-lt"/>
                <a:ea typeface="+mj-ea"/>
                <a:cs typeface="Titr" pitchFamily="2" charset="-78"/>
              </a:rPr>
              <a:t>مكش ناكافي</a:t>
            </a:r>
            <a:endParaRPr kumimoji="0" lang="en-US" sz="3600" b="0" i="0" u="none" strike="noStrike" kern="1200" cap="none" spc="0" normalizeH="0" baseline="0" noProof="0">
              <a:ln>
                <a:noFill/>
              </a:ln>
              <a:solidFill>
                <a:schemeClr val="tx1"/>
              </a:solidFill>
              <a:effectLst/>
              <a:uLnTx/>
              <a:uFillTx/>
              <a:latin typeface="+mj-lt"/>
              <a:ea typeface="+mj-ea"/>
              <a:cs typeface="Titr" pitchFamily="2" charset="-78"/>
            </a:endParaRPr>
          </a:p>
        </p:txBody>
      </p:sp>
      <p:sp>
        <p:nvSpPr>
          <p:cNvPr id="3" name="Rectangle 3"/>
          <p:cNvSpPr txBox="1">
            <a:spLocks noChangeArrowheads="1"/>
          </p:cNvSpPr>
          <p:nvPr/>
        </p:nvSpPr>
        <p:spPr>
          <a:xfrm>
            <a:off x="684213" y="981075"/>
            <a:ext cx="8062912" cy="4114800"/>
          </a:xfrm>
          <a:prstGeom prst="rect">
            <a:avLst/>
          </a:prstGeom>
        </p:spPr>
        <p:txBody>
          <a:bodyPr vert="horz" lIns="91440" tIns="45720" rIns="91440" bIns="45720" rtlCol="0">
            <a:normAutofit/>
          </a:bodyPr>
          <a:lstStyle/>
          <a:p>
            <a:pPr marL="609600" marR="0" lvl="0" indent="-609600" algn="r" defTabSz="914400" rtl="1" eaLnBrk="1" fontAlgn="auto" latinLnBrk="0" hangingPunct="1">
              <a:lnSpc>
                <a:spcPct val="100000"/>
              </a:lnSpc>
              <a:spcBef>
                <a:spcPct val="20000"/>
              </a:spcBef>
              <a:spcAft>
                <a:spcPts val="0"/>
              </a:spcAft>
              <a:buClrTx/>
              <a:buSzTx/>
              <a:buFontTx/>
              <a:buAutoNum type="arabicPeriod"/>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نا كافي بودن هواي احتراق</a:t>
            </a:r>
          </a:p>
          <a:p>
            <a:pPr marL="609600" marR="0" lvl="0" indent="-609600" algn="r" defTabSz="914400" rtl="1" eaLnBrk="1" fontAlgn="auto" latinLnBrk="0" hangingPunct="1">
              <a:lnSpc>
                <a:spcPct val="100000"/>
              </a:lnSpc>
              <a:spcBef>
                <a:spcPct val="20000"/>
              </a:spcBef>
              <a:spcAft>
                <a:spcPts val="0"/>
              </a:spcAft>
              <a:buClrTx/>
              <a:buSzTx/>
              <a:buFontTx/>
              <a:buNone/>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در صورتيكه هواي تامين به اندازة كافي فراهم نباشد امكان برگشت محصولات احتراق وجود دارد . براي تاييد اين مطلب مي توان يك پنجره را هنگام آزمون باز كردن و مكش دودكش را تست نمود . در صورت بهبود وضعيت يكي از دلايل مي تواند ناكافي بودن هواي احتراق باشد .در اينصورت نياز به تامين هواي كافي براي وسيله گازسوز مي باشد .</a:t>
            </a:r>
          </a:p>
          <a:p>
            <a:pPr marL="609600" marR="0" lvl="0" indent="-609600" algn="r" defTabSz="914400" rtl="1" eaLnBrk="1" fontAlgn="auto" latinLnBrk="0" hangingPunct="1">
              <a:lnSpc>
                <a:spcPct val="100000"/>
              </a:lnSpc>
              <a:spcBef>
                <a:spcPct val="20000"/>
              </a:spcBef>
              <a:spcAft>
                <a:spcPts val="0"/>
              </a:spcAft>
              <a:buClrTx/>
              <a:buSzTx/>
              <a:buFontTx/>
              <a:buNone/>
              <a:tabLst/>
              <a:defRPr/>
            </a:pPr>
            <a:endParaRPr kumimoji="0" lang="en-US" b="0" i="0" u="none" strike="noStrike" kern="1200" cap="none" spc="0" normalizeH="0" baseline="0" noProof="0" dirty="0">
              <a:ln>
                <a:noFill/>
              </a:ln>
              <a:effectLst/>
              <a:uLnTx/>
              <a:uFillTx/>
              <a:latin typeface="Tahoma" pitchFamily="34" charset="0"/>
              <a:cs typeface="Tahoma" pitchFamily="34" charset="0"/>
            </a:endParaRPr>
          </a:p>
        </p:txBody>
      </p:sp>
      <p:pic>
        <p:nvPicPr>
          <p:cNvPr id="4" name="Picture 4"/>
          <p:cNvPicPr>
            <a:picLocks noChangeAspect="1" noChangeArrowheads="1"/>
          </p:cNvPicPr>
          <p:nvPr/>
        </p:nvPicPr>
        <p:blipFill>
          <a:blip r:embed="rId2" cstate="print"/>
          <a:srcRect/>
          <a:stretch>
            <a:fillRect/>
          </a:stretch>
        </p:blipFill>
        <p:spPr>
          <a:xfrm>
            <a:off x="1403350" y="3141663"/>
            <a:ext cx="4176713" cy="3454400"/>
          </a:xfrm>
          <a:prstGeom prst="rect">
            <a:avLst/>
          </a:prstGeom>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4213" y="188913"/>
            <a:ext cx="7772400" cy="6477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3600" b="0" i="0" u="none" strike="noStrike" kern="1200" cap="none" spc="0" normalizeH="0" baseline="0" noProof="0" smtClean="0">
                <a:ln>
                  <a:noFill/>
                </a:ln>
                <a:solidFill>
                  <a:schemeClr val="tx1"/>
                </a:solidFill>
                <a:effectLst/>
                <a:uLnTx/>
                <a:uFillTx/>
                <a:latin typeface="+mj-lt"/>
                <a:ea typeface="+mj-ea"/>
                <a:cs typeface="Titr" pitchFamily="2" charset="-78"/>
              </a:rPr>
              <a:t>مكش ناكافي</a:t>
            </a:r>
            <a:endParaRPr kumimoji="0" lang="en-US" sz="3600" b="0" i="0" u="none" strike="noStrike" kern="1200" cap="none" spc="0" normalizeH="0" baseline="0" noProof="0">
              <a:ln>
                <a:noFill/>
              </a:ln>
              <a:solidFill>
                <a:schemeClr val="tx1"/>
              </a:solidFill>
              <a:effectLst/>
              <a:uLnTx/>
              <a:uFillTx/>
              <a:latin typeface="+mj-lt"/>
              <a:ea typeface="+mj-ea"/>
              <a:cs typeface="Titr" pitchFamily="2" charset="-78"/>
            </a:endParaRPr>
          </a:p>
        </p:txBody>
      </p:sp>
      <p:sp>
        <p:nvSpPr>
          <p:cNvPr id="3" name="Rectangle 3"/>
          <p:cNvSpPr txBox="1">
            <a:spLocks noChangeArrowheads="1"/>
          </p:cNvSpPr>
          <p:nvPr/>
        </p:nvSpPr>
        <p:spPr>
          <a:xfrm>
            <a:off x="684213" y="1268413"/>
            <a:ext cx="7772400" cy="5114925"/>
          </a:xfrm>
          <a:prstGeom prst="rect">
            <a:avLst/>
          </a:prstGeom>
        </p:spPr>
        <p:txBody>
          <a:bodyPr vert="horz" lIns="91440" tIns="45720" rIns="91440" bIns="45720" rtlCol="0">
            <a:normAutofit/>
          </a:bodyPr>
          <a:lstStyle/>
          <a:p>
            <a:pPr marL="0" marR="0" lvl="0" indent="0" algn="r" defTabSz="914400" rtl="0" eaLnBrk="1" fontAlgn="auto" latinLnBrk="0" hangingPunct="1">
              <a:lnSpc>
                <a:spcPct val="100000"/>
              </a:lnSpc>
              <a:spcBef>
                <a:spcPct val="20000"/>
              </a:spcBef>
              <a:spcAft>
                <a:spcPts val="0"/>
              </a:spcAft>
              <a:buClrTx/>
              <a:buSzTx/>
              <a:buFontTx/>
              <a:buNone/>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2- گرفتگي دودكش :</a:t>
            </a:r>
          </a:p>
          <a:p>
            <a:pPr marL="0" marR="0" lvl="0" indent="0" algn="r" defTabSz="914400" rtl="0" eaLnBrk="1" fontAlgn="auto" latinLnBrk="0" hangingPunct="1">
              <a:lnSpc>
                <a:spcPct val="100000"/>
              </a:lnSpc>
              <a:spcBef>
                <a:spcPct val="20000"/>
              </a:spcBef>
              <a:spcAft>
                <a:spcPts val="0"/>
              </a:spcAft>
              <a:buClrTx/>
              <a:buSzTx/>
              <a:buFontTx/>
              <a:buNone/>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 در صورت گرفتگي جزئي دودكش مجدد مكش ناكافي مشاهده مي شود . </a:t>
            </a:r>
          </a:p>
          <a:p>
            <a:pPr marL="0" marR="0" lvl="0" indent="0" algn="r" defTabSz="914400" rtl="0" eaLnBrk="1" fontAlgn="auto" latinLnBrk="0" hangingPunct="1">
              <a:lnSpc>
                <a:spcPct val="100000"/>
              </a:lnSpc>
              <a:spcBef>
                <a:spcPct val="20000"/>
              </a:spcBef>
              <a:spcAft>
                <a:spcPts val="0"/>
              </a:spcAft>
              <a:buClrTx/>
              <a:buSzTx/>
              <a:buFontTx/>
              <a:buNone/>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3- نامناسب بودن اندازه دودكش  :</a:t>
            </a:r>
          </a:p>
          <a:p>
            <a:pPr marL="0" marR="0" lvl="0" indent="0" algn="r" defTabSz="914400" rtl="0" eaLnBrk="1" fontAlgn="auto" latinLnBrk="0" hangingPunct="1">
              <a:lnSpc>
                <a:spcPct val="100000"/>
              </a:lnSpc>
              <a:spcBef>
                <a:spcPct val="20000"/>
              </a:spcBef>
              <a:spcAft>
                <a:spcPts val="0"/>
              </a:spcAft>
              <a:buClrTx/>
              <a:buSzTx/>
              <a:buFontTx/>
              <a:buNone/>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ابعاد و ارتفاع دودكش بايد با توجه به جداول استاندارد انتخاب شود . در صورت عدم انطباق با استاندارد مكش نامناسب مي تواند رخ دهد .</a:t>
            </a:r>
          </a:p>
          <a:p>
            <a:pPr marL="0" marR="0" lvl="0" indent="0" algn="r" defTabSz="914400" rtl="0" eaLnBrk="1" fontAlgn="auto" latinLnBrk="0" hangingPunct="1">
              <a:lnSpc>
                <a:spcPct val="100000"/>
              </a:lnSpc>
              <a:spcBef>
                <a:spcPct val="20000"/>
              </a:spcBef>
              <a:spcAft>
                <a:spcPts val="0"/>
              </a:spcAft>
              <a:buClrTx/>
              <a:buSzTx/>
              <a:buFontTx/>
              <a:buNone/>
              <a:tabLst/>
              <a:defRPr/>
            </a:pPr>
            <a:endParaRPr kumimoji="0" lang="fa-IR" b="0" i="0" u="none" strike="noStrike" kern="1200" cap="none" spc="0" normalizeH="0" baseline="0" noProof="0" dirty="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00000"/>
              </a:lnSpc>
              <a:spcBef>
                <a:spcPct val="20000"/>
              </a:spcBef>
              <a:spcAft>
                <a:spcPts val="0"/>
              </a:spcAft>
              <a:buClrTx/>
              <a:buSzTx/>
              <a:buFontTx/>
              <a:buNone/>
              <a:tabLst/>
              <a:defRPr/>
            </a:pPr>
            <a:endParaRPr kumimoji="0" lang="en-US" b="0" i="0" u="none" strike="noStrike" kern="1200" cap="none" spc="0" normalizeH="0" baseline="0" noProof="0" dirty="0">
              <a:ln>
                <a:noFill/>
              </a:ln>
              <a:effectLst/>
              <a:uLnTx/>
              <a:uFillTx/>
              <a:latin typeface="Tahoma" pitchFamily="34" charset="0"/>
              <a:cs typeface="Tahoma"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9750" y="0"/>
            <a:ext cx="77724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3600" b="0" i="0" u="none" strike="noStrike" kern="1200" cap="none" spc="0" normalizeH="0" baseline="0" noProof="0" smtClean="0">
                <a:ln>
                  <a:noFill/>
                </a:ln>
                <a:solidFill>
                  <a:schemeClr val="tx1"/>
                </a:solidFill>
                <a:effectLst/>
                <a:uLnTx/>
                <a:uFillTx/>
                <a:latin typeface="+mj-lt"/>
                <a:ea typeface="+mj-ea"/>
                <a:cs typeface="Titr" pitchFamily="2" charset="-78"/>
              </a:rPr>
              <a:t>عدم وجود مكش</a:t>
            </a:r>
            <a:endParaRPr kumimoji="0" lang="en-US" sz="3600" b="0" i="0" u="none" strike="noStrike" kern="1200" cap="none" spc="0" normalizeH="0" baseline="0" noProof="0">
              <a:ln>
                <a:noFill/>
              </a:ln>
              <a:solidFill>
                <a:schemeClr val="tx1"/>
              </a:solidFill>
              <a:effectLst/>
              <a:uLnTx/>
              <a:uFillTx/>
              <a:latin typeface="+mj-lt"/>
              <a:ea typeface="+mj-ea"/>
              <a:cs typeface="Titr" pitchFamily="2" charset="-78"/>
            </a:endParaRPr>
          </a:p>
        </p:txBody>
      </p:sp>
      <p:sp>
        <p:nvSpPr>
          <p:cNvPr id="3" name="Rectangle 3"/>
          <p:cNvSpPr txBox="1">
            <a:spLocks noChangeArrowheads="1"/>
          </p:cNvSpPr>
          <p:nvPr/>
        </p:nvSpPr>
        <p:spPr>
          <a:xfrm>
            <a:off x="5003800" y="1125538"/>
            <a:ext cx="4140200" cy="5399087"/>
          </a:xfrm>
          <a:prstGeom prst="rect">
            <a:avLst/>
          </a:prstGeom>
        </p:spPr>
        <p:txBody>
          <a:bodyPr vert="horz" lIns="91440" tIns="45720" rIns="91440" bIns="45720" rtlCol="0">
            <a:normAutofit/>
          </a:bodyPr>
          <a:lstStyle/>
          <a:p>
            <a:pPr marL="0" marR="0" lvl="0" indent="0" algn="r" defTabSz="914400" rtl="0" eaLnBrk="1" fontAlgn="auto" latinLnBrk="0" hangingPunct="1">
              <a:lnSpc>
                <a:spcPct val="90000"/>
              </a:lnSpc>
              <a:spcBef>
                <a:spcPct val="20000"/>
              </a:spcBef>
              <a:spcAft>
                <a:spcPts val="0"/>
              </a:spcAft>
              <a:buClrTx/>
              <a:buSzTx/>
              <a:buFontTx/>
              <a:buNone/>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1 - گرفتگي كامل دودكش </a:t>
            </a:r>
          </a:p>
          <a:p>
            <a:pPr marL="0" marR="0" lvl="0" indent="0" algn="r" defTabSz="914400" rtl="0" eaLnBrk="1" fontAlgn="auto" latinLnBrk="0" hangingPunct="1">
              <a:lnSpc>
                <a:spcPct val="90000"/>
              </a:lnSpc>
              <a:spcBef>
                <a:spcPct val="20000"/>
              </a:spcBef>
              <a:spcAft>
                <a:spcPts val="0"/>
              </a:spcAft>
              <a:buClrTx/>
              <a:buSzTx/>
              <a:buFontTx/>
              <a:buNone/>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2 </a:t>
            </a:r>
            <a:r>
              <a:rPr kumimoji="0" lang="ar-SA" b="0" i="0" u="none" strike="noStrike" kern="1200" cap="none" spc="0" normalizeH="0" baseline="0" noProof="0" dirty="0" smtClean="0">
                <a:ln>
                  <a:noFill/>
                </a:ln>
                <a:effectLst/>
                <a:uLnTx/>
                <a:uFillTx/>
                <a:latin typeface="Tahoma" pitchFamily="34" charset="0"/>
                <a:cs typeface="Tahoma" pitchFamily="34" charset="0"/>
              </a:rPr>
              <a:t>–</a:t>
            </a:r>
            <a:r>
              <a:rPr kumimoji="0" lang="fa-IR" b="0" i="0" u="none" strike="noStrike" kern="1200" cap="none" spc="0" normalizeH="0" baseline="0" noProof="0" dirty="0" smtClean="0">
                <a:ln>
                  <a:noFill/>
                </a:ln>
                <a:effectLst/>
                <a:uLnTx/>
                <a:uFillTx/>
                <a:latin typeface="Tahoma" pitchFamily="34" charset="0"/>
                <a:cs typeface="Tahoma" pitchFamily="34" charset="0"/>
              </a:rPr>
              <a:t> سرد بودن جدارة دودكش : در صورتيكه دودكش در محيط بيرون قرار داشته باشد بايد بطور كامل عايقبندي شود . در صورت سرد شدن بيش از حد محصولات حاصل از احتراق علاوه بر مشكل تقطير آب ، مكش دودكش نيز كاهش پيدا مي كند .براي تست مي توان يك تكه روزنامة‌مشتعل را در ورودي دودكش قرار داد و پس از چند دقيقه حركت دود به بالا را مشاهده نمود .</a:t>
            </a:r>
          </a:p>
          <a:p>
            <a:pPr marL="0" marR="0" lvl="0" indent="0" algn="r" defTabSz="914400" rtl="0" eaLnBrk="1" fontAlgn="auto" latinLnBrk="0" hangingPunct="1">
              <a:lnSpc>
                <a:spcPct val="90000"/>
              </a:lnSpc>
              <a:spcBef>
                <a:spcPct val="20000"/>
              </a:spcBef>
              <a:spcAft>
                <a:spcPts val="0"/>
              </a:spcAft>
              <a:buClrTx/>
              <a:buSzTx/>
              <a:buFontTx/>
              <a:buNone/>
              <a:tabLst/>
              <a:defRPr/>
            </a:pPr>
            <a:endParaRPr kumimoji="0" lang="en-US" b="0" i="0" u="none" strike="noStrike" kern="1200" cap="none" spc="0" normalizeH="0" baseline="0" noProof="0" dirty="0">
              <a:ln>
                <a:noFill/>
              </a:ln>
              <a:effectLst/>
              <a:uLnTx/>
              <a:uFillTx/>
              <a:latin typeface="Tahoma" pitchFamily="34" charset="0"/>
              <a:cs typeface="Tahoma" pitchFamily="34" charset="0"/>
            </a:endParaRPr>
          </a:p>
        </p:txBody>
      </p:sp>
      <p:pic>
        <p:nvPicPr>
          <p:cNvPr id="4" name="Picture 4"/>
          <p:cNvPicPr>
            <a:picLocks noChangeAspect="1" noChangeArrowheads="1"/>
          </p:cNvPicPr>
          <p:nvPr/>
        </p:nvPicPr>
        <p:blipFill>
          <a:blip r:embed="rId2" cstate="print"/>
          <a:srcRect/>
          <a:stretch>
            <a:fillRect/>
          </a:stretch>
        </p:blipFill>
        <p:spPr>
          <a:xfrm>
            <a:off x="250825" y="1125538"/>
            <a:ext cx="4665663" cy="5327650"/>
          </a:xfrm>
          <a:prstGeom prst="rect">
            <a:avLst/>
          </a:prstGeom>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26988"/>
            <a:ext cx="7772400" cy="1143001"/>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smtClean="0">
                <a:ln>
                  <a:noFill/>
                </a:ln>
                <a:solidFill>
                  <a:schemeClr val="tx1"/>
                </a:solidFill>
                <a:effectLst/>
                <a:uLnTx/>
                <a:uFillTx/>
                <a:latin typeface="+mj-lt"/>
                <a:ea typeface="+mj-ea"/>
                <a:cs typeface="Titr" pitchFamily="2" charset="-78"/>
              </a:rPr>
              <a:t>قرار گرفتن خروجي دودكش در ناحية پرفشار</a:t>
            </a:r>
            <a:endParaRPr kumimoji="0" lang="en-US" sz="3200" b="0" i="0" u="none" strike="noStrike" kern="1200" cap="none" spc="0" normalizeH="0" baseline="0" noProof="0">
              <a:ln>
                <a:noFill/>
              </a:ln>
              <a:solidFill>
                <a:schemeClr val="tx1"/>
              </a:solidFill>
              <a:effectLst/>
              <a:uLnTx/>
              <a:uFillTx/>
              <a:latin typeface="+mj-lt"/>
              <a:ea typeface="+mj-ea"/>
              <a:cs typeface="Titr" pitchFamily="2" charset="-78"/>
            </a:endParaRPr>
          </a:p>
        </p:txBody>
      </p:sp>
      <p:sp>
        <p:nvSpPr>
          <p:cNvPr id="3" name="Rectangle 3"/>
          <p:cNvSpPr txBox="1">
            <a:spLocks noChangeArrowheads="1"/>
          </p:cNvSpPr>
          <p:nvPr/>
        </p:nvSpPr>
        <p:spPr>
          <a:xfrm>
            <a:off x="685800" y="1042988"/>
            <a:ext cx="8062913" cy="4114800"/>
          </a:xfrm>
          <a:prstGeom prst="rect">
            <a:avLst/>
          </a:prstGeom>
        </p:spPr>
        <p:txBody>
          <a:bodyPr vert="horz" lIns="91440" tIns="45720" rIns="91440" bIns="45720" rtlCol="0">
            <a:normAutofit/>
          </a:bodyPr>
          <a:lstStyle/>
          <a:p>
            <a:pPr marL="0" marR="0" lvl="0" indent="0" algn="r" defTabSz="914400" rtl="0" eaLnBrk="1" fontAlgn="auto" latinLnBrk="0" hangingPunct="1">
              <a:lnSpc>
                <a:spcPct val="100000"/>
              </a:lnSpc>
              <a:spcBef>
                <a:spcPct val="20000"/>
              </a:spcBef>
              <a:spcAft>
                <a:spcPts val="0"/>
              </a:spcAft>
              <a:buClrTx/>
              <a:buSzTx/>
              <a:buFontTx/>
              <a:buNone/>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همانطور كه در شكل زير ديده مي شود اگر انتهاي دودكش در قسمت پرفشار قرار گيرد امكان پس زدن دود بداخل وجود دارد . در اينحالت بعلت ايجاد ناحية كم فشار در جهت ديگر ساختمان ، در حالت خاموش بودن دستگاه نيز جريان هوا از بيرون بداخل مشاهده مي شود . براي تشخيص در اينحالت بايد بك پنجره رو به وزش باد را باز كرد و در صورت رفع مشكل ميتوان نتيجه گرفت كه خروجي دودكش در ناحية پرفشار قرار دارد . براي رفع مشكل مي توان با افزايش ارتفاع دودكش انتهاي آن را از ناحية پرفشار خارج كرد .</a:t>
            </a:r>
            <a:endParaRPr kumimoji="0" lang="en-US" b="0" i="0" u="none" strike="noStrike" kern="1200" cap="none" spc="0" normalizeH="0" baseline="0" noProof="0" dirty="0">
              <a:ln>
                <a:noFill/>
              </a:ln>
              <a:effectLst/>
              <a:uLnTx/>
              <a:uFillTx/>
              <a:latin typeface="Tahoma" pitchFamily="34" charset="0"/>
              <a:cs typeface="Tahoma" pitchFamily="34" charset="0"/>
            </a:endParaRPr>
          </a:p>
        </p:txBody>
      </p:sp>
      <p:pic>
        <p:nvPicPr>
          <p:cNvPr id="4" name="Picture 4"/>
          <p:cNvPicPr>
            <a:picLocks noChangeAspect="1" noChangeArrowheads="1"/>
          </p:cNvPicPr>
          <p:nvPr/>
        </p:nvPicPr>
        <p:blipFill>
          <a:blip r:embed="rId2" cstate="print"/>
          <a:srcRect/>
          <a:stretch>
            <a:fillRect/>
          </a:stretch>
        </p:blipFill>
        <p:spPr>
          <a:xfrm>
            <a:off x="1600200" y="3124200"/>
            <a:ext cx="4319588" cy="2851150"/>
          </a:xfrm>
          <a:prstGeom prst="rect">
            <a:avLst/>
          </a:prstGeom>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4213" y="0"/>
            <a:ext cx="77724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3600" b="0" i="0" u="none" strike="noStrike" kern="1200" cap="none" spc="0" normalizeH="0" baseline="0" noProof="0" smtClean="0">
                <a:ln>
                  <a:noFill/>
                </a:ln>
                <a:solidFill>
                  <a:schemeClr val="tx1"/>
                </a:solidFill>
                <a:effectLst/>
                <a:uLnTx/>
                <a:uFillTx/>
                <a:latin typeface="+mj-lt"/>
                <a:ea typeface="+mj-ea"/>
                <a:cs typeface="Titr" pitchFamily="2" charset="-78"/>
              </a:rPr>
              <a:t>جريان به سمت پايين در دودكش</a:t>
            </a:r>
            <a:endParaRPr kumimoji="0" lang="en-US" sz="3600" b="0" i="0" u="none" strike="noStrike" kern="1200" cap="none" spc="0" normalizeH="0" baseline="0" noProof="0">
              <a:ln>
                <a:noFill/>
              </a:ln>
              <a:solidFill>
                <a:schemeClr val="tx1"/>
              </a:solidFill>
              <a:effectLst/>
              <a:uLnTx/>
              <a:uFillTx/>
              <a:latin typeface="+mj-lt"/>
              <a:ea typeface="+mj-ea"/>
              <a:cs typeface="Titr" pitchFamily="2" charset="-78"/>
            </a:endParaRPr>
          </a:p>
        </p:txBody>
      </p:sp>
      <p:sp>
        <p:nvSpPr>
          <p:cNvPr id="3" name="Rectangle 3"/>
          <p:cNvSpPr txBox="1">
            <a:spLocks noChangeArrowheads="1"/>
          </p:cNvSpPr>
          <p:nvPr/>
        </p:nvSpPr>
        <p:spPr>
          <a:xfrm>
            <a:off x="323850" y="1052513"/>
            <a:ext cx="8569325" cy="1628775"/>
          </a:xfrm>
          <a:prstGeom prst="rect">
            <a:avLst/>
          </a:prstGeom>
        </p:spPr>
        <p:txBody>
          <a:bodyPr vert="horz" lIns="91440" tIns="45720" rIns="91440" bIns="45720" rtlCol="0">
            <a:normAutofit/>
          </a:bodyPr>
          <a:lstStyle/>
          <a:p>
            <a:pPr marL="0" marR="0" lvl="0" indent="0" algn="r" defTabSz="914400" rtl="0" eaLnBrk="1" fontAlgn="auto" latinLnBrk="0" hangingPunct="1">
              <a:lnSpc>
                <a:spcPct val="100000"/>
              </a:lnSpc>
              <a:spcBef>
                <a:spcPct val="20000"/>
              </a:spcBef>
              <a:spcAft>
                <a:spcPts val="0"/>
              </a:spcAft>
              <a:buClrTx/>
              <a:buSzTx/>
              <a:buFontTx/>
              <a:buNone/>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در صورت مجاورت انتهاي دودكش با يك مانع بلند هنگام وزش باد امكان ايجاد جريان هوا به سمت پايين و پس زدگي در دودكش وجود دارد . در اينحالت مي توان از كلاهك دودكش براي محافظت جريان استفاده كرد .</a:t>
            </a:r>
            <a:endParaRPr kumimoji="0" lang="en-US" b="0" i="0" u="none" strike="noStrike" kern="1200" cap="none" spc="0" normalizeH="0" baseline="0" noProof="0" dirty="0">
              <a:ln>
                <a:noFill/>
              </a:ln>
              <a:effectLst/>
              <a:uLnTx/>
              <a:uFillTx/>
              <a:latin typeface="Tahoma" pitchFamily="34" charset="0"/>
              <a:cs typeface="Tahoma" pitchFamily="34" charset="0"/>
            </a:endParaRPr>
          </a:p>
        </p:txBody>
      </p:sp>
      <p:pic>
        <p:nvPicPr>
          <p:cNvPr id="4" name="Picture 4"/>
          <p:cNvPicPr>
            <a:picLocks noChangeAspect="1" noChangeArrowheads="1"/>
          </p:cNvPicPr>
          <p:nvPr/>
        </p:nvPicPr>
        <p:blipFill>
          <a:blip r:embed="rId2" cstate="print"/>
          <a:srcRect/>
          <a:stretch>
            <a:fillRect/>
          </a:stretch>
        </p:blipFill>
        <p:spPr>
          <a:xfrm>
            <a:off x="468313" y="2349500"/>
            <a:ext cx="4392612" cy="3873500"/>
          </a:xfrm>
          <a:prstGeom prst="rect">
            <a:avLst/>
          </a:prstGeom>
          <a:noFill/>
          <a:ln/>
        </p:spPr>
      </p:pic>
      <p:pic>
        <p:nvPicPr>
          <p:cNvPr id="5" name="Picture 6"/>
          <p:cNvPicPr>
            <a:picLocks noChangeAspect="1" noChangeArrowheads="1"/>
          </p:cNvPicPr>
          <p:nvPr/>
        </p:nvPicPr>
        <p:blipFill>
          <a:blip r:embed="rId3" cstate="print"/>
          <a:srcRect/>
          <a:stretch>
            <a:fillRect/>
          </a:stretch>
        </p:blipFill>
        <p:spPr>
          <a:xfrm>
            <a:off x="5867400" y="2997200"/>
            <a:ext cx="2695575" cy="3024188"/>
          </a:xfrm>
          <a:prstGeom prst="rect">
            <a:avLst/>
          </a:prstGeom>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8313" y="476250"/>
            <a:ext cx="8229600" cy="600075"/>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smtClean="0">
                <a:ln>
                  <a:noFill/>
                </a:ln>
                <a:effectLst/>
                <a:uLnTx/>
                <a:uFillTx/>
                <a:latin typeface="Tahoma" pitchFamily="34" charset="0"/>
                <a:ea typeface="+mj-ea"/>
                <a:cs typeface="Tahoma" pitchFamily="34" charset="0"/>
              </a:rPr>
              <a:t>انواع دودكش</a:t>
            </a:r>
            <a:endParaRPr kumimoji="0" lang="en-US" b="0" i="0" u="none" strike="noStrike" kern="1200" cap="none" spc="0" normalizeH="0" baseline="0" noProof="0">
              <a:ln>
                <a:noFill/>
              </a:ln>
              <a:effectLst/>
              <a:uLnTx/>
              <a:uFillTx/>
              <a:latin typeface="Tahoma" pitchFamily="34" charset="0"/>
              <a:ea typeface="+mj-ea"/>
              <a:cs typeface="Tahoma" pitchFamily="34" charset="0"/>
            </a:endParaRPr>
          </a:p>
        </p:txBody>
      </p:sp>
      <p:sp>
        <p:nvSpPr>
          <p:cNvPr id="3" name="Rectangle 3"/>
          <p:cNvSpPr txBox="1">
            <a:spLocks noChangeArrowheads="1"/>
          </p:cNvSpPr>
          <p:nvPr/>
        </p:nvSpPr>
        <p:spPr>
          <a:xfrm>
            <a:off x="179388" y="981075"/>
            <a:ext cx="8353425" cy="5516563"/>
          </a:xfrm>
          <a:prstGeom prst="rect">
            <a:avLst/>
          </a:prstGeom>
        </p:spPr>
        <p:txBody>
          <a:bodyPr vert="horz" lIns="91440" tIns="45720" rIns="91440" bIns="45720" rtlCol="0">
            <a:normAutofit/>
          </a:bodyPr>
          <a:lstStyle/>
          <a:p>
            <a:pPr marL="0" marR="0" lvl="0" indent="0" algn="r" defTabSz="914400" rtl="0" eaLnBrk="1" fontAlgn="auto" latinLnBrk="0" hangingPunct="1">
              <a:lnSpc>
                <a:spcPct val="150000"/>
              </a:lnSpc>
              <a:spcBef>
                <a:spcPct val="0"/>
              </a:spcBef>
              <a:spcAft>
                <a:spcPts val="0"/>
              </a:spcAft>
              <a:buClrTx/>
              <a:buSzTx/>
              <a:buFontTx/>
              <a:buNone/>
              <a:tabLst/>
              <a:defRPr/>
            </a:pPr>
            <a:r>
              <a:rPr kumimoji="0" lang="fa-IR" b="1" i="0" u="none" strike="noStrike" kern="1200" cap="none" spc="0" normalizeH="0" baseline="0" noProof="0" smtClean="0">
                <a:ln>
                  <a:noFill/>
                </a:ln>
                <a:effectLst/>
                <a:uLnTx/>
                <a:uFillTx/>
                <a:latin typeface="Tahoma" pitchFamily="34" charset="0"/>
                <a:cs typeface="Tahoma" pitchFamily="34" charset="0"/>
              </a:rPr>
              <a:t>دودكش ساختماني                                   </a:t>
            </a:r>
          </a:p>
          <a:p>
            <a:pPr marL="0" marR="0" lvl="0" indent="0" algn="r" defTabSz="914400" rtl="0" eaLnBrk="1" fontAlgn="auto" latinLnBrk="0" hangingPunct="1">
              <a:lnSpc>
                <a:spcPct val="150000"/>
              </a:lnSpc>
              <a:spcBef>
                <a:spcPct val="0"/>
              </a:spcBef>
              <a:spcAft>
                <a:spcPts val="0"/>
              </a:spcAft>
              <a:buClrTx/>
              <a:buSzTx/>
              <a:buFontTx/>
              <a:buNone/>
              <a:tabLst/>
              <a:defRPr/>
            </a:pPr>
            <a:r>
              <a:rPr kumimoji="0" lang="fa-IR" b="1" i="0" u="none" strike="noStrike" kern="1200" cap="none" spc="0" normalizeH="0" baseline="0" noProof="0" smtClean="0">
                <a:ln>
                  <a:noFill/>
                </a:ln>
                <a:effectLst/>
                <a:uLnTx/>
                <a:uFillTx/>
                <a:latin typeface="Tahoma" pitchFamily="34" charset="0"/>
                <a:cs typeface="Tahoma" pitchFamily="34" charset="0"/>
              </a:rPr>
              <a:t>                                                     دودكش فلزي تك جداره </a:t>
            </a:r>
          </a:p>
          <a:p>
            <a:pPr marL="0" marR="0" lvl="0" indent="0" algn="r" defTabSz="914400" rtl="0" eaLnBrk="1" fontAlgn="auto" latinLnBrk="0" hangingPunct="1">
              <a:lnSpc>
                <a:spcPct val="150000"/>
              </a:lnSpc>
              <a:spcBef>
                <a:spcPct val="0"/>
              </a:spcBef>
              <a:spcAft>
                <a:spcPts val="0"/>
              </a:spcAft>
              <a:buClrTx/>
              <a:buSzTx/>
              <a:buFontTx/>
              <a:buNone/>
              <a:tabLst/>
              <a:defRPr/>
            </a:pPr>
            <a:r>
              <a:rPr kumimoji="0" lang="fa-IR" b="1" i="0" u="none" strike="noStrike" kern="1200" cap="none" spc="0" normalizeH="0" baseline="0" noProof="0" smtClean="0">
                <a:ln>
                  <a:noFill/>
                </a:ln>
                <a:effectLst/>
                <a:uLnTx/>
                <a:uFillTx/>
                <a:latin typeface="Tahoma" pitchFamily="34" charset="0"/>
                <a:cs typeface="Tahoma" pitchFamily="34" charset="0"/>
              </a:rPr>
              <a:t>                                                                                                                   دودكش دو جداره</a:t>
            </a:r>
          </a:p>
          <a:p>
            <a:pPr marL="0" marR="0" lvl="0" indent="0" algn="r" defTabSz="914400" rtl="0" eaLnBrk="1" fontAlgn="auto" latinLnBrk="0" hangingPunct="1">
              <a:lnSpc>
                <a:spcPct val="150000"/>
              </a:lnSpc>
              <a:spcBef>
                <a:spcPct val="0"/>
              </a:spcBef>
              <a:spcAft>
                <a:spcPts val="0"/>
              </a:spcAft>
              <a:buClrTx/>
              <a:buSzTx/>
              <a:buFontTx/>
              <a:buNone/>
              <a:tabLst/>
              <a:defRPr/>
            </a:pPr>
            <a:endParaRPr kumimoji="0" lang="fa-IR" b="1" i="0" u="none" strike="noStrike" kern="1200" cap="none" spc="0" normalizeH="0" baseline="0" noProof="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50000"/>
              </a:lnSpc>
              <a:spcBef>
                <a:spcPct val="0"/>
              </a:spcBef>
              <a:spcAft>
                <a:spcPts val="0"/>
              </a:spcAft>
              <a:buClrTx/>
              <a:buSzTx/>
              <a:buFontTx/>
              <a:buNone/>
              <a:tabLst/>
              <a:defRPr/>
            </a:pPr>
            <a:endParaRPr kumimoji="0" lang="fa-IR" b="1" i="0" u="none" strike="noStrike" kern="1200" cap="none" spc="0" normalizeH="0" baseline="0" noProof="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50000"/>
              </a:lnSpc>
              <a:spcBef>
                <a:spcPct val="0"/>
              </a:spcBef>
              <a:spcAft>
                <a:spcPts val="0"/>
              </a:spcAft>
              <a:buClrTx/>
              <a:buSzTx/>
              <a:buFontTx/>
              <a:buNone/>
              <a:tabLst/>
              <a:defRPr/>
            </a:pPr>
            <a:endParaRPr kumimoji="0" lang="fa-IR" b="1" i="0" u="none" strike="noStrike" kern="1200" cap="none" spc="0" normalizeH="0" baseline="0" noProof="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50000"/>
              </a:lnSpc>
              <a:spcBef>
                <a:spcPct val="0"/>
              </a:spcBef>
              <a:spcAft>
                <a:spcPts val="0"/>
              </a:spcAft>
              <a:buClrTx/>
              <a:buSzTx/>
              <a:buFontTx/>
              <a:buNone/>
              <a:tabLst/>
              <a:defRPr/>
            </a:pPr>
            <a:endParaRPr kumimoji="0" lang="fa-IR" b="1" i="0" u="none" strike="noStrike" kern="1200" cap="none" spc="0" normalizeH="0" baseline="0" noProof="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50000"/>
              </a:lnSpc>
              <a:spcBef>
                <a:spcPct val="0"/>
              </a:spcBef>
              <a:spcAft>
                <a:spcPts val="0"/>
              </a:spcAft>
              <a:buClrTx/>
              <a:buSzTx/>
              <a:buFontTx/>
              <a:buNone/>
              <a:tabLst/>
              <a:defRPr/>
            </a:pPr>
            <a:r>
              <a:rPr kumimoji="0" lang="fa-IR" b="1" i="0" u="none" strike="noStrike" kern="1200" cap="none" spc="0" normalizeH="0" baseline="0" noProof="0" smtClean="0">
                <a:ln>
                  <a:noFill/>
                </a:ln>
                <a:effectLst/>
                <a:uLnTx/>
                <a:uFillTx/>
                <a:latin typeface="Tahoma" pitchFamily="34" charset="0"/>
                <a:cs typeface="Tahoma" pitchFamily="34" charset="0"/>
              </a:rPr>
              <a:t>                         دودكش انعطاف‌پذير</a:t>
            </a:r>
          </a:p>
          <a:p>
            <a:pPr marL="0" marR="0" lvl="0" indent="0" algn="r" defTabSz="914400" rtl="0" eaLnBrk="1" fontAlgn="auto" latinLnBrk="0" hangingPunct="1">
              <a:lnSpc>
                <a:spcPct val="150000"/>
              </a:lnSpc>
              <a:spcBef>
                <a:spcPct val="0"/>
              </a:spcBef>
              <a:spcAft>
                <a:spcPts val="0"/>
              </a:spcAft>
              <a:buClrTx/>
              <a:buSzTx/>
              <a:buFontTx/>
              <a:buNone/>
              <a:tabLst/>
              <a:defRPr/>
            </a:pPr>
            <a:endParaRPr kumimoji="0" lang="fa-IR" b="1" i="0" u="none" strike="noStrike" kern="1200" cap="none" spc="0" normalizeH="0" baseline="0" noProof="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50000"/>
              </a:lnSpc>
              <a:spcBef>
                <a:spcPct val="0"/>
              </a:spcBef>
              <a:spcAft>
                <a:spcPts val="0"/>
              </a:spcAft>
              <a:buClrTx/>
              <a:buSzTx/>
              <a:buFontTx/>
              <a:buNone/>
              <a:tabLst/>
              <a:defRPr/>
            </a:pPr>
            <a:r>
              <a:rPr kumimoji="0" lang="fa-IR" b="1" i="0" u="none" strike="noStrike" kern="1200" cap="none" spc="0" normalizeH="0" baseline="0" noProof="0" smtClean="0">
                <a:ln>
                  <a:noFill/>
                </a:ln>
                <a:effectLst/>
                <a:uLnTx/>
                <a:uFillTx/>
                <a:latin typeface="Tahoma" pitchFamily="34" charset="0"/>
                <a:cs typeface="Tahoma" pitchFamily="34" charset="0"/>
              </a:rPr>
              <a:t>                                                                                 دودكش سيماني آزبست</a:t>
            </a:r>
          </a:p>
          <a:p>
            <a:pPr marL="0" marR="0" lvl="0" indent="0" algn="r" defTabSz="914400" rtl="0" eaLnBrk="1" fontAlgn="auto" latinLnBrk="0" hangingPunct="1">
              <a:lnSpc>
                <a:spcPct val="10000"/>
              </a:lnSpc>
              <a:spcBef>
                <a:spcPct val="50000"/>
              </a:spcBef>
              <a:spcAft>
                <a:spcPts val="0"/>
              </a:spcAft>
              <a:buClrTx/>
              <a:buSzTx/>
              <a:buFontTx/>
              <a:buNone/>
              <a:tabLst/>
              <a:defRPr/>
            </a:pPr>
            <a:r>
              <a:rPr kumimoji="0" lang="fa-IR" b="1" i="0" u="none" strike="noStrike" kern="1200" cap="none" spc="0" normalizeH="0" baseline="0" noProof="0" smtClean="0">
                <a:ln>
                  <a:noFill/>
                </a:ln>
                <a:effectLst/>
                <a:uLnTx/>
                <a:uFillTx/>
                <a:latin typeface="Tahoma" pitchFamily="34" charset="0"/>
                <a:cs typeface="Tahoma" pitchFamily="34" charset="0"/>
              </a:rPr>
              <a:t>      </a:t>
            </a:r>
            <a:endParaRPr kumimoji="0" lang="fi-FI" b="1" i="0" u="none" strike="noStrike" kern="1200" cap="none" spc="0" normalizeH="0" baseline="0" noProof="0">
              <a:ln>
                <a:noFill/>
              </a:ln>
              <a:effectLst/>
              <a:uLnTx/>
              <a:uFillTx/>
              <a:latin typeface="Tahoma" pitchFamily="34" charset="0"/>
              <a:cs typeface="Tahoma" pitchFamily="34" charset="0"/>
            </a:endParaRPr>
          </a:p>
        </p:txBody>
      </p:sp>
      <p:pic>
        <p:nvPicPr>
          <p:cNvPr id="4" name="Picture 4" descr="BIAnew"/>
          <p:cNvPicPr>
            <a:picLocks noChangeAspect="1" noChangeArrowheads="1"/>
          </p:cNvPicPr>
          <p:nvPr/>
        </p:nvPicPr>
        <p:blipFill>
          <a:blip r:embed="rId2" cstate="print"/>
          <a:srcRect/>
          <a:stretch>
            <a:fillRect/>
          </a:stretch>
        </p:blipFill>
        <p:spPr>
          <a:xfrm>
            <a:off x="6877050" y="1557338"/>
            <a:ext cx="1592263" cy="2592387"/>
          </a:xfrm>
          <a:prstGeom prst="rect">
            <a:avLst/>
          </a:prstGeom>
          <a:noFill/>
          <a:ln/>
        </p:spPr>
      </p:pic>
      <p:pic>
        <p:nvPicPr>
          <p:cNvPr id="5" name="Picture 5" descr="cop_euroclik"/>
          <p:cNvPicPr>
            <a:picLocks noChangeAspect="1" noChangeArrowheads="1"/>
          </p:cNvPicPr>
          <p:nvPr/>
        </p:nvPicPr>
        <p:blipFill>
          <a:blip r:embed="rId3" cstate="print"/>
          <a:srcRect/>
          <a:stretch>
            <a:fillRect/>
          </a:stretch>
        </p:blipFill>
        <p:spPr>
          <a:xfrm>
            <a:off x="3619500" y="1989138"/>
            <a:ext cx="1858963" cy="2249487"/>
          </a:xfrm>
          <a:prstGeom prst="rect">
            <a:avLst/>
          </a:prstGeom>
          <a:noFill/>
          <a:ln/>
        </p:spPr>
      </p:pic>
      <p:pic>
        <p:nvPicPr>
          <p:cNvPr id="6" name="Picture 6"/>
          <p:cNvPicPr>
            <a:picLocks noChangeAspect="1" noChangeArrowheads="1"/>
          </p:cNvPicPr>
          <p:nvPr/>
        </p:nvPicPr>
        <p:blipFill>
          <a:blip r:embed="rId4" cstate="print"/>
          <a:srcRect/>
          <a:stretch>
            <a:fillRect/>
          </a:stretch>
        </p:blipFill>
        <p:spPr bwMode="auto">
          <a:xfrm>
            <a:off x="1042988" y="2420938"/>
            <a:ext cx="831850" cy="2233612"/>
          </a:xfrm>
          <a:prstGeom prst="rect">
            <a:avLst/>
          </a:prstGeom>
          <a:noFill/>
        </p:spPr>
      </p:pic>
      <p:pic>
        <p:nvPicPr>
          <p:cNvPr id="7" name="Picture 7" descr="2"/>
          <p:cNvPicPr>
            <a:picLocks noChangeAspect="1" noChangeArrowheads="1"/>
          </p:cNvPicPr>
          <p:nvPr/>
        </p:nvPicPr>
        <p:blipFill>
          <a:blip r:embed="rId5" cstate="print"/>
          <a:srcRect/>
          <a:stretch>
            <a:fillRect/>
          </a:stretch>
        </p:blipFill>
        <p:spPr bwMode="auto">
          <a:xfrm>
            <a:off x="5219700" y="4724400"/>
            <a:ext cx="2089150" cy="17811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609600"/>
            <a:ext cx="7772400" cy="1143000"/>
          </a:xfrm>
          <a:prstGeom prst="rect">
            <a:avLst/>
          </a:prstGeom>
          <a:noFill/>
          <a:ln/>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i-FI" sz="4400" b="0" i="0" u="none" strike="noStrike" kern="1200" cap="none" spc="0" normalizeH="0" baseline="0" noProof="0" smtClean="0">
                <a:ln>
                  <a:noFill/>
                </a:ln>
                <a:solidFill>
                  <a:schemeClr val="tx1"/>
                </a:solidFill>
                <a:effectLst/>
                <a:uLnTx/>
                <a:uFillTx/>
                <a:latin typeface="+mj-lt"/>
                <a:ea typeface="+mj-ea"/>
                <a:cs typeface="+mj-cs"/>
              </a:rPr>
              <a:t>	</a:t>
            </a:r>
            <a:endParaRPr kumimoji="0" lang="fi-FI" sz="4400" b="0" i="0" u="none" strike="noStrike" kern="1200" cap="none" spc="0" normalizeH="0" baseline="0" noProof="0">
              <a:ln>
                <a:noFill/>
              </a:ln>
              <a:solidFill>
                <a:schemeClr val="tx1"/>
              </a:solidFill>
              <a:effectLst/>
              <a:uLnTx/>
              <a:uFillTx/>
              <a:latin typeface="+mj-lt"/>
              <a:ea typeface="+mj-ea"/>
              <a:cs typeface="+mj-cs"/>
            </a:endParaRPr>
          </a:p>
        </p:txBody>
      </p:sp>
      <p:graphicFrame>
        <p:nvGraphicFramePr>
          <p:cNvPr id="3" name="Group 3"/>
          <p:cNvGraphicFramePr>
            <a:graphicFrameLocks noGrp="1"/>
          </p:cNvGraphicFramePr>
          <p:nvPr/>
        </p:nvGraphicFramePr>
        <p:xfrm>
          <a:off x="323850" y="908050"/>
          <a:ext cx="4038600" cy="5742960"/>
        </p:xfrm>
        <a:graphic>
          <a:graphicData uri="http://schemas.openxmlformats.org/drawingml/2006/table">
            <a:tbl>
              <a:tblPr rtl="1"/>
              <a:tblGrid>
                <a:gridCol w="808037"/>
                <a:gridCol w="808038"/>
                <a:gridCol w="806450"/>
                <a:gridCol w="808037"/>
                <a:gridCol w="808038"/>
              </a:tblGrid>
              <a:tr h="185738">
                <a:tc gridSpan="3">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ea typeface="Times New Roman" pitchFamily="18" charset="0"/>
                          <a:cs typeface="Nazanin" pitchFamily="2" charset="-78"/>
                        </a:rPr>
                        <a:t>قطر دودكش (ميلي متر)</a:t>
                      </a:r>
                      <a:endParaRPr kumimoji="0" lang="fi-FI" sz="1200" b="1" i="0" u="none" strike="noStrike" cap="none" normalizeH="0" baseline="0" smtClean="0">
                        <a:ln>
                          <a:noFill/>
                        </a:ln>
                        <a:solidFill>
                          <a:srgbClr val="000000"/>
                        </a:solidFill>
                        <a:effectLst/>
                        <a:latin typeface="B Nazanin" pitchFamily="2" charset="-78"/>
                        <a:ea typeface="Times New Roman" pitchFamily="18" charset="0"/>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en-US"/>
                    </a:p>
                  </a:txBody>
                  <a:tcPr/>
                </a:tc>
                <a:tc hMerge="1">
                  <a:txBody>
                    <a:bodyPr/>
                    <a:lstStyle/>
                    <a:p>
                      <a:endParaRPr lang="en-US"/>
                    </a:p>
                  </a:txBody>
                  <a:tcPr/>
                </a:tc>
                <a:tc rowSpan="3">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طول افقي لوله رابط </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     </a:t>
                      </a:r>
                      <a:r>
                        <a:rPr kumimoji="0" lang="arn-CL" sz="1200" b="1" i="0" u="none" strike="noStrike" cap="none" normalizeH="0" baseline="0" smtClean="0">
                          <a:ln>
                            <a:noFill/>
                          </a:ln>
                          <a:solidFill>
                            <a:srgbClr val="000000"/>
                          </a:solidFill>
                          <a:effectLst/>
                          <a:latin typeface="B Nazanin" pitchFamily="2" charset="-78"/>
                          <a:cs typeface="Nazanin" pitchFamily="2" charset="-78"/>
                        </a:rPr>
                        <a:t>L</a:t>
                      </a:r>
                      <a:endParaRPr kumimoji="0" lang="fa-IR" sz="1200" b="1" i="0" u="none" strike="noStrike" cap="none" normalizeH="0" baseline="0" smtClean="0">
                        <a:ln>
                          <a:noFill/>
                        </a:ln>
                        <a:solidFill>
                          <a:srgbClr val="000000"/>
                        </a:solidFill>
                        <a:effectLst/>
                        <a:latin typeface="B Nazanin" pitchFamily="2" charset="-78"/>
                        <a:cs typeface="Nazanin" pitchFamily="2" charset="-78"/>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   (متر)</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3">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ارتفاع </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   </a:t>
                      </a:r>
                      <a:r>
                        <a:rPr kumimoji="0" lang="arn-CL" sz="1200" b="1" i="0" u="none" strike="noStrike" cap="none" normalizeH="0" baseline="0" smtClean="0">
                          <a:ln>
                            <a:noFill/>
                          </a:ln>
                          <a:solidFill>
                            <a:srgbClr val="000000"/>
                          </a:solidFill>
                          <a:effectLst/>
                          <a:latin typeface="B Nazanin" pitchFamily="2" charset="-78"/>
                          <a:cs typeface="Nazanin" pitchFamily="2" charset="-78"/>
                        </a:rPr>
                        <a:t>H</a:t>
                      </a:r>
                      <a:endParaRPr kumimoji="0" lang="fa-IR" sz="1200" b="1" i="0" u="none" strike="noStrike" cap="none" normalizeH="0" baseline="0" smtClean="0">
                        <a:ln>
                          <a:noFill/>
                        </a:ln>
                        <a:solidFill>
                          <a:srgbClr val="000000"/>
                        </a:solidFill>
                        <a:effectLst/>
                        <a:latin typeface="B Nazanin" pitchFamily="2" charset="-78"/>
                        <a:cs typeface="Nazanin" pitchFamily="2" charset="-78"/>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 (متر)</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188913">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1" i="0" u="none" strike="noStrike" cap="none" normalizeH="0" baseline="0" smtClean="0">
                          <a:ln>
                            <a:noFill/>
                          </a:ln>
                          <a:solidFill>
                            <a:srgbClr val="000000"/>
                          </a:solidFill>
                          <a:effectLst/>
                          <a:latin typeface="B Nazanin" pitchFamily="2" charset="-78"/>
                          <a:cs typeface="Nazanin" pitchFamily="2" charset="-78"/>
                        </a:rPr>
                        <a:t>200</a:t>
                      </a:r>
                      <a:endParaRPr kumimoji="0" lang="fi-FI" sz="14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1" i="0" u="none" strike="noStrike" cap="none" normalizeH="0" baseline="0" smtClean="0">
                          <a:ln>
                            <a:noFill/>
                          </a:ln>
                          <a:solidFill>
                            <a:srgbClr val="000000"/>
                          </a:solidFill>
                          <a:effectLst/>
                          <a:latin typeface="B Nazanin" pitchFamily="2" charset="-78"/>
                          <a:cs typeface="Nazanin" pitchFamily="2" charset="-78"/>
                        </a:rPr>
                        <a:t>150</a:t>
                      </a:r>
                      <a:endParaRPr kumimoji="0" lang="fi-FI" sz="14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1" i="0" u="none" strike="noStrike" cap="none" normalizeH="0" baseline="0" smtClean="0">
                          <a:ln>
                            <a:noFill/>
                          </a:ln>
                          <a:solidFill>
                            <a:srgbClr val="000000"/>
                          </a:solidFill>
                          <a:effectLst/>
                          <a:latin typeface="B Nazanin" pitchFamily="2" charset="-78"/>
                          <a:cs typeface="Nazanin" pitchFamily="2" charset="-78"/>
                        </a:rPr>
                        <a:t>100</a:t>
                      </a:r>
                      <a:endParaRPr kumimoji="0" lang="fi-FI" sz="14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vMerge="1">
                  <a:txBody>
                    <a:bodyPr/>
                    <a:lstStyle/>
                    <a:p>
                      <a:endParaRPr lang="en-US"/>
                    </a:p>
                  </a:txBody>
                  <a:tcPr/>
                </a:tc>
                <a:tc vMerge="1">
                  <a:txBody>
                    <a:bodyPr/>
                    <a:lstStyle/>
                    <a:p>
                      <a:endParaRPr lang="en-US"/>
                    </a:p>
                  </a:txBody>
                  <a:tcPr/>
                </a:tc>
              </a:tr>
              <a:tr h="188913">
                <a:tc gridSpan="3">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ea typeface="Times New Roman" pitchFamily="18" charset="0"/>
                          <a:cs typeface="Nazanin" pitchFamily="2" charset="-78"/>
                        </a:rPr>
                        <a:t>حداكثر ظرفيت حرارتي دستگاه گازسوز</a:t>
                      </a:r>
                      <a:r>
                        <a:rPr kumimoji="0" lang="fa-IR" sz="1200" b="1" i="0" u="none" strike="noStrike" cap="none" normalizeH="0" baseline="0" smtClean="0">
                          <a:ln>
                            <a:noFill/>
                          </a:ln>
                          <a:solidFill>
                            <a:srgbClr val="000000"/>
                          </a:solidFill>
                          <a:effectLst/>
                          <a:latin typeface="B Nazanin" pitchFamily="2" charset="-78"/>
                          <a:ea typeface="Times New Roman" pitchFamily="18" charset="0"/>
                          <a:cs typeface="Nazanin" pitchFamily="2" charset="-78"/>
                        </a:rPr>
                        <a:t> </a:t>
                      </a:r>
                      <a:r>
                        <a:rPr kumimoji="0" lang="ar-SA" sz="1200" b="1" i="0" u="none" strike="noStrike" cap="none" normalizeH="0" baseline="0" smtClean="0">
                          <a:ln>
                            <a:noFill/>
                          </a:ln>
                          <a:solidFill>
                            <a:srgbClr val="000000"/>
                          </a:solidFill>
                          <a:effectLst/>
                          <a:latin typeface="B Nazanin" pitchFamily="2" charset="-78"/>
                          <a:ea typeface="Times New Roman" pitchFamily="18" charset="0"/>
                          <a:cs typeface="Nazanin" pitchFamily="2" charset="-78"/>
                        </a:rPr>
                        <a:t>(1000 كيلو كالري در ساعت)</a:t>
                      </a:r>
                      <a:endParaRPr kumimoji="0" lang="fi-FI" sz="1200" b="1" i="0" u="none" strike="noStrike" cap="none" normalizeH="0" baseline="0" smtClean="0">
                        <a:ln>
                          <a:noFill/>
                        </a:ln>
                        <a:solidFill>
                          <a:srgbClr val="000000"/>
                        </a:solidFill>
                        <a:effectLst/>
                        <a:latin typeface="B Nazanin" pitchFamily="2" charset="-78"/>
                        <a:ea typeface="Times New Roman" pitchFamily="18" charset="0"/>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en-US"/>
                    </a:p>
                  </a:txBody>
                  <a:tcPr/>
                </a:tc>
                <a:tc hMerge="1">
                  <a:txBody>
                    <a:bodyPr/>
                    <a:lstStyle/>
                    <a:p>
                      <a:endParaRPr lang="en-US"/>
                    </a:p>
                  </a:txBody>
                  <a:tcPr/>
                </a:tc>
                <a:tc vMerge="1">
                  <a:txBody>
                    <a:bodyPr/>
                    <a:lstStyle/>
                    <a:p>
                      <a:endParaRPr lang="en-US"/>
                    </a:p>
                  </a:txBody>
                  <a:tcPr/>
                </a:tc>
                <a:tc vMerge="1">
                  <a:txBody>
                    <a:bodyPr/>
                    <a:lstStyle/>
                    <a:p>
                      <a:endParaRPr lang="en-US"/>
                    </a:p>
                  </a:txBody>
                  <a:tcPr/>
                </a:tc>
              </a:tr>
              <a:tr h="185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90/93</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00/51</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2</a:t>
                      </a:r>
                      <a:r>
                        <a:rPr kumimoji="0" lang="fa-IR" sz="1200" b="1" i="0" u="none" strike="noStrike" cap="none" normalizeH="0" baseline="0" smtClean="0">
                          <a:ln>
                            <a:noFill/>
                          </a:ln>
                          <a:solidFill>
                            <a:srgbClr val="000000"/>
                          </a:solidFill>
                          <a:effectLst/>
                          <a:latin typeface="B Nazanin" pitchFamily="2" charset="-78"/>
                          <a:cs typeface="Nazanin" pitchFamily="2" charset="-78"/>
                        </a:rPr>
                        <a:t>0</a:t>
                      </a:r>
                      <a:r>
                        <a:rPr kumimoji="0" lang="ar-SA" sz="1200" b="1" i="0" u="none" strike="noStrike" cap="none" normalizeH="0" baseline="0" smtClean="0">
                          <a:ln>
                            <a:noFill/>
                          </a:ln>
                          <a:solidFill>
                            <a:srgbClr val="000000"/>
                          </a:solidFill>
                          <a:effectLst/>
                          <a:latin typeface="B Nazanin" pitchFamily="2" charset="-78"/>
                          <a:cs typeface="Nazanin" pitchFamily="2" charset="-78"/>
                        </a:rPr>
                        <a:t>/2</a:t>
                      </a:r>
                      <a:r>
                        <a:rPr kumimoji="0" lang="fa-IR" sz="1200" b="1" i="0" u="none" strike="noStrike" cap="none" normalizeH="0" baseline="0" smtClean="0">
                          <a:ln>
                            <a:noFill/>
                          </a:ln>
                          <a:solidFill>
                            <a:srgbClr val="000000"/>
                          </a:solidFill>
                          <a:effectLst/>
                          <a:latin typeface="B Nazanin" pitchFamily="2" charset="-78"/>
                          <a:cs typeface="Nazanin" pitchFamily="2" charset="-78"/>
                        </a:rPr>
                        <a:t>1</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0</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rgbClr val="000000"/>
                          </a:solidFill>
                          <a:effectLst/>
                          <a:latin typeface="B Nazanin" pitchFamily="2" charset="-78"/>
                          <a:cs typeface="Nazanin" pitchFamily="2" charset="-78"/>
                        </a:rPr>
                        <a:t>3</a:t>
                      </a:r>
                      <a:endParaRPr kumimoji="0" lang="fi-FI" sz="16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185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50/78</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40/42</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90/16</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6/0</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4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95/72</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60/38</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40/15</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5/1</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5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20/69</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10/36</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60/13</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3</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4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15/65</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80/32</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60/11</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5/4</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5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10/106</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30/56</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00/23</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0</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rgbClr val="000000"/>
                          </a:solidFill>
                          <a:effectLst/>
                          <a:latin typeface="B Nazanin" pitchFamily="2" charset="-78"/>
                          <a:cs typeface="Nazanin" pitchFamily="2" charset="-78"/>
                        </a:rPr>
                        <a:t>5/4</a:t>
                      </a:r>
                      <a:endParaRPr kumimoji="0" lang="fi-FI" sz="16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185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40/88</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00/47</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20/18</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6/0</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2032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10/72</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90/42</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91/16</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5/1</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4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80/77</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90/39</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60/14</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3</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5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50/73</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40/36</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62/12</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5/4</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5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90/68</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30/33</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م-ن</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6</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20637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70/118</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60/63</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50/25</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0</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rgbClr val="000000"/>
                          </a:solidFill>
                          <a:effectLst/>
                          <a:latin typeface="B Nazanin" pitchFamily="2" charset="-78"/>
                          <a:cs typeface="Nazanin" pitchFamily="2" charset="-78"/>
                        </a:rPr>
                        <a:t>6</a:t>
                      </a:r>
                      <a:endParaRPr kumimoji="0" lang="fi-FI" sz="16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r>
              <a:tr h="184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00/100</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00/53</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20/20</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6/0</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5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90/91</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50/48</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70/18</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5/1</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5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10/87</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90/44</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40/16</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3</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4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30/82</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20/41</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90/13</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5/4</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778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30/77</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60/37</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م-ن</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6</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sp>
        <p:nvSpPr>
          <p:cNvPr id="4" name="Rectangle 111"/>
          <p:cNvSpPr>
            <a:spLocks noChangeArrowheads="1"/>
          </p:cNvSpPr>
          <p:nvPr/>
        </p:nvSpPr>
        <p:spPr bwMode="auto">
          <a:xfrm>
            <a:off x="4572000" y="692150"/>
            <a:ext cx="4321175" cy="1441450"/>
          </a:xfrm>
          <a:prstGeom prst="rect">
            <a:avLst/>
          </a:prstGeom>
          <a:noFill/>
          <a:ln w="9525">
            <a:noFill/>
            <a:miter lim="800000"/>
            <a:headEnd/>
            <a:tailEnd/>
          </a:ln>
          <a:effectLst/>
        </p:spPr>
        <p:txBody>
          <a:bodyPr anchor="ctr"/>
          <a:lstStyle/>
          <a:p>
            <a:pPr algn="r"/>
            <a:r>
              <a:rPr lang="fa-IR" dirty="0">
                <a:latin typeface="Tahoma" pitchFamily="34" charset="0"/>
                <a:cs typeface="Tahoma" pitchFamily="34" charset="0"/>
              </a:rPr>
              <a:t>ظرفيت دودكش‌هاي فلزي تك جداره يا سيماني پيش ساخته جهت استفاده يك دستگاه گازسوز</a:t>
            </a:r>
            <a:endParaRPr lang="fi-FI" dirty="0">
              <a:latin typeface="Tahoma" pitchFamily="34" charset="0"/>
              <a:cs typeface="Tahoma" pitchFamily="34" charset="0"/>
            </a:endParaRPr>
          </a:p>
        </p:txBody>
      </p:sp>
      <p:pic>
        <p:nvPicPr>
          <p:cNvPr id="5" name="Picture 112"/>
          <p:cNvPicPr>
            <a:picLocks noChangeAspect="1" noChangeArrowheads="1"/>
          </p:cNvPicPr>
          <p:nvPr/>
        </p:nvPicPr>
        <p:blipFill>
          <a:blip r:embed="rId2" cstate="print"/>
          <a:srcRect/>
          <a:stretch>
            <a:fillRect/>
          </a:stretch>
        </p:blipFill>
        <p:spPr>
          <a:xfrm>
            <a:off x="5724525" y="1989138"/>
            <a:ext cx="2482850" cy="4581525"/>
          </a:xfrm>
          <a:prstGeom prst="rect">
            <a:avLst/>
          </a:prstGeom>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68313" y="620713"/>
            <a:ext cx="8229600" cy="595312"/>
          </a:xfrm>
          <a:prstGeom prst="rect">
            <a:avLst/>
          </a:prstGeom>
          <a:noFill/>
          <a:ln w="9525">
            <a:noFill/>
            <a:miter lim="800000"/>
            <a:headEnd/>
            <a:tailEnd/>
          </a:ln>
          <a:effectLst/>
        </p:spPr>
        <p:txBody>
          <a:bodyPr anchor="ctr"/>
          <a:lstStyle/>
          <a:p>
            <a:pPr algn="r"/>
            <a:r>
              <a:rPr lang="fa-IR" dirty="0">
                <a:latin typeface="Tahoma" pitchFamily="34" charset="0"/>
                <a:cs typeface="Tahoma" pitchFamily="34" charset="0"/>
              </a:rPr>
              <a:t>روشهاي تامين هواي لازم براي احتراق و تهويه</a:t>
            </a:r>
            <a:endParaRPr lang="en-US" dirty="0">
              <a:latin typeface="Tahoma" pitchFamily="34" charset="0"/>
              <a:cs typeface="Tahoma" pitchFamily="34" charset="0"/>
            </a:endParaRPr>
          </a:p>
        </p:txBody>
      </p:sp>
      <p:sp>
        <p:nvSpPr>
          <p:cNvPr id="5" name="Rectangle 3"/>
          <p:cNvSpPr>
            <a:spLocks noChangeArrowheads="1"/>
          </p:cNvSpPr>
          <p:nvPr/>
        </p:nvSpPr>
        <p:spPr bwMode="auto">
          <a:xfrm>
            <a:off x="684213" y="1557338"/>
            <a:ext cx="8302625" cy="4967287"/>
          </a:xfrm>
          <a:prstGeom prst="rect">
            <a:avLst/>
          </a:prstGeom>
          <a:noFill/>
          <a:ln w="9525">
            <a:noFill/>
            <a:miter lim="800000"/>
            <a:headEnd/>
            <a:tailEnd/>
          </a:ln>
          <a:effectLst/>
        </p:spPr>
        <p:txBody>
          <a:bodyPr/>
          <a:lstStyle/>
          <a:p>
            <a:pPr marL="609600" indent="-609600" algn="r">
              <a:lnSpc>
                <a:spcPct val="120000"/>
              </a:lnSpc>
              <a:spcBef>
                <a:spcPct val="50000"/>
              </a:spcBef>
            </a:pPr>
            <a:r>
              <a:rPr lang="fa-IR" dirty="0">
                <a:latin typeface="Tahoma" pitchFamily="34" charset="0"/>
                <a:cs typeface="Tahoma" pitchFamily="34" charset="0"/>
              </a:rPr>
              <a:t>	شرايط مذكور به دستگاههايي مربوط مي‌شود كه در داخل ساختمان كار گذارده شده و براي احتراق </a:t>
            </a:r>
            <a:r>
              <a:rPr lang="en-US" dirty="0">
                <a:latin typeface="Tahoma" pitchFamily="34" charset="0"/>
                <a:cs typeface="Tahoma" pitchFamily="34" charset="0"/>
              </a:rPr>
              <a:t>,</a:t>
            </a:r>
            <a:r>
              <a:rPr lang="fa-IR" dirty="0">
                <a:latin typeface="Tahoma" pitchFamily="34" charset="0"/>
                <a:cs typeface="Tahoma" pitchFamily="34" charset="0"/>
              </a:rPr>
              <a:t> تهويه و رقيق سازي گازهاي دودكش آنها از هواي داخل ساختمان استفاده مي‌گردد.</a:t>
            </a:r>
          </a:p>
          <a:p>
            <a:pPr marL="990600" lvl="1" indent="-533400" algn="r">
              <a:lnSpc>
                <a:spcPct val="120000"/>
              </a:lnSpc>
              <a:spcBef>
                <a:spcPct val="100000"/>
              </a:spcBef>
              <a:buClr>
                <a:schemeClr val="bg2"/>
              </a:buClr>
              <a:buSzPct val="120000"/>
              <a:buFont typeface="Wingdings" pitchFamily="2" charset="2"/>
              <a:buAutoNum type="arabicPeriod"/>
            </a:pPr>
            <a:r>
              <a:rPr lang="fa-IR" b="1" dirty="0">
                <a:solidFill>
                  <a:schemeClr val="accent2"/>
                </a:solidFill>
                <a:latin typeface="Tahoma" pitchFamily="34" charset="0"/>
                <a:cs typeface="Tahoma" pitchFamily="34" charset="0"/>
              </a:rPr>
              <a:t>ارتباط فضاي نصب با هواي آزاد</a:t>
            </a:r>
          </a:p>
          <a:p>
            <a:pPr marL="990600" lvl="1" indent="-533400" algn="r">
              <a:lnSpc>
                <a:spcPct val="120000"/>
              </a:lnSpc>
              <a:spcBef>
                <a:spcPct val="50000"/>
              </a:spcBef>
              <a:buClr>
                <a:schemeClr val="bg2"/>
              </a:buClr>
              <a:buSzPct val="120000"/>
              <a:buFont typeface="Wingdings" pitchFamily="2" charset="2"/>
              <a:buAutoNum type="arabicPeriod"/>
            </a:pPr>
            <a:r>
              <a:rPr lang="fa-IR" b="1" dirty="0">
                <a:solidFill>
                  <a:schemeClr val="accent2"/>
                </a:solidFill>
                <a:latin typeface="Tahoma" pitchFamily="34" charset="0"/>
                <a:cs typeface="Tahoma" pitchFamily="34" charset="0"/>
              </a:rPr>
              <a:t>نصب دريچه و كانالهاي متصل به هواي آزاد</a:t>
            </a:r>
          </a:p>
          <a:p>
            <a:pPr marL="990600" lvl="1" indent="-533400" algn="r">
              <a:lnSpc>
                <a:spcPct val="120000"/>
              </a:lnSpc>
              <a:spcBef>
                <a:spcPct val="50000"/>
              </a:spcBef>
              <a:buClr>
                <a:schemeClr val="bg2"/>
              </a:buClr>
              <a:buSzPct val="120000"/>
              <a:buFont typeface="Wingdings" pitchFamily="2" charset="2"/>
              <a:buAutoNum type="arabicPeriod"/>
            </a:pPr>
            <a:r>
              <a:rPr lang="fa-IR" b="1" dirty="0">
                <a:solidFill>
                  <a:schemeClr val="accent2"/>
                </a:solidFill>
                <a:latin typeface="Tahoma" pitchFamily="34" charset="0"/>
                <a:cs typeface="Tahoma" pitchFamily="34" charset="0"/>
              </a:rPr>
              <a:t>ارتباط فضاي نصب با اتاقهاي مرتبط به هواي آزاد</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
          <p:cNvGraphicFramePr>
            <a:graphicFrameLocks noGrp="1"/>
          </p:cNvGraphicFramePr>
          <p:nvPr/>
        </p:nvGraphicFramePr>
        <p:xfrm>
          <a:off x="684213" y="1700213"/>
          <a:ext cx="4038600" cy="4913520"/>
        </p:xfrm>
        <a:graphic>
          <a:graphicData uri="http://schemas.openxmlformats.org/drawingml/2006/table">
            <a:tbl>
              <a:tblPr rtl="1"/>
              <a:tblGrid>
                <a:gridCol w="808038"/>
                <a:gridCol w="808037"/>
                <a:gridCol w="806450"/>
                <a:gridCol w="808038"/>
                <a:gridCol w="808037"/>
              </a:tblGrid>
              <a:tr h="185738">
                <a:tc gridSpan="3">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ea typeface="Times New Roman" pitchFamily="18" charset="0"/>
                          <a:cs typeface="Nazanin" pitchFamily="2" charset="-78"/>
                        </a:rPr>
                        <a:t>قطر دودكش (ميلي متر)</a:t>
                      </a:r>
                      <a:endParaRPr kumimoji="0" lang="fi-FI" sz="1200" b="1" i="0" u="none" strike="noStrike" cap="none" normalizeH="0" baseline="0" smtClean="0">
                        <a:ln>
                          <a:noFill/>
                        </a:ln>
                        <a:solidFill>
                          <a:srgbClr val="000000"/>
                        </a:solidFill>
                        <a:effectLst/>
                        <a:latin typeface="B Nazanin" pitchFamily="2" charset="-78"/>
                        <a:ea typeface="Times New Roman" pitchFamily="18" charset="0"/>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en-US"/>
                    </a:p>
                  </a:txBody>
                  <a:tcPr/>
                </a:tc>
                <a:tc hMerge="1">
                  <a:txBody>
                    <a:bodyPr/>
                    <a:lstStyle/>
                    <a:p>
                      <a:endParaRPr lang="en-US"/>
                    </a:p>
                  </a:txBody>
                  <a:tcPr/>
                </a:tc>
                <a:tc rowSpan="3">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طول افقي لوله رابط </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     </a:t>
                      </a:r>
                      <a:r>
                        <a:rPr kumimoji="0" lang="arn-CL" sz="1200" b="1" i="0" u="none" strike="noStrike" cap="none" normalizeH="0" baseline="0" smtClean="0">
                          <a:ln>
                            <a:noFill/>
                          </a:ln>
                          <a:solidFill>
                            <a:srgbClr val="000000"/>
                          </a:solidFill>
                          <a:effectLst/>
                          <a:latin typeface="B Nazanin" pitchFamily="2" charset="-78"/>
                          <a:cs typeface="Nazanin" pitchFamily="2" charset="-78"/>
                        </a:rPr>
                        <a:t>L</a:t>
                      </a:r>
                      <a:endParaRPr kumimoji="0" lang="fa-IR" sz="1200" b="1" i="0" u="none" strike="noStrike" cap="none" normalizeH="0" baseline="0" smtClean="0">
                        <a:ln>
                          <a:noFill/>
                        </a:ln>
                        <a:solidFill>
                          <a:srgbClr val="000000"/>
                        </a:solidFill>
                        <a:effectLst/>
                        <a:latin typeface="B Nazanin" pitchFamily="2" charset="-78"/>
                        <a:cs typeface="Nazanin" pitchFamily="2" charset="-78"/>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   (متر)</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3">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ارتفاع </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   </a:t>
                      </a:r>
                      <a:r>
                        <a:rPr kumimoji="0" lang="arn-CL" sz="1200" b="1" i="0" u="none" strike="noStrike" cap="none" normalizeH="0" baseline="0" smtClean="0">
                          <a:ln>
                            <a:noFill/>
                          </a:ln>
                          <a:solidFill>
                            <a:srgbClr val="000000"/>
                          </a:solidFill>
                          <a:effectLst/>
                          <a:latin typeface="B Nazanin" pitchFamily="2" charset="-78"/>
                          <a:cs typeface="Nazanin" pitchFamily="2" charset="-78"/>
                        </a:rPr>
                        <a:t>H</a:t>
                      </a:r>
                      <a:endParaRPr kumimoji="0" lang="fa-IR" sz="1200" b="1" i="0" u="none" strike="noStrike" cap="none" normalizeH="0" baseline="0" smtClean="0">
                        <a:ln>
                          <a:noFill/>
                        </a:ln>
                        <a:solidFill>
                          <a:srgbClr val="000000"/>
                        </a:solidFill>
                        <a:effectLst/>
                        <a:latin typeface="B Nazanin" pitchFamily="2" charset="-78"/>
                        <a:cs typeface="Nazanin" pitchFamily="2" charset="-78"/>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 (متر)</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188913">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1" i="0" u="none" strike="noStrike" cap="none" normalizeH="0" baseline="0" smtClean="0">
                          <a:ln>
                            <a:noFill/>
                          </a:ln>
                          <a:solidFill>
                            <a:srgbClr val="000000"/>
                          </a:solidFill>
                          <a:effectLst/>
                          <a:latin typeface="B Nazanin" pitchFamily="2" charset="-78"/>
                          <a:cs typeface="Nazanin" pitchFamily="2" charset="-78"/>
                        </a:rPr>
                        <a:t>200</a:t>
                      </a:r>
                      <a:endParaRPr kumimoji="0" lang="fi-FI" sz="14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1" i="0" u="none" strike="noStrike" cap="none" normalizeH="0" baseline="0" smtClean="0">
                          <a:ln>
                            <a:noFill/>
                          </a:ln>
                          <a:solidFill>
                            <a:srgbClr val="000000"/>
                          </a:solidFill>
                          <a:effectLst/>
                          <a:latin typeface="B Nazanin" pitchFamily="2" charset="-78"/>
                          <a:cs typeface="Nazanin" pitchFamily="2" charset="-78"/>
                        </a:rPr>
                        <a:t>150</a:t>
                      </a:r>
                      <a:endParaRPr kumimoji="0" lang="fi-FI" sz="14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400" b="1" i="0" u="none" strike="noStrike" cap="none" normalizeH="0" baseline="0" smtClean="0">
                          <a:ln>
                            <a:noFill/>
                          </a:ln>
                          <a:solidFill>
                            <a:srgbClr val="000000"/>
                          </a:solidFill>
                          <a:effectLst/>
                          <a:latin typeface="B Nazanin" pitchFamily="2" charset="-78"/>
                          <a:cs typeface="Nazanin" pitchFamily="2" charset="-78"/>
                        </a:rPr>
                        <a:t>100</a:t>
                      </a:r>
                      <a:endParaRPr kumimoji="0" lang="fi-FI" sz="14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vMerge="1">
                  <a:txBody>
                    <a:bodyPr/>
                    <a:lstStyle/>
                    <a:p>
                      <a:endParaRPr lang="en-US"/>
                    </a:p>
                  </a:txBody>
                  <a:tcPr/>
                </a:tc>
                <a:tc vMerge="1">
                  <a:txBody>
                    <a:bodyPr/>
                    <a:lstStyle/>
                    <a:p>
                      <a:endParaRPr lang="en-US"/>
                    </a:p>
                  </a:txBody>
                  <a:tcPr/>
                </a:tc>
              </a:tr>
              <a:tr h="188913">
                <a:tc gridSpan="3">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ea typeface="Times New Roman" pitchFamily="18" charset="0"/>
                          <a:cs typeface="Nazanin" pitchFamily="2" charset="-78"/>
                        </a:rPr>
                        <a:t>حداكثر ظرفيت حرارتي دستگاه گازسوز</a:t>
                      </a:r>
                      <a:r>
                        <a:rPr kumimoji="0" lang="fa-IR" sz="1200" b="1" i="0" u="none" strike="noStrike" cap="none" normalizeH="0" baseline="0" smtClean="0">
                          <a:ln>
                            <a:noFill/>
                          </a:ln>
                          <a:solidFill>
                            <a:srgbClr val="000000"/>
                          </a:solidFill>
                          <a:effectLst/>
                          <a:latin typeface="B Nazanin" pitchFamily="2" charset="-78"/>
                          <a:ea typeface="Times New Roman" pitchFamily="18" charset="0"/>
                          <a:cs typeface="Nazanin" pitchFamily="2" charset="-78"/>
                        </a:rPr>
                        <a:t> </a:t>
                      </a:r>
                      <a:r>
                        <a:rPr kumimoji="0" lang="ar-SA" sz="1200" b="1" i="0" u="none" strike="noStrike" cap="none" normalizeH="0" baseline="0" smtClean="0">
                          <a:ln>
                            <a:noFill/>
                          </a:ln>
                          <a:solidFill>
                            <a:srgbClr val="000000"/>
                          </a:solidFill>
                          <a:effectLst/>
                          <a:latin typeface="B Nazanin" pitchFamily="2" charset="-78"/>
                          <a:ea typeface="Times New Roman" pitchFamily="18" charset="0"/>
                          <a:cs typeface="Nazanin" pitchFamily="2" charset="-78"/>
                        </a:rPr>
                        <a:t>(1000 كيلو كالري در ساعت)</a:t>
                      </a:r>
                      <a:endParaRPr kumimoji="0" lang="fi-FI" sz="1200" b="1" i="0" u="none" strike="noStrike" cap="none" normalizeH="0" baseline="0" smtClean="0">
                        <a:ln>
                          <a:noFill/>
                        </a:ln>
                        <a:solidFill>
                          <a:srgbClr val="000000"/>
                        </a:solidFill>
                        <a:effectLst/>
                        <a:latin typeface="B Nazanin" pitchFamily="2" charset="-78"/>
                        <a:ea typeface="Times New Roman" pitchFamily="18" charset="0"/>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en-US"/>
                    </a:p>
                  </a:txBody>
                  <a:tcPr/>
                </a:tc>
                <a:tc hMerge="1">
                  <a:txBody>
                    <a:bodyPr/>
                    <a:lstStyle/>
                    <a:p>
                      <a:endParaRPr lang="en-US"/>
                    </a:p>
                  </a:txBody>
                  <a:tcPr/>
                </a:tc>
                <a:tc vMerge="1">
                  <a:txBody>
                    <a:bodyPr/>
                    <a:lstStyle/>
                    <a:p>
                      <a:endParaRPr lang="en-US"/>
                    </a:p>
                  </a:txBody>
                  <a:tcPr/>
                </a:tc>
                <a:tc vMerge="1">
                  <a:txBody>
                    <a:bodyPr/>
                    <a:lstStyle/>
                    <a:p>
                      <a:endParaRPr lang="en-US"/>
                    </a:p>
                  </a:txBody>
                  <a:tcPr/>
                </a:tc>
              </a:tr>
              <a:tr h="185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00/75</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65/40</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40/15</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6/0</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rgbClr val="000000"/>
                          </a:solidFill>
                          <a:effectLst/>
                          <a:latin typeface="B Nazanin" pitchFamily="2" charset="-78"/>
                          <a:cs typeface="Nazanin" pitchFamily="2" charset="-78"/>
                        </a:rPr>
                        <a:t>3</a:t>
                      </a:r>
                      <a:endParaRPr kumimoji="0" lang="fi-FI" sz="16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184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70/69</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10/37</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10/14</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5/1</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5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90/65</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60/34</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40/12</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3</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4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60/60</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60/31</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60/10</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5/4</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5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60/84</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90/44</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90/16</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6/0</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rgbClr val="000000"/>
                          </a:solidFill>
                          <a:effectLst/>
                          <a:latin typeface="B Nazanin" pitchFamily="2" charset="-78"/>
                          <a:cs typeface="Nazanin" pitchFamily="2" charset="-78"/>
                        </a:rPr>
                        <a:t>5/4</a:t>
                      </a:r>
                      <a:endParaRPr kumimoji="0" lang="fi-FI" sz="16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2032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80/78</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200/41</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40/15</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5/1</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4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20/74</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10/38</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60/13</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3</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5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20/70</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80/34</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60/11</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5/4</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5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90/65</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30/32</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م-ن</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6</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4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40/94</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50/50</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40/18</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6/0</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rgbClr val="000000"/>
                          </a:solidFill>
                          <a:effectLst/>
                          <a:latin typeface="B Nazanin" pitchFamily="2" charset="-78"/>
                          <a:cs typeface="Nazanin" pitchFamily="2" charset="-78"/>
                        </a:rPr>
                        <a:t>6</a:t>
                      </a:r>
                      <a:endParaRPr kumimoji="0" lang="fi-FI" sz="16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r>
              <a:tr h="185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90/87</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20/46</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90/16</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5/1</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5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30/83</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90/42</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90/14</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3</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4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50/78</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40/39</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م-ن</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5/4</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778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70/73</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40/36</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00000"/>
                          </a:solidFill>
                          <a:effectLst/>
                          <a:latin typeface="B Nazanin" pitchFamily="2" charset="-78"/>
                          <a:cs typeface="Nazanin" pitchFamily="2" charset="-78"/>
                        </a:rPr>
                        <a:t>م-ن</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rgbClr val="000000"/>
                          </a:solidFill>
                          <a:effectLst/>
                          <a:latin typeface="B Nazanin" pitchFamily="2" charset="-78"/>
                          <a:cs typeface="Nazanin" pitchFamily="2" charset="-78"/>
                        </a:rPr>
                        <a:t>6</a:t>
                      </a:r>
                      <a:endParaRPr kumimoji="0" lang="fi-FI" sz="1200" b="1" i="0" u="none" strike="noStrike" cap="none" normalizeH="0" baseline="0" smtClean="0">
                        <a:ln>
                          <a:noFill/>
                        </a:ln>
                        <a:solidFill>
                          <a:srgbClr val="000000"/>
                        </a:solidFill>
                        <a:effectLst/>
                        <a:latin typeface="B Nazanin" pitchFamily="2" charset="-78"/>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sp>
        <p:nvSpPr>
          <p:cNvPr id="3" name="Rectangle 95"/>
          <p:cNvSpPr>
            <a:spLocks noChangeArrowheads="1"/>
          </p:cNvSpPr>
          <p:nvPr/>
        </p:nvSpPr>
        <p:spPr bwMode="auto">
          <a:xfrm>
            <a:off x="468313" y="549275"/>
            <a:ext cx="8435975" cy="884238"/>
          </a:xfrm>
          <a:prstGeom prst="rect">
            <a:avLst/>
          </a:prstGeom>
          <a:noFill/>
          <a:ln w="9525">
            <a:noFill/>
            <a:miter lim="800000"/>
            <a:headEnd/>
            <a:tailEnd/>
          </a:ln>
          <a:effectLst/>
        </p:spPr>
        <p:txBody>
          <a:bodyPr anchor="ctr"/>
          <a:lstStyle/>
          <a:p>
            <a:pPr algn="r"/>
            <a:r>
              <a:rPr lang="fa-IR" dirty="0">
                <a:latin typeface="Tahoma" pitchFamily="34" charset="0"/>
                <a:cs typeface="Tahoma" pitchFamily="34" charset="0"/>
              </a:rPr>
              <a:t>ظرفيت دودكش‌هاي با مصالح ساختماني با لوله رابط فلزي تك جداره جهت استفاده يك دستگاه گازسوز</a:t>
            </a:r>
            <a:endParaRPr lang="fi-FI" dirty="0">
              <a:latin typeface="Tahoma" pitchFamily="34" charset="0"/>
              <a:cs typeface="Tahoma" pitchFamily="34" charset="0"/>
            </a:endParaRPr>
          </a:p>
        </p:txBody>
      </p:sp>
      <p:pic>
        <p:nvPicPr>
          <p:cNvPr id="4" name="Picture 96"/>
          <p:cNvPicPr>
            <a:picLocks noChangeAspect="1" noChangeArrowheads="1"/>
          </p:cNvPicPr>
          <p:nvPr/>
        </p:nvPicPr>
        <p:blipFill>
          <a:blip r:embed="rId2" cstate="print"/>
          <a:srcRect/>
          <a:stretch>
            <a:fillRect/>
          </a:stretch>
        </p:blipFill>
        <p:spPr>
          <a:xfrm>
            <a:off x="5364163" y="1412875"/>
            <a:ext cx="3157537" cy="5157788"/>
          </a:xfrm>
          <a:prstGeom prst="rect">
            <a:avLst/>
          </a:prstGeom>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23850" y="549275"/>
            <a:ext cx="8229600" cy="514350"/>
          </a:xfrm>
          <a:prstGeom prst="rect">
            <a:avLst/>
          </a:prstGeom>
          <a:noFill/>
          <a:ln w="9525">
            <a:noFill/>
            <a:miter lim="800000"/>
            <a:headEnd/>
            <a:tailEnd/>
          </a:ln>
          <a:effectLst/>
        </p:spPr>
        <p:txBody>
          <a:bodyPr anchor="ctr" anchorCtr="1"/>
          <a:lstStyle/>
          <a:p>
            <a:pPr algn="r"/>
            <a:r>
              <a:rPr lang="fa-IR">
                <a:latin typeface="Tahoma" pitchFamily="34" charset="0"/>
                <a:cs typeface="Tahoma" pitchFamily="34" charset="0"/>
              </a:rPr>
              <a:t>نكات مهم در خصوص استفاده از جداول</a:t>
            </a:r>
            <a:endParaRPr lang="en-US">
              <a:latin typeface="Tahoma" pitchFamily="34" charset="0"/>
              <a:cs typeface="Tahoma" pitchFamily="34" charset="0"/>
            </a:endParaRPr>
          </a:p>
        </p:txBody>
      </p:sp>
      <p:sp>
        <p:nvSpPr>
          <p:cNvPr id="3" name="Rectangle 3"/>
          <p:cNvSpPr>
            <a:spLocks noChangeArrowheads="1"/>
          </p:cNvSpPr>
          <p:nvPr/>
        </p:nvSpPr>
        <p:spPr bwMode="auto">
          <a:xfrm>
            <a:off x="0" y="1557338"/>
            <a:ext cx="9144000" cy="5040312"/>
          </a:xfrm>
          <a:prstGeom prst="rect">
            <a:avLst/>
          </a:prstGeom>
          <a:noFill/>
          <a:ln w="9525">
            <a:noFill/>
            <a:miter lim="800000"/>
            <a:headEnd/>
            <a:tailEnd/>
          </a:ln>
          <a:effectLst/>
        </p:spPr>
        <p:txBody>
          <a:bodyPr/>
          <a:lstStyle/>
          <a:p>
            <a:pPr marL="609600" indent="-609600" algn="r" rtl="1">
              <a:spcBef>
                <a:spcPct val="80000"/>
              </a:spcBef>
              <a:buFont typeface="Wingdings" pitchFamily="2" charset="2"/>
              <a:buNone/>
            </a:pPr>
            <a:r>
              <a:rPr lang="fa-IR" b="1" dirty="0">
                <a:latin typeface="Tahoma" pitchFamily="34" charset="0"/>
                <a:cs typeface="Tahoma" pitchFamily="34" charset="0"/>
              </a:rPr>
              <a:t>ارتفاع كل دودكش (</a:t>
            </a:r>
            <a:r>
              <a:rPr lang="en-US" b="1" dirty="0">
                <a:latin typeface="Tahoma" pitchFamily="34" charset="0"/>
                <a:cs typeface="Tahoma" pitchFamily="34" charset="0"/>
              </a:rPr>
              <a:t>H</a:t>
            </a:r>
            <a:r>
              <a:rPr lang="fa-IR" b="1" dirty="0">
                <a:latin typeface="Tahoma" pitchFamily="34" charset="0"/>
                <a:cs typeface="Tahoma" pitchFamily="34" charset="0"/>
              </a:rPr>
              <a:t>) حداقل 3 متر باشد.</a:t>
            </a:r>
          </a:p>
          <a:p>
            <a:pPr marL="609600" indent="-609600" algn="r" rtl="1">
              <a:spcBef>
                <a:spcPct val="80000"/>
              </a:spcBef>
              <a:buSzPct val="150000"/>
              <a:buFont typeface="Wingdings" pitchFamily="2" charset="2"/>
              <a:buNone/>
            </a:pPr>
            <a:r>
              <a:rPr lang="fa-IR" b="1" dirty="0">
                <a:latin typeface="Tahoma" pitchFamily="34" charset="0"/>
                <a:cs typeface="Tahoma" pitchFamily="34" charset="0"/>
              </a:rPr>
              <a:t>قطر لوله‌هاي رابط بايد مساوي يا بزرگتر از دهانه خروجي كلاهك تعديل باشد.</a:t>
            </a:r>
          </a:p>
          <a:p>
            <a:pPr marL="609600" indent="-609600" algn="r" rtl="1">
              <a:spcBef>
                <a:spcPct val="80000"/>
              </a:spcBef>
              <a:buSzPct val="150000"/>
              <a:buFont typeface="Wingdings" pitchFamily="2" charset="2"/>
              <a:buNone/>
            </a:pPr>
            <a:r>
              <a:rPr lang="fa-IR" b="1" dirty="0">
                <a:latin typeface="Tahoma" pitchFamily="34" charset="0"/>
                <a:cs typeface="Tahoma" pitchFamily="34" charset="0"/>
              </a:rPr>
              <a:t>حداقل قطر دودكشهاي وسايل گازسوز 10 سانتيمتر مي‌باشد و چنانچه محاسبات كمتر از قطر مذكور باشد حداقل همان 10 سانتيمتر رعايت شود.</a:t>
            </a:r>
          </a:p>
          <a:p>
            <a:pPr marL="609600" indent="-609600" algn="r" rtl="1">
              <a:spcBef>
                <a:spcPct val="80000"/>
              </a:spcBef>
              <a:buSzPct val="150000"/>
              <a:buFont typeface="Wingdings" pitchFamily="2" charset="2"/>
              <a:buNone/>
            </a:pPr>
            <a:r>
              <a:rPr lang="fa-IR" b="1" dirty="0">
                <a:latin typeface="Tahoma" pitchFamily="34" charset="0"/>
                <a:cs typeface="Tahoma" pitchFamily="34" charset="0"/>
              </a:rPr>
              <a:t>مقادير “حداكثر ظرفيت حرارتي وسائل گازسوز” مندرج در جداول بر مبناي نصب 2 زانوئي 90 درجه در لوله‌هاي رابط ارائه شده‌اند. بازاء اضافه شدن هر زانوئي 90 درجه (ويا معادل آن) 10% از ظرفيت حرارتي دودكش مندرج در جداول كاسته خواهد شد.</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609600"/>
            <a:ext cx="7772400" cy="615950"/>
          </a:xfrm>
          <a:prstGeom prst="rect">
            <a:avLst/>
          </a:prstGeom>
        </p:spPr>
        <p:txBody>
          <a:bodyPr vert="horz" lIns="91440" tIns="45720" rIns="91440" bIns="45720" rtlCol="0" anchor="ctr">
            <a:normAutofit lnSpcReduction="1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3600" b="0" i="0" u="none" strike="noStrike" kern="1200" cap="none" spc="0" normalizeH="0" baseline="0" noProof="0" smtClean="0">
                <a:ln>
                  <a:noFill/>
                </a:ln>
                <a:solidFill>
                  <a:schemeClr val="tx1"/>
                </a:solidFill>
                <a:effectLst/>
                <a:uLnTx/>
                <a:uFillTx/>
                <a:latin typeface="+mj-lt"/>
                <a:ea typeface="+mj-ea"/>
                <a:cs typeface="Titr" pitchFamily="2" charset="-78"/>
              </a:rPr>
              <a:t>ضوابط مربوط به نصب دودكش‌ها</a:t>
            </a:r>
            <a:endParaRPr kumimoji="0" lang="fi-FI" sz="3600" b="0" i="0" u="none" strike="noStrike" kern="1200" cap="none" spc="0" normalizeH="0" baseline="0" noProof="0">
              <a:ln>
                <a:noFill/>
              </a:ln>
              <a:solidFill>
                <a:schemeClr val="tx1"/>
              </a:solidFill>
              <a:effectLst/>
              <a:uLnTx/>
              <a:uFillTx/>
              <a:latin typeface="+mj-lt"/>
              <a:ea typeface="+mj-ea"/>
              <a:cs typeface="Titr" pitchFamily="2" charset="-78"/>
            </a:endParaRPr>
          </a:p>
        </p:txBody>
      </p:sp>
      <p:sp>
        <p:nvSpPr>
          <p:cNvPr id="3" name="Rectangle 3"/>
          <p:cNvSpPr txBox="1">
            <a:spLocks noChangeArrowheads="1"/>
          </p:cNvSpPr>
          <p:nvPr/>
        </p:nvSpPr>
        <p:spPr>
          <a:xfrm>
            <a:off x="468313" y="1268413"/>
            <a:ext cx="8229600" cy="5329237"/>
          </a:xfrm>
          <a:prstGeom prst="rect">
            <a:avLst/>
          </a:prstGeom>
        </p:spPr>
        <p:txBody>
          <a:bodyPr vert="horz" lIns="91440" tIns="45720" rIns="91440" bIns="45720" rtlCol="0">
            <a:normAutofit/>
          </a:bodyPr>
          <a:lstStyle/>
          <a:p>
            <a:pPr marL="0" marR="0" lvl="0" indent="0" algn="r" defTabSz="914400" rtl="1" eaLnBrk="1" fontAlgn="auto" latinLnBrk="0" hangingPunct="1">
              <a:lnSpc>
                <a:spcPct val="120000"/>
              </a:lnSpc>
              <a:spcBef>
                <a:spcPct val="50000"/>
              </a:spcBef>
              <a:spcAft>
                <a:spcPts val="0"/>
              </a:spcAft>
              <a:buClrTx/>
              <a:buSzPct val="150000"/>
              <a:buFont typeface="Wingdings" pitchFamily="2" charset="2"/>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 حداقل فاصله كلاهك دودكش از</a:t>
            </a:r>
            <a:r>
              <a:rPr kumimoji="0" lang="en-US" b="1" i="0" u="none" strike="noStrike" kern="1200" cap="none" spc="0" normalizeH="0" baseline="0" noProof="0" dirty="0" smtClean="0">
                <a:ln>
                  <a:noFill/>
                </a:ln>
                <a:effectLst/>
                <a:uLnTx/>
                <a:uFillTx/>
                <a:latin typeface="Tahoma" pitchFamily="34" charset="0"/>
                <a:cs typeface="Tahoma" pitchFamily="34" charset="0"/>
              </a:rPr>
              <a:t> </a:t>
            </a:r>
            <a:r>
              <a:rPr kumimoji="0" lang="fa-IR" b="1" i="0" u="none" strike="noStrike" kern="1200" cap="none" spc="0" normalizeH="0" baseline="0" noProof="0" dirty="0" smtClean="0">
                <a:ln>
                  <a:noFill/>
                </a:ln>
                <a:effectLst/>
                <a:uLnTx/>
                <a:uFillTx/>
                <a:latin typeface="Tahoma" pitchFamily="34" charset="0"/>
                <a:cs typeface="Tahoma" pitchFamily="34" charset="0"/>
              </a:rPr>
              <a:t>دريچه تامين هواي ساختمان بايد 1 متر در نظر گرفته شود.</a:t>
            </a:r>
          </a:p>
          <a:p>
            <a:pPr marL="0" marR="0" lvl="0" indent="0" algn="r" defTabSz="914400" rtl="1" eaLnBrk="1" fontAlgn="auto" latinLnBrk="0" hangingPunct="1">
              <a:lnSpc>
                <a:spcPct val="120000"/>
              </a:lnSpc>
              <a:spcBef>
                <a:spcPct val="50000"/>
              </a:spcBef>
              <a:spcAft>
                <a:spcPts val="0"/>
              </a:spcAft>
              <a:buClrTx/>
              <a:buSzPct val="150000"/>
              <a:buFont typeface="Wingdings" pitchFamily="2" charset="2"/>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هر مصرف‌كننده درونسوز مانند آبگرمكن </a:t>
            </a:r>
            <a:r>
              <a:rPr kumimoji="0" lang="en-US" b="1" i="0" u="none" strike="noStrike" kern="1200" cap="none" spc="0" normalizeH="0" baseline="0" noProof="0" dirty="0" smtClean="0">
                <a:ln>
                  <a:noFill/>
                </a:ln>
                <a:effectLst/>
                <a:uLnTx/>
                <a:uFillTx/>
                <a:latin typeface="Tahoma" pitchFamily="34" charset="0"/>
                <a:cs typeface="Tahoma" pitchFamily="34" charset="0"/>
              </a:rPr>
              <a:t>,</a:t>
            </a:r>
            <a:r>
              <a:rPr kumimoji="0" lang="fa-IR" b="1" i="0" u="none" strike="noStrike" kern="1200" cap="none" spc="0" normalizeH="0" baseline="0" noProof="0" dirty="0" smtClean="0">
                <a:ln>
                  <a:noFill/>
                </a:ln>
                <a:effectLst/>
                <a:uLnTx/>
                <a:uFillTx/>
                <a:latin typeface="Tahoma" pitchFamily="34" charset="0"/>
                <a:cs typeface="Tahoma" pitchFamily="34" charset="0"/>
              </a:rPr>
              <a:t> بخاري و غيره بايد داراي دودكش مناسب و رابط مستقل باشد.</a:t>
            </a:r>
          </a:p>
          <a:p>
            <a:pPr marL="0" marR="0" lvl="0" indent="0" algn="r" defTabSz="914400" rtl="1" eaLnBrk="1" fontAlgn="auto" latinLnBrk="0" hangingPunct="1">
              <a:lnSpc>
                <a:spcPct val="120000"/>
              </a:lnSpc>
              <a:spcBef>
                <a:spcPct val="50000"/>
              </a:spcBef>
              <a:spcAft>
                <a:spcPts val="0"/>
              </a:spcAft>
              <a:buClrTx/>
              <a:buSzTx/>
              <a:buFontTx/>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انتهاي كليه دودكشها بايد حداقل 1 متر از سطح پشت بام بالاتر بوده و از ديوارهاي جانبي نيز حداقل  1 متر فاصله داشته باشد.</a:t>
            </a:r>
          </a:p>
          <a:p>
            <a:pPr marL="0" marR="0" lvl="0" indent="0" algn="r" defTabSz="914400" rtl="1" eaLnBrk="1" fontAlgn="auto" latinLnBrk="0" hangingPunct="1">
              <a:lnSpc>
                <a:spcPct val="120000"/>
              </a:lnSpc>
              <a:spcBef>
                <a:spcPct val="50000"/>
              </a:spcBef>
              <a:spcAft>
                <a:spcPts val="0"/>
              </a:spcAft>
              <a:buClrTx/>
              <a:buSzTx/>
              <a:buFontTx/>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محل اتصال قطعات دودكش بايد كاملا” دودبند شوند.</a:t>
            </a:r>
          </a:p>
          <a:p>
            <a:pPr marL="0" marR="0" lvl="0" indent="0" algn="r" defTabSz="914400" rtl="1" eaLnBrk="1" fontAlgn="auto" latinLnBrk="0" hangingPunct="1">
              <a:lnSpc>
                <a:spcPct val="120000"/>
              </a:lnSpc>
              <a:spcBef>
                <a:spcPct val="50000"/>
              </a:spcBef>
              <a:spcAft>
                <a:spcPts val="0"/>
              </a:spcAft>
              <a:buClrTx/>
              <a:buSzTx/>
              <a:buFontTx/>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دودكشها بايد توسط بست مناسب به ديوار محكم گردند.</a:t>
            </a:r>
          </a:p>
          <a:p>
            <a:pPr marL="0" marR="0" lvl="0" indent="0" algn="r" defTabSz="914400" rtl="1" eaLnBrk="1" fontAlgn="auto" latinLnBrk="0" hangingPunct="1">
              <a:lnSpc>
                <a:spcPct val="120000"/>
              </a:lnSpc>
              <a:spcBef>
                <a:spcPct val="50000"/>
              </a:spcBef>
              <a:spcAft>
                <a:spcPts val="0"/>
              </a:spcAft>
              <a:buClrTx/>
              <a:buSzTx/>
              <a:buFontTx/>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عبور دودكش از سقف كاذب و اطاق هاي مجاور محل نصب و ساير فضاهاي خالي مجاز نمي‌باشد.</a:t>
            </a:r>
            <a:endParaRPr kumimoji="0" lang="fi-FI" b="1" i="0" u="none" strike="noStrike" kern="1200" cap="none" spc="0" normalizeH="0" baseline="0" noProof="0" dirty="0">
              <a:ln>
                <a:noFill/>
              </a:ln>
              <a:effectLst/>
              <a:uLnTx/>
              <a:uFillTx/>
              <a:latin typeface="Tahoma" pitchFamily="34" charset="0"/>
              <a:cs typeface="Tahoma"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8313" y="0"/>
            <a:ext cx="8229600" cy="13716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3600" b="0" i="0" u="none" strike="noStrike" kern="1200" cap="none" spc="0" normalizeH="0" baseline="0" noProof="0" smtClean="0">
                <a:ln>
                  <a:noFill/>
                </a:ln>
                <a:solidFill>
                  <a:schemeClr val="tx1"/>
                </a:solidFill>
                <a:effectLst/>
                <a:uLnTx/>
                <a:uFillTx/>
                <a:latin typeface="+mj-lt"/>
                <a:ea typeface="+mj-ea"/>
                <a:cs typeface="Titr" pitchFamily="2" charset="-78"/>
              </a:rPr>
              <a:t>كلاهك </a:t>
            </a:r>
            <a:r>
              <a:rPr kumimoji="0" lang="en-US" sz="3600" b="0" i="0" u="none" strike="noStrike" kern="1200" cap="none" spc="0" normalizeH="0" baseline="0" noProof="0" smtClean="0">
                <a:ln>
                  <a:noFill/>
                </a:ln>
                <a:solidFill>
                  <a:schemeClr val="tx1"/>
                </a:solidFill>
                <a:effectLst/>
                <a:uLnTx/>
                <a:uFillTx/>
                <a:latin typeface="+mj-lt"/>
                <a:ea typeface="+mj-ea"/>
                <a:cs typeface="Titr" pitchFamily="2" charset="-78"/>
              </a:rPr>
              <a:t>H</a:t>
            </a:r>
            <a:endParaRPr kumimoji="0" lang="en-US" sz="3600" b="0" i="0" u="none" strike="noStrike" kern="1200" cap="none" spc="0" normalizeH="0" baseline="0" noProof="0">
              <a:ln>
                <a:noFill/>
              </a:ln>
              <a:solidFill>
                <a:schemeClr val="tx1"/>
              </a:solidFill>
              <a:effectLst/>
              <a:uLnTx/>
              <a:uFillTx/>
              <a:latin typeface="+mj-lt"/>
              <a:ea typeface="+mj-ea"/>
              <a:cs typeface="Titr" pitchFamily="2" charset="-78"/>
            </a:endParaRPr>
          </a:p>
        </p:txBody>
      </p:sp>
      <p:sp>
        <p:nvSpPr>
          <p:cNvPr id="3" name="Rectangle 3"/>
          <p:cNvSpPr txBox="1">
            <a:spLocks noChangeArrowheads="1"/>
          </p:cNvSpPr>
          <p:nvPr/>
        </p:nvSpPr>
        <p:spPr>
          <a:xfrm>
            <a:off x="4572000" y="981075"/>
            <a:ext cx="4038600" cy="3886200"/>
          </a:xfrm>
          <a:prstGeom prst="rect">
            <a:avLst/>
          </a:prstGeom>
        </p:spPr>
        <p:txBody>
          <a:bodyPr vert="horz" lIns="91440" tIns="45720" rIns="91440" bIns="45720" rtlCol="0">
            <a:normAutofit/>
          </a:bodyPr>
          <a:lstStyle/>
          <a:p>
            <a:pPr marL="0" marR="0" lvl="0" indent="0" algn="r" defTabSz="914400" rtl="1" eaLnBrk="1" fontAlgn="auto" latinLnBrk="0" hangingPunct="1">
              <a:lnSpc>
                <a:spcPct val="120000"/>
              </a:lnSpc>
              <a:spcBef>
                <a:spcPct val="50000"/>
              </a:spcBef>
              <a:spcAft>
                <a:spcPts val="0"/>
              </a:spcAft>
              <a:buClrTx/>
              <a:buSzTx/>
              <a:buFontTx/>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نصب كلاهك </a:t>
            </a:r>
            <a:r>
              <a:rPr kumimoji="0" lang="en-US" b="1" i="0" u="none" strike="noStrike" kern="1200" cap="none" spc="0" normalizeH="0" baseline="0" noProof="0" dirty="0" smtClean="0">
                <a:ln>
                  <a:noFill/>
                </a:ln>
                <a:effectLst/>
                <a:uLnTx/>
                <a:uFillTx/>
                <a:latin typeface="Tahoma" pitchFamily="34" charset="0"/>
                <a:cs typeface="Tahoma" pitchFamily="34" charset="0"/>
              </a:rPr>
              <a:t>H</a:t>
            </a:r>
            <a:r>
              <a:rPr kumimoji="0" lang="fa-IR" b="1" i="0" u="none" strike="noStrike" kern="1200" cap="none" spc="0" normalizeH="0" baseline="0" noProof="0" dirty="0" smtClean="0">
                <a:ln>
                  <a:noFill/>
                </a:ln>
                <a:effectLst/>
                <a:uLnTx/>
                <a:uFillTx/>
                <a:latin typeface="Tahoma" pitchFamily="34" charset="0"/>
                <a:cs typeface="Tahoma" pitchFamily="34" charset="0"/>
              </a:rPr>
              <a:t> موجب مي شود تاثيرات باد بر جريان داخل دودكش به حداقل برسد .</a:t>
            </a: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a:ln>
                <a:noFill/>
              </a:ln>
              <a:effectLst/>
              <a:uLnTx/>
              <a:uFillTx/>
              <a:latin typeface="Tahoma" pitchFamily="34" charset="0"/>
              <a:cs typeface="Tahoma" pitchFamily="34" charset="0"/>
            </a:endParaRPr>
          </a:p>
        </p:txBody>
      </p:sp>
      <p:graphicFrame>
        <p:nvGraphicFramePr>
          <p:cNvPr id="4" name="Object 4"/>
          <p:cNvGraphicFramePr>
            <a:graphicFrameLocks noChangeAspect="1"/>
          </p:cNvGraphicFramePr>
          <p:nvPr/>
        </p:nvGraphicFramePr>
        <p:xfrm>
          <a:off x="539750" y="908050"/>
          <a:ext cx="3411538" cy="5661025"/>
        </p:xfrm>
        <a:graphic>
          <a:graphicData uri="http://schemas.openxmlformats.org/presentationml/2006/ole">
            <p:oleObj spid="_x0000_s6146" name="Bitmap Image" r:id="rId3" imgW="2123810" imgH="3524742" progId="PBrush">
              <p:embed/>
            </p:oleObj>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68313" y="-315913"/>
            <a:ext cx="8229600" cy="1371601"/>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3600" b="0" i="0" u="none" strike="noStrike" kern="1200" cap="none" spc="0" normalizeH="0" baseline="0" noProof="0" smtClean="0">
                <a:ln>
                  <a:noFill/>
                </a:ln>
                <a:solidFill>
                  <a:schemeClr val="tx1"/>
                </a:solidFill>
                <a:effectLst/>
                <a:uLnTx/>
                <a:uFillTx/>
                <a:latin typeface="+mj-lt"/>
                <a:ea typeface="+mj-ea"/>
                <a:cs typeface="Titr" pitchFamily="2" charset="-78"/>
              </a:rPr>
              <a:t>آزمون مكش در دودكش</a:t>
            </a:r>
            <a:endParaRPr kumimoji="0" lang="en-US" sz="3600" b="0" i="0" u="none" strike="noStrike" kern="1200" cap="none" spc="0" normalizeH="0" baseline="0" noProof="0">
              <a:ln>
                <a:noFill/>
              </a:ln>
              <a:solidFill>
                <a:schemeClr val="tx1"/>
              </a:solidFill>
              <a:effectLst/>
              <a:uLnTx/>
              <a:uFillTx/>
              <a:latin typeface="+mj-lt"/>
              <a:ea typeface="+mj-ea"/>
              <a:cs typeface="Titr" pitchFamily="2" charset="-78"/>
            </a:endParaRPr>
          </a:p>
        </p:txBody>
      </p:sp>
      <p:sp>
        <p:nvSpPr>
          <p:cNvPr id="6" name="Rectangle 3"/>
          <p:cNvSpPr txBox="1">
            <a:spLocks noChangeArrowheads="1"/>
          </p:cNvSpPr>
          <p:nvPr/>
        </p:nvSpPr>
        <p:spPr>
          <a:xfrm>
            <a:off x="250825" y="692150"/>
            <a:ext cx="8686800" cy="3886200"/>
          </a:xfrm>
          <a:prstGeom prst="rect">
            <a:avLst/>
          </a:prstGeom>
        </p:spPr>
        <p:txBody>
          <a:bodyPr vert="horz" lIns="91440" tIns="45720" rIns="91440" bIns="45720" rtlCol="0">
            <a:normAutofit/>
          </a:bodyPr>
          <a:lstStyle/>
          <a:p>
            <a:pPr marL="0" marR="0" lvl="0" indent="0" algn="r" defTabSz="914400" rtl="1" eaLnBrk="1" fontAlgn="auto" latinLnBrk="0" hangingPunct="1">
              <a:lnSpc>
                <a:spcPct val="120000"/>
              </a:lnSpc>
              <a:spcBef>
                <a:spcPct val="50000"/>
              </a:spcBef>
              <a:spcAft>
                <a:spcPts val="0"/>
              </a:spcAft>
              <a:buClrTx/>
              <a:buSzTx/>
              <a:buFontTx/>
              <a:buNone/>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براي اينكه از مكش صحيح در دودكش اطمينان حاصل كرد مي توان از آزمايش دود استفاده كرد . روش دقيقتر استفاده از دستگاه فشار سنج براي اندازه گيري مقدار مكش در خروجي كلاهك تعديل مي باشد .بايد توجه داشت ميزان مكش بايد در بدترين حالت فشار منفي در محيط اندازه گيري شود .</a:t>
            </a: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b="0" i="0" u="none" strike="noStrike" kern="1200" cap="none" spc="0" normalizeH="0" baseline="0" noProof="0" dirty="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a:ln>
                <a:noFill/>
              </a:ln>
              <a:effectLst/>
              <a:uLnTx/>
              <a:uFillTx/>
              <a:latin typeface="Tahoma" pitchFamily="34" charset="0"/>
              <a:cs typeface="Tahoma" pitchFamily="34" charset="0"/>
            </a:endParaRPr>
          </a:p>
        </p:txBody>
      </p:sp>
      <p:pic>
        <p:nvPicPr>
          <p:cNvPr id="7" name="Picture 4"/>
          <p:cNvPicPr>
            <a:picLocks noChangeAspect="1" noChangeArrowheads="1"/>
          </p:cNvPicPr>
          <p:nvPr/>
        </p:nvPicPr>
        <p:blipFill>
          <a:blip r:embed="rId3" cstate="print"/>
          <a:srcRect/>
          <a:stretch>
            <a:fillRect/>
          </a:stretch>
        </p:blipFill>
        <p:spPr>
          <a:xfrm>
            <a:off x="4979988" y="2293938"/>
            <a:ext cx="2992437" cy="2946400"/>
          </a:xfrm>
          <a:prstGeom prst="rect">
            <a:avLst/>
          </a:prstGeom>
          <a:noFill/>
          <a:ln/>
        </p:spPr>
      </p:pic>
      <p:pic>
        <p:nvPicPr>
          <p:cNvPr id="8" name="Picture 5"/>
          <p:cNvPicPr>
            <a:picLocks noChangeAspect="1" noChangeArrowheads="1"/>
          </p:cNvPicPr>
          <p:nvPr/>
        </p:nvPicPr>
        <p:blipFill>
          <a:blip r:embed="rId4" cstate="print"/>
          <a:srcRect/>
          <a:stretch>
            <a:fillRect/>
          </a:stretch>
        </p:blipFill>
        <p:spPr>
          <a:xfrm>
            <a:off x="831850" y="2138363"/>
            <a:ext cx="3876675" cy="2860675"/>
          </a:xfrm>
          <a:prstGeom prst="rect">
            <a:avLst/>
          </a:prstGeom>
          <a:noFill/>
          <a:ln/>
        </p:spPr>
      </p:pic>
      <p:graphicFrame>
        <p:nvGraphicFramePr>
          <p:cNvPr id="9" name="Object 6"/>
          <p:cNvGraphicFramePr>
            <a:graphicFrameLocks noChangeAspect="1"/>
          </p:cNvGraphicFramePr>
          <p:nvPr/>
        </p:nvGraphicFramePr>
        <p:xfrm>
          <a:off x="1619250" y="4830763"/>
          <a:ext cx="5832475" cy="2027237"/>
        </p:xfrm>
        <a:graphic>
          <a:graphicData uri="http://schemas.openxmlformats.org/presentationml/2006/ole">
            <p:oleObj spid="_x0000_s7170" name="Bitmap Image" r:id="rId5" imgW="4161905" imgH="1561905" progId="PBrush">
              <p:embed/>
            </p:oleObj>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8313" y="0"/>
            <a:ext cx="8229600" cy="13716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3600" b="0" i="0" u="none" strike="noStrike" kern="1200" cap="none" spc="0" normalizeH="0" baseline="0" noProof="0" smtClean="0">
                <a:ln>
                  <a:noFill/>
                </a:ln>
                <a:solidFill>
                  <a:schemeClr val="tx1"/>
                </a:solidFill>
                <a:effectLst/>
                <a:uLnTx/>
                <a:uFillTx/>
                <a:latin typeface="+mj-lt"/>
                <a:ea typeface="+mj-ea"/>
                <a:cs typeface="Titr" pitchFamily="2" charset="-78"/>
              </a:rPr>
              <a:t>ارتفاع دودكشها</a:t>
            </a:r>
            <a:endParaRPr kumimoji="0" lang="en-US" sz="3600" b="0" i="0" u="none" strike="noStrike" kern="1200" cap="none" spc="0" normalizeH="0" baseline="0" noProof="0">
              <a:ln>
                <a:noFill/>
              </a:ln>
              <a:solidFill>
                <a:schemeClr val="tx1"/>
              </a:solidFill>
              <a:effectLst/>
              <a:uLnTx/>
              <a:uFillTx/>
              <a:latin typeface="+mj-lt"/>
              <a:ea typeface="+mj-ea"/>
              <a:cs typeface="Titr" pitchFamily="2" charset="-78"/>
            </a:endParaRPr>
          </a:p>
        </p:txBody>
      </p:sp>
      <p:sp>
        <p:nvSpPr>
          <p:cNvPr id="3" name="Rectangle 3"/>
          <p:cNvSpPr txBox="1">
            <a:spLocks noChangeArrowheads="1"/>
          </p:cNvSpPr>
          <p:nvPr/>
        </p:nvSpPr>
        <p:spPr>
          <a:xfrm>
            <a:off x="468313" y="981075"/>
            <a:ext cx="8291512" cy="3886200"/>
          </a:xfrm>
          <a:prstGeom prst="rect">
            <a:avLst/>
          </a:prstGeom>
        </p:spPr>
        <p:txBody>
          <a:bodyPr vert="horz" lIns="91440" tIns="45720" rIns="91440" bIns="45720" rtlCol="0">
            <a:normAutofit/>
          </a:bodyPr>
          <a:lstStyle/>
          <a:p>
            <a:pPr marL="0" marR="0" lvl="0" indent="0" algn="r" defTabSz="914400" rtl="1" eaLnBrk="1" fontAlgn="auto" latinLnBrk="0" hangingPunct="1">
              <a:lnSpc>
                <a:spcPct val="120000"/>
              </a:lnSpc>
              <a:spcBef>
                <a:spcPct val="50000"/>
              </a:spcBef>
              <a:spcAft>
                <a:spcPts val="0"/>
              </a:spcAft>
              <a:buClrTx/>
              <a:buSzTx/>
              <a:buFontTx/>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در صورت نصب چند دستگاه گازسوز در يك محيط بايد ارتفاع دودكش ها يكسان باشد تا از فشار معكوس روي هر يك از آنها جلوگيري شود .</a:t>
            </a: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a:ln>
                <a:noFill/>
              </a:ln>
              <a:effectLst/>
              <a:uLnTx/>
              <a:uFillTx/>
              <a:latin typeface="Tahoma" pitchFamily="34" charset="0"/>
              <a:cs typeface="Tahoma" pitchFamily="34" charset="0"/>
            </a:endParaRPr>
          </a:p>
        </p:txBody>
      </p:sp>
      <p:pic>
        <p:nvPicPr>
          <p:cNvPr id="4" name="Picture 4"/>
          <p:cNvPicPr>
            <a:picLocks noChangeAspect="1" noChangeArrowheads="1"/>
          </p:cNvPicPr>
          <p:nvPr/>
        </p:nvPicPr>
        <p:blipFill>
          <a:blip r:embed="rId2" cstate="print"/>
          <a:srcRect/>
          <a:stretch>
            <a:fillRect/>
          </a:stretch>
        </p:blipFill>
        <p:spPr>
          <a:xfrm>
            <a:off x="5219700" y="2924175"/>
            <a:ext cx="3924300" cy="2657475"/>
          </a:xfrm>
          <a:prstGeom prst="rect">
            <a:avLst/>
          </a:prstGeom>
        </p:spPr>
      </p:pic>
      <p:pic>
        <p:nvPicPr>
          <p:cNvPr id="5" name="Picture 5"/>
          <p:cNvPicPr>
            <a:picLocks noChangeAspect="1" noChangeArrowheads="1"/>
          </p:cNvPicPr>
          <p:nvPr/>
        </p:nvPicPr>
        <p:blipFill>
          <a:blip r:embed="rId3" cstate="print"/>
          <a:srcRect/>
          <a:stretch>
            <a:fillRect/>
          </a:stretch>
        </p:blipFill>
        <p:spPr>
          <a:xfrm>
            <a:off x="0" y="2708275"/>
            <a:ext cx="4643438" cy="2847975"/>
          </a:xfrm>
          <a:prstGeom prst="rect">
            <a:avLst/>
          </a:prstGeom>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9750" y="0"/>
            <a:ext cx="8229600" cy="13716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3600" b="0" i="0" u="none" strike="noStrike" kern="1200" cap="none" spc="0" normalizeH="0" baseline="0" noProof="0" smtClean="0">
                <a:ln>
                  <a:noFill/>
                </a:ln>
                <a:solidFill>
                  <a:schemeClr val="tx1"/>
                </a:solidFill>
                <a:effectLst/>
                <a:uLnTx/>
                <a:uFillTx/>
                <a:latin typeface="+mj-lt"/>
                <a:ea typeface="+mj-ea"/>
                <a:cs typeface="Titr" pitchFamily="2" charset="-78"/>
              </a:rPr>
              <a:t>تاثيرات باد</a:t>
            </a:r>
            <a:endParaRPr kumimoji="0" lang="en-US" sz="3600" b="0" i="0" u="none" strike="noStrike" kern="1200" cap="none" spc="0" normalizeH="0" baseline="0" noProof="0">
              <a:ln>
                <a:noFill/>
              </a:ln>
              <a:solidFill>
                <a:schemeClr val="tx1"/>
              </a:solidFill>
              <a:effectLst/>
              <a:uLnTx/>
              <a:uFillTx/>
              <a:latin typeface="+mj-lt"/>
              <a:ea typeface="+mj-ea"/>
              <a:cs typeface="Titr" pitchFamily="2" charset="-78"/>
            </a:endParaRPr>
          </a:p>
        </p:txBody>
      </p:sp>
      <p:sp>
        <p:nvSpPr>
          <p:cNvPr id="3" name="Rectangle 3"/>
          <p:cNvSpPr txBox="1">
            <a:spLocks noChangeArrowheads="1"/>
          </p:cNvSpPr>
          <p:nvPr/>
        </p:nvSpPr>
        <p:spPr>
          <a:xfrm>
            <a:off x="323850" y="1052513"/>
            <a:ext cx="8435975" cy="3886200"/>
          </a:xfrm>
          <a:prstGeom prst="rect">
            <a:avLst/>
          </a:prstGeom>
        </p:spPr>
        <p:txBody>
          <a:bodyPr vert="horz" lIns="91440" tIns="45720" rIns="91440" bIns="45720" rtlCol="0">
            <a:normAutofit/>
          </a:bodyPr>
          <a:lstStyle/>
          <a:p>
            <a:pPr marL="0" marR="0" lvl="0" indent="0" algn="r" defTabSz="914400" rtl="1" eaLnBrk="1" fontAlgn="auto" latinLnBrk="0" hangingPunct="1">
              <a:lnSpc>
                <a:spcPct val="120000"/>
              </a:lnSpc>
              <a:spcBef>
                <a:spcPct val="50000"/>
              </a:spcBef>
              <a:spcAft>
                <a:spcPts val="0"/>
              </a:spcAft>
              <a:buClrTx/>
              <a:buSzTx/>
              <a:buFontTx/>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تاثيرات باد بر جريان دودكش اجتناب ناپذير است . بنابراين در نصب دستگاههاي گازسوز بايد اين تاثيرات در نظر  گرفته شود . به عنوان مثال در صورت نصب دريچة تهويه در طرفي كه باد غالب مي وزد بدليل ايجاد فشار مثبت در داخل مشكلي ايجاد نمي شود ولي در صورتيكه دريچة تهويه در جهت ديگر باشد بدليل ايجاد پديدة جدايش جريان و ايجاد ناحية كم فشار عملا ونت تهويه ، محل خروج هوا از داخل محيط شده و در دودكش برگشت جريان را داريم . </a:t>
            </a: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a:ln>
                <a:noFill/>
              </a:ln>
              <a:effectLst/>
              <a:uLnTx/>
              <a:uFillTx/>
              <a:latin typeface="Tahoma" pitchFamily="34" charset="0"/>
              <a:cs typeface="Tahoma" pitchFamily="34" charset="0"/>
            </a:endParaRPr>
          </a:p>
        </p:txBody>
      </p:sp>
      <p:pic>
        <p:nvPicPr>
          <p:cNvPr id="4" name="Picture 4"/>
          <p:cNvPicPr>
            <a:picLocks noChangeAspect="1" noChangeArrowheads="1"/>
          </p:cNvPicPr>
          <p:nvPr/>
        </p:nvPicPr>
        <p:blipFill>
          <a:blip r:embed="rId2" cstate="print"/>
          <a:srcRect/>
          <a:stretch>
            <a:fillRect/>
          </a:stretch>
        </p:blipFill>
        <p:spPr>
          <a:xfrm>
            <a:off x="0" y="3500438"/>
            <a:ext cx="5076825" cy="2547937"/>
          </a:xfrm>
          <a:prstGeom prst="rect">
            <a:avLst/>
          </a:prstGeom>
          <a:noFill/>
          <a:ln/>
        </p:spPr>
      </p:pic>
      <p:pic>
        <p:nvPicPr>
          <p:cNvPr id="5" name="Picture 5"/>
          <p:cNvPicPr>
            <a:picLocks noChangeAspect="1" noChangeArrowheads="1"/>
          </p:cNvPicPr>
          <p:nvPr/>
        </p:nvPicPr>
        <p:blipFill>
          <a:blip r:embed="rId3" cstate="print"/>
          <a:srcRect/>
          <a:stretch>
            <a:fillRect/>
          </a:stretch>
        </p:blipFill>
        <p:spPr>
          <a:xfrm>
            <a:off x="4356100" y="3573463"/>
            <a:ext cx="4787900" cy="2397125"/>
          </a:xfrm>
          <a:prstGeom prst="rect">
            <a:avLst/>
          </a:prstGeom>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9750" y="-242888"/>
            <a:ext cx="8229600" cy="1371601"/>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3600" b="0" i="0" u="none" strike="noStrike" kern="1200" cap="none" spc="0" normalizeH="0" baseline="0" noProof="0" smtClean="0">
                <a:ln>
                  <a:noFill/>
                </a:ln>
                <a:solidFill>
                  <a:schemeClr val="tx1"/>
                </a:solidFill>
                <a:effectLst/>
                <a:uLnTx/>
                <a:uFillTx/>
                <a:latin typeface="+mj-lt"/>
                <a:ea typeface="+mj-ea"/>
                <a:cs typeface="Titr" pitchFamily="2" charset="-78"/>
              </a:rPr>
              <a:t>تاثيرات باد</a:t>
            </a:r>
            <a:endParaRPr kumimoji="0" lang="en-US" sz="3600" b="0" i="0" u="none" strike="noStrike" kern="1200" cap="none" spc="0" normalizeH="0" baseline="0" noProof="0">
              <a:ln>
                <a:noFill/>
              </a:ln>
              <a:solidFill>
                <a:schemeClr val="tx1"/>
              </a:solidFill>
              <a:effectLst/>
              <a:uLnTx/>
              <a:uFillTx/>
              <a:latin typeface="+mj-lt"/>
              <a:ea typeface="+mj-ea"/>
              <a:cs typeface="Titr" pitchFamily="2" charset="-78"/>
            </a:endParaRPr>
          </a:p>
        </p:txBody>
      </p:sp>
      <p:sp>
        <p:nvSpPr>
          <p:cNvPr id="3" name="Rectangle 3"/>
          <p:cNvSpPr txBox="1">
            <a:spLocks noChangeArrowheads="1"/>
          </p:cNvSpPr>
          <p:nvPr/>
        </p:nvSpPr>
        <p:spPr>
          <a:xfrm>
            <a:off x="457200" y="692150"/>
            <a:ext cx="8686800" cy="3886200"/>
          </a:xfrm>
          <a:prstGeom prst="rect">
            <a:avLst/>
          </a:prstGeom>
        </p:spPr>
        <p:txBody>
          <a:bodyPr vert="horz" lIns="91440" tIns="45720" rIns="91440" bIns="45720" rtlCol="0">
            <a:normAutofit/>
          </a:bodyPr>
          <a:lstStyle/>
          <a:p>
            <a:pPr marL="0" marR="0" lvl="0" indent="0" algn="r" defTabSz="914400" rtl="1" eaLnBrk="1" fontAlgn="auto" latinLnBrk="0" hangingPunct="1">
              <a:lnSpc>
                <a:spcPct val="120000"/>
              </a:lnSpc>
              <a:spcBef>
                <a:spcPct val="50000"/>
              </a:spcBef>
              <a:spcAft>
                <a:spcPts val="0"/>
              </a:spcAft>
              <a:buClrTx/>
              <a:buSzTx/>
              <a:buFontTx/>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مجموع عواملي چون جهت وزش باد و موانعي كه سر راه آن قرار دارد مي تواند تاثيرات متفاوتي روي دودكشها داشته باشد . به عنوان مثال در دو تصوير اول اينگونه به نظر مي آيد كه اگر دودكش به سمت باد باشد عمل مكش بهتر انجام مي پذيرد ولي در دو شكل بعد كه نواحي فشار رسم شده است ديده مي شود كه شيب سقف يك ناحية پرفشار را ايجاد كرده است كه عملا در خروج دود اختلال ايجاد مي كند. </a:t>
            </a: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a:ln>
                <a:noFill/>
              </a:ln>
              <a:effectLst/>
              <a:uLnTx/>
              <a:uFillTx/>
              <a:latin typeface="Tahoma" pitchFamily="34" charset="0"/>
              <a:cs typeface="Tahoma" pitchFamily="34" charset="0"/>
            </a:endParaRPr>
          </a:p>
        </p:txBody>
      </p:sp>
      <p:pic>
        <p:nvPicPr>
          <p:cNvPr id="4" name="Picture 4"/>
          <p:cNvPicPr>
            <a:picLocks noChangeAspect="1" noChangeArrowheads="1"/>
          </p:cNvPicPr>
          <p:nvPr/>
        </p:nvPicPr>
        <p:blipFill>
          <a:blip r:embed="rId2" cstate="print"/>
          <a:srcRect/>
          <a:stretch>
            <a:fillRect/>
          </a:stretch>
        </p:blipFill>
        <p:spPr>
          <a:xfrm>
            <a:off x="1308100" y="2751138"/>
            <a:ext cx="3263900" cy="2027237"/>
          </a:xfrm>
          <a:prstGeom prst="rect">
            <a:avLst/>
          </a:prstGeom>
          <a:noFill/>
          <a:ln/>
        </p:spPr>
      </p:pic>
      <p:pic>
        <p:nvPicPr>
          <p:cNvPr id="5" name="Picture 5"/>
          <p:cNvPicPr>
            <a:picLocks noChangeAspect="1" noChangeArrowheads="1"/>
          </p:cNvPicPr>
          <p:nvPr/>
        </p:nvPicPr>
        <p:blipFill>
          <a:blip r:embed="rId3" cstate="print"/>
          <a:srcRect/>
          <a:stretch>
            <a:fillRect/>
          </a:stretch>
        </p:blipFill>
        <p:spPr>
          <a:xfrm>
            <a:off x="4979988" y="2522538"/>
            <a:ext cx="3195637" cy="2389187"/>
          </a:xfrm>
          <a:prstGeom prst="rect">
            <a:avLst/>
          </a:prstGeom>
          <a:noFill/>
          <a:ln/>
        </p:spPr>
      </p:pic>
      <p:pic>
        <p:nvPicPr>
          <p:cNvPr id="6" name="Picture 6"/>
          <p:cNvPicPr>
            <a:picLocks noChangeAspect="1" noChangeArrowheads="1"/>
          </p:cNvPicPr>
          <p:nvPr/>
        </p:nvPicPr>
        <p:blipFill>
          <a:blip r:embed="rId4" cstate="print"/>
          <a:srcRect/>
          <a:stretch>
            <a:fillRect/>
          </a:stretch>
        </p:blipFill>
        <p:spPr bwMode="auto">
          <a:xfrm>
            <a:off x="827088" y="4754563"/>
            <a:ext cx="3457575" cy="2058987"/>
          </a:xfrm>
          <a:prstGeom prst="rect">
            <a:avLst/>
          </a:prstGeom>
          <a:noFill/>
          <a:ln w="9525">
            <a:noFill/>
            <a:miter lim="800000"/>
            <a:headEnd/>
            <a:tailEnd/>
          </a:ln>
          <a:effectLst/>
        </p:spPr>
      </p:pic>
      <p:pic>
        <p:nvPicPr>
          <p:cNvPr id="7" name="Picture 7"/>
          <p:cNvPicPr>
            <a:picLocks noChangeAspect="1" noChangeArrowheads="1"/>
          </p:cNvPicPr>
          <p:nvPr/>
        </p:nvPicPr>
        <p:blipFill>
          <a:blip r:embed="rId5" cstate="print"/>
          <a:srcRect/>
          <a:stretch>
            <a:fillRect/>
          </a:stretch>
        </p:blipFill>
        <p:spPr bwMode="auto">
          <a:xfrm>
            <a:off x="4643438" y="4632325"/>
            <a:ext cx="3311525" cy="2225675"/>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381000"/>
            <a:ext cx="9144000" cy="5184775"/>
          </a:xfrm>
          <a:prstGeom prst="rect">
            <a:avLst/>
          </a:prstGeom>
        </p:spPr>
        <p:txBody>
          <a:bodyPr vert="horz" lIns="91440" tIns="45720" rIns="91440" bIns="45720" rtlCol="0">
            <a:normAutofit/>
          </a:bodyPr>
          <a:lstStyle/>
          <a:p>
            <a:pPr marL="0" marR="0" lvl="0" indent="0" algn="r" defTabSz="914400" rtl="1" eaLnBrk="1" fontAlgn="auto" latinLnBrk="0" hangingPunct="1">
              <a:lnSpc>
                <a:spcPct val="120000"/>
              </a:lnSpc>
              <a:spcBef>
                <a:spcPct val="50000"/>
              </a:spcBef>
              <a:spcAft>
                <a:spcPts val="0"/>
              </a:spcAft>
              <a:buClrTx/>
              <a:buSzTx/>
              <a:buFontTx/>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نصب روبرو به چند دليل ايراد دارد :</a:t>
            </a:r>
          </a:p>
          <a:p>
            <a:pPr marL="0" marR="0" lvl="0" indent="0" algn="r" defTabSz="914400" rtl="1" eaLnBrk="1" fontAlgn="auto" latinLnBrk="0" hangingPunct="1">
              <a:lnSpc>
                <a:spcPct val="120000"/>
              </a:lnSpc>
              <a:spcBef>
                <a:spcPct val="50000"/>
              </a:spcBef>
              <a:spcAft>
                <a:spcPts val="0"/>
              </a:spcAft>
              <a:buClrTx/>
              <a:buSzTx/>
              <a:buFont typeface="Arial" pitchFamily="34" charset="0"/>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تفاوت ارتفاع دو دودكش مي تواند موجب برگشت جريان شود .</a:t>
            </a:r>
          </a:p>
          <a:p>
            <a:pPr marL="0" marR="0" lvl="0" indent="0" algn="r" defTabSz="914400" rtl="1" eaLnBrk="1" fontAlgn="auto" latinLnBrk="0" hangingPunct="1">
              <a:lnSpc>
                <a:spcPct val="120000"/>
              </a:lnSpc>
              <a:spcBef>
                <a:spcPct val="50000"/>
              </a:spcBef>
              <a:spcAft>
                <a:spcPts val="0"/>
              </a:spcAft>
              <a:buClrTx/>
              <a:buSzTx/>
              <a:buFont typeface="Arial" pitchFamily="34" charset="0"/>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پنجره به خروجي دودكش نزديك است  كه علاوه بر امكان ورود دود به داخل ، در هنگام باز بودن پنجره امكان ايجاد فشار منفي حول دستگاه وجود دارد .</a:t>
            </a:r>
          </a:p>
          <a:p>
            <a:pPr marL="0" marR="0" lvl="0" indent="0" algn="r" defTabSz="914400" rtl="1" eaLnBrk="1" fontAlgn="auto" latinLnBrk="0" hangingPunct="1">
              <a:lnSpc>
                <a:spcPct val="120000"/>
              </a:lnSpc>
              <a:spcBef>
                <a:spcPct val="50000"/>
              </a:spcBef>
              <a:spcAft>
                <a:spcPts val="0"/>
              </a:spcAft>
              <a:buClrTx/>
              <a:buSzTx/>
              <a:buFont typeface="Arial" pitchFamily="34" charset="0"/>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در صورت وزش باد از راست به چپ بدليل ايجاد ناحية پر فشار امكان برگشت جريان و يا ايجاد سكون در دود كش وجود دارد .</a:t>
            </a:r>
          </a:p>
          <a:p>
            <a:pPr marL="0" marR="0" lvl="0" indent="0" algn="r" defTabSz="914400" rtl="1" eaLnBrk="1" fontAlgn="auto" latinLnBrk="0" hangingPunct="1">
              <a:lnSpc>
                <a:spcPct val="120000"/>
              </a:lnSpc>
              <a:spcBef>
                <a:spcPct val="50000"/>
              </a:spcBef>
              <a:spcAft>
                <a:spcPts val="0"/>
              </a:spcAft>
              <a:buClrTx/>
              <a:buSzTx/>
              <a:buFont typeface="Arial" pitchFamily="34" charset="0"/>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در صورت وزش باد از چپ به راست بدليل اغتشاش و چرخش جريان و ايجاد ناحية كم فشار باز هم خروج دود به راحتي انجام نمي پذيرد .</a:t>
            </a:r>
          </a:p>
          <a:p>
            <a:pPr marL="0" marR="0" lvl="0" indent="0" algn="r" defTabSz="914400" rtl="1"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smtClean="0">
              <a:ln>
                <a:noFill/>
              </a:ln>
              <a:effectLst/>
              <a:uLnTx/>
              <a:uFillTx/>
              <a:latin typeface="Tahoma" pitchFamily="34" charset="0"/>
              <a:cs typeface="Tahoma" pitchFamily="34" charset="0"/>
            </a:endParaRPr>
          </a:p>
          <a:p>
            <a:pPr marL="0" marR="0" lvl="0" indent="0" algn="r" defTabSz="914400" rtl="1"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smtClean="0">
              <a:ln>
                <a:noFill/>
              </a:ln>
              <a:effectLst/>
              <a:uLnTx/>
              <a:uFillTx/>
              <a:latin typeface="Tahoma" pitchFamily="34" charset="0"/>
              <a:cs typeface="Tahoma" pitchFamily="34" charset="0"/>
            </a:endParaRPr>
          </a:p>
          <a:p>
            <a:pPr marL="0" marR="0" lvl="0" indent="0" algn="r" defTabSz="914400" rtl="1"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a:ln>
                <a:noFill/>
              </a:ln>
              <a:effectLst/>
              <a:uLnTx/>
              <a:uFillTx/>
              <a:latin typeface="Tahoma" pitchFamily="34" charset="0"/>
              <a:cs typeface="Tahoma" pitchFamily="34" charset="0"/>
            </a:endParaRPr>
          </a:p>
        </p:txBody>
      </p:sp>
      <p:pic>
        <p:nvPicPr>
          <p:cNvPr id="4" name="Picture 4"/>
          <p:cNvPicPr>
            <a:picLocks noChangeAspect="1" noChangeArrowheads="1"/>
          </p:cNvPicPr>
          <p:nvPr/>
        </p:nvPicPr>
        <p:blipFill>
          <a:blip r:embed="rId2" cstate="print"/>
          <a:srcRect/>
          <a:stretch>
            <a:fillRect/>
          </a:stretch>
        </p:blipFill>
        <p:spPr>
          <a:xfrm>
            <a:off x="609600" y="3802873"/>
            <a:ext cx="3987800" cy="3055127"/>
          </a:xfrm>
          <a:prstGeom prst="rect">
            <a:avLst/>
          </a:prstGeom>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8313" y="-100013"/>
            <a:ext cx="8229600" cy="1371601"/>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3600" b="0" i="0" u="none" strike="noStrike" kern="1200" cap="none" spc="0" normalizeH="0" baseline="0" noProof="0" smtClean="0">
                <a:ln>
                  <a:noFill/>
                </a:ln>
                <a:effectLst/>
                <a:uLnTx/>
                <a:uFillTx/>
                <a:latin typeface="+mj-lt"/>
                <a:ea typeface="+mj-ea"/>
                <a:cs typeface="Titr" pitchFamily="2" charset="-78"/>
              </a:rPr>
              <a:t>تاثيرات باد</a:t>
            </a:r>
            <a:endParaRPr kumimoji="0" lang="en-US" sz="3600" b="0" i="0" u="none" strike="noStrike" kern="1200" cap="none" spc="0" normalizeH="0" baseline="0" noProof="0">
              <a:ln>
                <a:noFill/>
              </a:ln>
              <a:effectLst/>
              <a:uLnTx/>
              <a:uFillTx/>
              <a:latin typeface="+mj-lt"/>
              <a:ea typeface="+mj-ea"/>
              <a:cs typeface="Titr" pitchFamily="2" charset="-78"/>
            </a:endParaRPr>
          </a:p>
        </p:txBody>
      </p:sp>
      <p:sp>
        <p:nvSpPr>
          <p:cNvPr id="3" name="Rectangle 3"/>
          <p:cNvSpPr txBox="1">
            <a:spLocks noChangeArrowheads="1"/>
          </p:cNvSpPr>
          <p:nvPr/>
        </p:nvSpPr>
        <p:spPr>
          <a:xfrm>
            <a:off x="457200" y="1125538"/>
            <a:ext cx="8686800" cy="3886200"/>
          </a:xfrm>
          <a:prstGeom prst="rect">
            <a:avLst/>
          </a:prstGeom>
        </p:spPr>
        <p:txBody>
          <a:bodyPr vert="horz" lIns="91440" tIns="45720" rIns="91440" bIns="45720" rtlCol="0">
            <a:normAutofit/>
          </a:bodyPr>
          <a:lstStyle/>
          <a:p>
            <a:pPr marL="0" marR="0" lvl="0" indent="0" algn="r" defTabSz="914400" rtl="0" eaLnBrk="1" fontAlgn="auto" latinLnBrk="0" hangingPunct="1">
              <a:lnSpc>
                <a:spcPct val="120000"/>
              </a:lnSpc>
              <a:spcBef>
                <a:spcPct val="50000"/>
              </a:spcBef>
              <a:spcAft>
                <a:spcPts val="0"/>
              </a:spcAft>
              <a:buClrTx/>
              <a:buSzTx/>
              <a:buFontTx/>
              <a:buNone/>
              <a:tabLst/>
              <a:defRPr/>
            </a:pPr>
            <a:r>
              <a:rPr kumimoji="0" lang="fa-IR" sz="2400" b="1" i="0" u="none" strike="noStrike" kern="1200" cap="none" spc="0" normalizeH="0" baseline="0" noProof="0" smtClean="0">
                <a:ln>
                  <a:noFill/>
                </a:ln>
                <a:effectLst/>
                <a:uLnTx/>
                <a:uFillTx/>
                <a:latin typeface="+mn-lt"/>
                <a:ea typeface="+mn-ea"/>
                <a:cs typeface="Zar" pitchFamily="2" charset="-78"/>
              </a:rPr>
              <a:t>دو نصب ديگر  از مثال قبل را مشاهده مي كنيد .</a:t>
            </a: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sz="2400" b="1" i="0" u="none" strike="noStrike" kern="1200" cap="none" spc="0" normalizeH="0" baseline="0" noProof="0" smtClean="0">
              <a:ln>
                <a:noFill/>
              </a:ln>
              <a:effectLst/>
              <a:uLnTx/>
              <a:uFillTx/>
              <a:latin typeface="+mn-lt"/>
              <a:ea typeface="+mn-ea"/>
              <a:cs typeface="Zar" pitchFamily="2" charset="-78"/>
            </a:endParaRP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sz="2800" b="1" i="0" u="none" strike="noStrike" kern="1200" cap="none" spc="0" normalizeH="0" baseline="0" noProof="0" smtClean="0">
              <a:ln>
                <a:noFill/>
              </a:ln>
              <a:effectLst/>
              <a:uLnTx/>
              <a:uFillTx/>
              <a:latin typeface="+mn-lt"/>
              <a:ea typeface="+mn-ea"/>
              <a:cs typeface="Traffic" pitchFamily="2" charset="-78"/>
            </a:endParaRP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sz="2800" b="1" i="0" u="none" strike="noStrike" kern="1200" cap="none" spc="0" normalizeH="0" baseline="0" noProof="0">
              <a:ln>
                <a:noFill/>
              </a:ln>
              <a:effectLst/>
              <a:uLnTx/>
              <a:uFillTx/>
              <a:latin typeface="+mn-lt"/>
              <a:ea typeface="+mn-ea"/>
              <a:cs typeface="Traffic" pitchFamily="2" charset="-78"/>
            </a:endParaRPr>
          </a:p>
        </p:txBody>
      </p:sp>
      <p:pic>
        <p:nvPicPr>
          <p:cNvPr id="4" name="Picture 4"/>
          <p:cNvPicPr>
            <a:picLocks noChangeAspect="1" noChangeArrowheads="1"/>
          </p:cNvPicPr>
          <p:nvPr/>
        </p:nvPicPr>
        <p:blipFill>
          <a:blip r:embed="rId2" cstate="print"/>
          <a:srcRect/>
          <a:stretch>
            <a:fillRect/>
          </a:stretch>
        </p:blipFill>
        <p:spPr>
          <a:xfrm>
            <a:off x="0" y="2708275"/>
            <a:ext cx="4716463" cy="2593975"/>
          </a:xfrm>
          <a:prstGeom prst="rect">
            <a:avLst/>
          </a:prstGeom>
          <a:noFill/>
          <a:ln/>
        </p:spPr>
      </p:pic>
      <p:pic>
        <p:nvPicPr>
          <p:cNvPr id="5" name="Picture 5"/>
          <p:cNvPicPr>
            <a:picLocks noChangeAspect="1" noChangeArrowheads="1"/>
          </p:cNvPicPr>
          <p:nvPr/>
        </p:nvPicPr>
        <p:blipFill>
          <a:blip r:embed="rId3" cstate="print"/>
          <a:srcRect/>
          <a:stretch>
            <a:fillRect/>
          </a:stretch>
        </p:blipFill>
        <p:spPr>
          <a:xfrm>
            <a:off x="4606925" y="1916113"/>
            <a:ext cx="4537075" cy="3403600"/>
          </a:xfrm>
          <a:prstGeom prst="rect">
            <a:avLst/>
          </a:prstGeom>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371600" y="1412875"/>
            <a:ext cx="7772400" cy="4114800"/>
          </a:xfrm>
          <a:prstGeom prst="rect">
            <a:avLst/>
          </a:prstGeom>
          <a:noFill/>
          <a:ln w="9525">
            <a:noFill/>
            <a:miter lim="800000"/>
            <a:headEnd/>
            <a:tailEnd/>
          </a:ln>
          <a:effectLst/>
        </p:spPr>
        <p:txBody>
          <a:bodyPr/>
          <a:lstStyle/>
          <a:p>
            <a:pPr marL="342900" indent="-342900" algn="r" rtl="1">
              <a:spcBef>
                <a:spcPct val="20000"/>
              </a:spcBef>
            </a:pPr>
            <a:endParaRPr lang="en-US">
              <a:latin typeface="Tahoma" pitchFamily="34" charset="0"/>
              <a:cs typeface="Tahoma" pitchFamily="34" charset="0"/>
            </a:endParaRPr>
          </a:p>
        </p:txBody>
      </p:sp>
      <p:sp>
        <p:nvSpPr>
          <p:cNvPr id="3" name="Rectangle 3"/>
          <p:cNvSpPr>
            <a:spLocks noChangeArrowheads="1"/>
          </p:cNvSpPr>
          <p:nvPr/>
        </p:nvSpPr>
        <p:spPr bwMode="auto">
          <a:xfrm>
            <a:off x="0" y="690563"/>
            <a:ext cx="9144000" cy="577850"/>
          </a:xfrm>
          <a:prstGeom prst="rect">
            <a:avLst/>
          </a:prstGeom>
          <a:noFill/>
          <a:ln w="9525">
            <a:noFill/>
            <a:miter lim="800000"/>
            <a:headEnd/>
            <a:tailEnd/>
          </a:ln>
          <a:effectLst/>
        </p:spPr>
        <p:txBody>
          <a:bodyPr anchor="b"/>
          <a:lstStyle/>
          <a:p>
            <a:pPr algn="r" rtl="1"/>
            <a:r>
              <a:rPr lang="fa-IR">
                <a:latin typeface="Tahoma" pitchFamily="34" charset="0"/>
                <a:cs typeface="Tahoma" pitchFamily="34" charset="0"/>
              </a:rPr>
              <a:t>ارتباط فضاي نصب با هواي آزاد</a:t>
            </a:r>
            <a:endParaRPr lang="en-US">
              <a:latin typeface="Tahoma" pitchFamily="34" charset="0"/>
              <a:cs typeface="Tahoma" pitchFamily="34" charset="0"/>
            </a:endParaRPr>
          </a:p>
        </p:txBody>
      </p:sp>
      <p:sp>
        <p:nvSpPr>
          <p:cNvPr id="4" name="Rectangle 4"/>
          <p:cNvSpPr>
            <a:spLocks noChangeArrowheads="1"/>
          </p:cNvSpPr>
          <p:nvPr/>
        </p:nvSpPr>
        <p:spPr bwMode="auto">
          <a:xfrm>
            <a:off x="5148263" y="1700213"/>
            <a:ext cx="3995737" cy="2808287"/>
          </a:xfrm>
          <a:prstGeom prst="rect">
            <a:avLst/>
          </a:prstGeom>
          <a:noFill/>
          <a:ln w="9525">
            <a:noFill/>
            <a:miter lim="800000"/>
            <a:headEnd/>
            <a:tailEnd/>
          </a:ln>
          <a:effectLst/>
        </p:spPr>
        <p:txBody>
          <a:bodyPr/>
          <a:lstStyle/>
          <a:p>
            <a:pPr marL="342900" indent="-342900" algn="r" rtl="1">
              <a:spcBef>
                <a:spcPct val="70000"/>
              </a:spcBef>
              <a:buFontTx/>
              <a:buChar char="•"/>
            </a:pPr>
            <a:r>
              <a:rPr lang="fa-IR" dirty="0">
                <a:solidFill>
                  <a:srgbClr val="008000"/>
                </a:solidFill>
                <a:latin typeface="Tahoma" pitchFamily="34" charset="0"/>
                <a:cs typeface="Tahoma" pitchFamily="34" charset="0"/>
              </a:rPr>
              <a:t>‌ </a:t>
            </a:r>
            <a:r>
              <a:rPr lang="fa-IR" dirty="0">
                <a:latin typeface="Tahoma" pitchFamily="34" charset="0"/>
                <a:cs typeface="Tahoma" pitchFamily="34" charset="0"/>
              </a:rPr>
              <a:t>فضاي نامحدود : حداقل 4 مترمكعب به ازاي هر كيلووات مجموع ظرفيت حرارتي دستگاههاي گازسوز</a:t>
            </a:r>
          </a:p>
          <a:p>
            <a:pPr marL="342900" indent="-342900" algn="r" rtl="1">
              <a:spcBef>
                <a:spcPct val="70000"/>
              </a:spcBef>
              <a:buFontTx/>
              <a:buChar char="•"/>
            </a:pPr>
            <a:r>
              <a:rPr lang="fa-IR" dirty="0">
                <a:latin typeface="Tahoma" pitchFamily="34" charset="0"/>
                <a:cs typeface="Tahoma" pitchFamily="34" charset="0"/>
              </a:rPr>
              <a:t>حداقل يك درب يا پنجرة بازشونده به هواي آزاد از غير درز بند</a:t>
            </a:r>
          </a:p>
          <a:p>
            <a:pPr marL="342900" indent="-342900" algn="r" rtl="1">
              <a:spcBef>
                <a:spcPct val="70000"/>
              </a:spcBef>
              <a:buFontTx/>
              <a:buChar char="•"/>
            </a:pPr>
            <a:r>
              <a:rPr lang="fa-IR" dirty="0">
                <a:latin typeface="Tahoma" pitchFamily="34" charset="0"/>
                <a:cs typeface="Tahoma" pitchFamily="34" charset="0"/>
              </a:rPr>
              <a:t>ظرفيت مجموع كمتر از 35 كيلووات</a:t>
            </a:r>
          </a:p>
        </p:txBody>
      </p:sp>
      <p:pic>
        <p:nvPicPr>
          <p:cNvPr id="5" name="Picture 5"/>
          <p:cNvPicPr>
            <a:picLocks noChangeAspect="1" noChangeArrowheads="1"/>
          </p:cNvPicPr>
          <p:nvPr/>
        </p:nvPicPr>
        <p:blipFill>
          <a:blip r:embed="rId2" cstate="print"/>
          <a:srcRect/>
          <a:stretch>
            <a:fillRect/>
          </a:stretch>
        </p:blipFill>
        <p:spPr bwMode="auto">
          <a:xfrm>
            <a:off x="179388" y="1773238"/>
            <a:ext cx="4752975" cy="4040187"/>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914400" y="0"/>
            <a:ext cx="8229600" cy="523875"/>
          </a:xfrm>
          <a:prstGeom prst="rect">
            <a:avLst/>
          </a:prstGeom>
          <a:noFill/>
          <a:ln w="9525">
            <a:noFill/>
            <a:miter lim="800000"/>
            <a:headEnd/>
            <a:tailEnd/>
          </a:ln>
          <a:effectLst/>
        </p:spPr>
        <p:txBody>
          <a:bodyPr anchor="ctr"/>
          <a:lstStyle/>
          <a:p>
            <a:pPr algn="r"/>
            <a:r>
              <a:rPr lang="fa-IR" b="1" dirty="0">
                <a:solidFill>
                  <a:srgbClr val="7030A0"/>
                </a:solidFill>
                <a:latin typeface="Tahoma" pitchFamily="34" charset="0"/>
                <a:cs typeface="Tahoma" pitchFamily="34" charset="0"/>
              </a:rPr>
              <a:t>دودكش روكار</a:t>
            </a:r>
            <a:endParaRPr lang="en-US" b="1" dirty="0">
              <a:solidFill>
                <a:srgbClr val="7030A0"/>
              </a:solidFill>
              <a:latin typeface="Tahoma" pitchFamily="34" charset="0"/>
              <a:cs typeface="Tahoma" pitchFamily="34" charset="0"/>
            </a:endParaRPr>
          </a:p>
        </p:txBody>
      </p:sp>
      <p:sp>
        <p:nvSpPr>
          <p:cNvPr id="3" name="Rectangle 3"/>
          <p:cNvSpPr>
            <a:spLocks noChangeArrowheads="1"/>
          </p:cNvSpPr>
          <p:nvPr/>
        </p:nvSpPr>
        <p:spPr bwMode="auto">
          <a:xfrm>
            <a:off x="1600200" y="990600"/>
            <a:ext cx="7543800" cy="5157787"/>
          </a:xfrm>
          <a:prstGeom prst="rect">
            <a:avLst/>
          </a:prstGeom>
          <a:noFill/>
          <a:ln w="9525">
            <a:noFill/>
            <a:miter lim="800000"/>
            <a:headEnd/>
            <a:tailEnd/>
          </a:ln>
          <a:effectLst/>
        </p:spPr>
        <p:txBody>
          <a:bodyPr rIns="0"/>
          <a:lstStyle/>
          <a:p>
            <a:pPr marL="533400" indent="-533400" algn="r">
              <a:lnSpc>
                <a:spcPct val="40000"/>
              </a:lnSpc>
              <a:spcBef>
                <a:spcPct val="20000"/>
              </a:spcBef>
              <a:buSzPct val="150000"/>
              <a:buFont typeface="Wingdings" pitchFamily="2" charset="2"/>
              <a:buNone/>
            </a:pPr>
            <a:endParaRPr lang="fa-IR" b="1" dirty="0">
              <a:latin typeface="Tahoma" pitchFamily="34" charset="0"/>
              <a:cs typeface="Tahoma" pitchFamily="34" charset="0"/>
            </a:endParaRPr>
          </a:p>
          <a:p>
            <a:pPr marL="914400" lvl="1" indent="-457200" algn="r">
              <a:spcBef>
                <a:spcPct val="50000"/>
              </a:spcBef>
              <a:buClr>
                <a:schemeClr val="bg2"/>
              </a:buClr>
              <a:buSzPct val="150000"/>
              <a:buFont typeface="Wingdings" pitchFamily="2" charset="2"/>
              <a:buChar char="§"/>
            </a:pPr>
            <a:r>
              <a:rPr lang="fa-IR" b="1" dirty="0">
                <a:latin typeface="Tahoma" pitchFamily="34" charset="0"/>
                <a:cs typeface="Tahoma" pitchFamily="34" charset="0"/>
              </a:rPr>
              <a:t>استفاده از حداكثر 2 زانوئي 90 درجه مجاز مي‌باشد</a:t>
            </a:r>
          </a:p>
          <a:p>
            <a:pPr marL="914400" lvl="1" indent="-457200" algn="r">
              <a:spcBef>
                <a:spcPct val="50000"/>
              </a:spcBef>
              <a:buClr>
                <a:schemeClr val="bg2"/>
              </a:buClr>
              <a:buSzPct val="150000"/>
              <a:buFont typeface="Wingdings" pitchFamily="2" charset="2"/>
              <a:buNone/>
            </a:pPr>
            <a:endParaRPr lang="fa-IR" b="1" dirty="0">
              <a:latin typeface="Tahoma" pitchFamily="34" charset="0"/>
              <a:cs typeface="Tahoma" pitchFamily="34" charset="0"/>
            </a:endParaRPr>
          </a:p>
          <a:p>
            <a:pPr marL="914400" lvl="1" indent="-457200" algn="r">
              <a:spcBef>
                <a:spcPct val="50000"/>
              </a:spcBef>
              <a:buClr>
                <a:schemeClr val="bg2"/>
              </a:buClr>
              <a:buSzPct val="150000"/>
              <a:buFont typeface="Wingdings" pitchFamily="2" charset="2"/>
              <a:buChar char="§"/>
            </a:pPr>
            <a:r>
              <a:rPr lang="fa-IR" b="1" dirty="0">
                <a:latin typeface="Tahoma" pitchFamily="34" charset="0"/>
                <a:cs typeface="Tahoma" pitchFamily="34" charset="0"/>
              </a:rPr>
              <a:t>دودكش وسايل گازسوز در محل عبور از شيشه پنجره‌ها نبايد مستقيماً با شيشه در تماس باشد زيرا در چنين صورتي امكان شكستن شيشه در اثر حرارت و افتادن دودكش وجود دارد</a:t>
            </a:r>
            <a:r>
              <a:rPr lang="en-US" dirty="0">
                <a:latin typeface="Tahoma" pitchFamily="34" charset="0"/>
                <a:cs typeface="Tahoma" pitchFamily="34" charset="0"/>
              </a:rPr>
              <a:t> </a:t>
            </a:r>
            <a:endParaRPr lang="fa-IR" b="1" dirty="0">
              <a:latin typeface="Tahoma" pitchFamily="34" charset="0"/>
              <a:cs typeface="Tahoma" pitchFamily="34" charset="0"/>
            </a:endParaRPr>
          </a:p>
          <a:p>
            <a:pPr marL="914400" lvl="1" indent="-457200" algn="r">
              <a:spcBef>
                <a:spcPct val="30000"/>
              </a:spcBef>
              <a:buClr>
                <a:schemeClr val="bg2"/>
              </a:buClr>
              <a:buSzPct val="150000"/>
              <a:buFont typeface="Wingdings" pitchFamily="2" charset="2"/>
              <a:buNone/>
            </a:pPr>
            <a:endParaRPr lang="fa-IR" b="1" dirty="0">
              <a:latin typeface="Tahoma" pitchFamily="34" charset="0"/>
              <a:cs typeface="Tahoma" pitchFamily="34" charset="0"/>
            </a:endParaRPr>
          </a:p>
          <a:p>
            <a:pPr marL="914400" lvl="1" indent="-457200" algn="r">
              <a:lnSpc>
                <a:spcPct val="90000"/>
              </a:lnSpc>
              <a:spcBef>
                <a:spcPct val="70000"/>
              </a:spcBef>
              <a:buClr>
                <a:schemeClr val="bg2"/>
              </a:buClr>
              <a:buSzPct val="150000"/>
              <a:buFont typeface="Wingdings" pitchFamily="2" charset="2"/>
              <a:buChar char="§"/>
            </a:pPr>
            <a:r>
              <a:rPr lang="fa-IR" b="1" dirty="0">
                <a:latin typeface="Tahoma" pitchFamily="34" charset="0"/>
                <a:cs typeface="Tahoma" pitchFamily="34" charset="0"/>
              </a:rPr>
              <a:t>دودكشها بايد توسط بست مناسب به ديوار محكم گردند</a:t>
            </a:r>
          </a:p>
          <a:p>
            <a:pPr marL="914400" lvl="1" indent="-457200" algn="r">
              <a:lnSpc>
                <a:spcPct val="90000"/>
              </a:lnSpc>
              <a:spcBef>
                <a:spcPct val="70000"/>
              </a:spcBef>
              <a:buClr>
                <a:schemeClr val="bg2"/>
              </a:buClr>
              <a:buSzPct val="150000"/>
              <a:buFont typeface="Wingdings" pitchFamily="2" charset="2"/>
              <a:buChar char="§"/>
            </a:pPr>
            <a:r>
              <a:rPr lang="fa-IR" b="1" dirty="0">
                <a:latin typeface="Tahoma" pitchFamily="34" charset="0"/>
                <a:cs typeface="Tahoma" pitchFamily="34" charset="0"/>
              </a:rPr>
              <a:t>انتهاي دودكشها بايد حداقل 60 سانتيمتر از بلندترين قسمت ساختمان بالاتر باشد</a:t>
            </a:r>
          </a:p>
          <a:p>
            <a:pPr marL="914400" lvl="1" indent="-457200" algn="r">
              <a:lnSpc>
                <a:spcPct val="80000"/>
              </a:lnSpc>
              <a:spcBef>
                <a:spcPct val="70000"/>
              </a:spcBef>
              <a:buClr>
                <a:schemeClr val="bg2"/>
              </a:buClr>
              <a:buSzPct val="150000"/>
              <a:buFont typeface="Wingdings" pitchFamily="2" charset="2"/>
              <a:buChar char="§"/>
            </a:pPr>
            <a:r>
              <a:rPr lang="fa-IR" b="1" dirty="0">
                <a:latin typeface="Tahoma" pitchFamily="34" charset="0"/>
                <a:cs typeface="Tahoma" pitchFamily="34" charset="0"/>
              </a:rPr>
              <a:t>در صورتيكه ارتفاع دودكش فلزي بيشتر از 3 متر باشد،  جدار بيروني آن ميبايد عايق گردد</a:t>
            </a:r>
            <a:r>
              <a:rPr lang="fa-IR" dirty="0">
                <a:latin typeface="Tahoma" pitchFamily="34" charset="0"/>
                <a:cs typeface="Tahoma" pitchFamily="34" charset="0"/>
              </a:rPr>
              <a:t> </a:t>
            </a:r>
          </a:p>
        </p:txBody>
      </p:sp>
      <p:sp>
        <p:nvSpPr>
          <p:cNvPr id="4" name="Rectangle 4"/>
          <p:cNvSpPr>
            <a:spLocks noChangeArrowheads="1"/>
          </p:cNvSpPr>
          <p:nvPr/>
        </p:nvSpPr>
        <p:spPr bwMode="auto">
          <a:xfrm>
            <a:off x="-990600" y="304800"/>
            <a:ext cx="8229600" cy="523875"/>
          </a:xfrm>
          <a:prstGeom prst="rect">
            <a:avLst/>
          </a:prstGeom>
          <a:noFill/>
          <a:ln w="9525">
            <a:noFill/>
            <a:miter lim="800000"/>
            <a:headEnd/>
            <a:tailEnd/>
          </a:ln>
          <a:effectLst/>
        </p:spPr>
        <p:txBody>
          <a:bodyPr anchor="ctr"/>
          <a:lstStyle/>
          <a:p>
            <a:pPr algn="r"/>
            <a:r>
              <a:rPr lang="ar-SA" sz="1600" b="1" dirty="0">
                <a:latin typeface="Tahoma" pitchFamily="34" charset="0"/>
                <a:cs typeface="Tahoma" pitchFamily="34" charset="0"/>
              </a:rPr>
              <a:t>هر وسيله گاز سوز بايد داراي يك دودكش مجزا و مجهز به كلاهك باشد</a:t>
            </a:r>
            <a:endParaRPr lang="en-US" sz="1600" b="1" dirty="0">
              <a:latin typeface="Tahoma" pitchFamily="34" charset="0"/>
              <a:cs typeface="Tahoma" pitchFamily="34" charset="0"/>
            </a:endParaRPr>
          </a:p>
        </p:txBody>
      </p:sp>
      <p:graphicFrame>
        <p:nvGraphicFramePr>
          <p:cNvPr id="5" name="Object 5"/>
          <p:cNvGraphicFramePr>
            <a:graphicFrameLocks noChangeAspect="1"/>
          </p:cNvGraphicFramePr>
          <p:nvPr/>
        </p:nvGraphicFramePr>
        <p:xfrm>
          <a:off x="250825" y="3068638"/>
          <a:ext cx="2160588" cy="1325562"/>
        </p:xfrm>
        <a:graphic>
          <a:graphicData uri="http://schemas.openxmlformats.org/presentationml/2006/ole">
            <p:oleObj spid="_x0000_s8194" name="Bitmap Image" r:id="rId3" imgW="3400900" imgH="2085714" progId="PBrush">
              <p:embed/>
            </p:oleObj>
          </a:graphicData>
        </a:graphic>
      </p:graphicFrame>
      <p:graphicFrame>
        <p:nvGraphicFramePr>
          <p:cNvPr id="6" name="Object 6"/>
          <p:cNvGraphicFramePr>
            <a:graphicFrameLocks noChangeAspect="1"/>
          </p:cNvGraphicFramePr>
          <p:nvPr/>
        </p:nvGraphicFramePr>
        <p:xfrm>
          <a:off x="611188" y="1557338"/>
          <a:ext cx="1873250" cy="1495425"/>
        </p:xfrm>
        <a:graphic>
          <a:graphicData uri="http://schemas.openxmlformats.org/presentationml/2006/ole">
            <p:oleObj spid="_x0000_s8195" name="Bitmap Image" r:id="rId4" imgW="1790476" imgH="1428949" progId="PBrush">
              <p:embed/>
            </p:oleObj>
          </a:graphicData>
        </a:graphic>
      </p:graphicFrame>
      <p:graphicFrame>
        <p:nvGraphicFramePr>
          <p:cNvPr id="7" name="Object 7"/>
          <p:cNvGraphicFramePr>
            <a:graphicFrameLocks noChangeAspect="1"/>
          </p:cNvGraphicFramePr>
          <p:nvPr/>
        </p:nvGraphicFramePr>
        <p:xfrm>
          <a:off x="755650" y="5368925"/>
          <a:ext cx="1439863" cy="1335088"/>
        </p:xfrm>
        <a:graphic>
          <a:graphicData uri="http://schemas.openxmlformats.org/presentationml/2006/ole">
            <p:oleObj spid="_x0000_s8196" name="Bitmap Image" r:id="rId5" imgW="1561905" imgH="1448002" progId="PBrush">
              <p:embed/>
            </p:oleObj>
          </a:graphicData>
        </a:graphic>
      </p:graphicFrame>
      <p:pic>
        <p:nvPicPr>
          <p:cNvPr id="8" name="Picture 8" descr="untitled"/>
          <p:cNvPicPr>
            <a:picLocks noChangeAspect="1" noChangeArrowheads="1"/>
          </p:cNvPicPr>
          <p:nvPr/>
        </p:nvPicPr>
        <p:blipFill>
          <a:blip r:embed="rId6" cstate="print"/>
          <a:srcRect/>
          <a:stretch>
            <a:fillRect/>
          </a:stretch>
        </p:blipFill>
        <p:spPr bwMode="auto">
          <a:xfrm>
            <a:off x="1547813" y="4437063"/>
            <a:ext cx="747712" cy="1081087"/>
          </a:xfrm>
          <a:prstGeom prst="rect">
            <a:avLst/>
          </a:prstGeom>
          <a:noFill/>
        </p:spPr>
      </p:pic>
      <p:pic>
        <p:nvPicPr>
          <p:cNvPr id="9" name="Picture 9" descr="untitled3"/>
          <p:cNvPicPr>
            <a:picLocks noChangeAspect="1" noChangeArrowheads="1"/>
          </p:cNvPicPr>
          <p:nvPr/>
        </p:nvPicPr>
        <p:blipFill>
          <a:blip r:embed="rId7" cstate="print"/>
          <a:srcRect/>
          <a:stretch>
            <a:fillRect/>
          </a:stretch>
        </p:blipFill>
        <p:spPr bwMode="auto">
          <a:xfrm>
            <a:off x="395288" y="4581525"/>
            <a:ext cx="1190625" cy="80962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609600"/>
            <a:ext cx="77724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	</a:t>
            </a:r>
            <a:endParaRPr kumimoji="0" lang="en-US" sz="4400" b="0" i="0" u="none" strike="noStrike" kern="1200" cap="none" spc="0" normalizeH="0" baseline="0" noProof="0">
              <a:ln>
                <a:noFill/>
              </a:ln>
              <a:solidFill>
                <a:schemeClr val="tx1"/>
              </a:solidFill>
              <a:effectLst/>
              <a:uLnTx/>
              <a:uFillTx/>
              <a:latin typeface="+mj-lt"/>
              <a:ea typeface="+mj-ea"/>
              <a:cs typeface="+mj-cs"/>
            </a:endParaRPr>
          </a:p>
        </p:txBody>
      </p:sp>
      <p:sp>
        <p:nvSpPr>
          <p:cNvPr id="3" name="Rectangle 3"/>
          <p:cNvSpPr txBox="1">
            <a:spLocks noChangeArrowheads="1"/>
          </p:cNvSpPr>
          <p:nvPr/>
        </p:nvSpPr>
        <p:spPr>
          <a:xfrm>
            <a:off x="685800" y="1981200"/>
            <a:ext cx="3814763" cy="4114800"/>
          </a:xfrm>
          <a:prstGeom prst="rect">
            <a:avLst/>
          </a:prstGeom>
        </p:spPr>
        <p:txBody>
          <a:bodyPr vert="horz" lIns="91440" tIns="45720" rIns="91440" bIns="45720" rtlCol="0">
            <a:normAutofit/>
          </a:bodyPr>
          <a:lstStyle/>
          <a:p>
            <a:pPr marL="0" marR="0" lvl="0" indent="0" algn="r"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smtClean="0">
                <a:ln>
                  <a:noFill/>
                </a:ln>
                <a:solidFill>
                  <a:schemeClr val="tx1">
                    <a:tint val="75000"/>
                  </a:schemeClr>
                </a:solidFill>
                <a:effectLst/>
                <a:uLnTx/>
                <a:uFillTx/>
                <a:latin typeface="+mn-lt"/>
                <a:ea typeface="+mn-ea"/>
                <a:cs typeface="+mn-cs"/>
              </a:rPr>
              <a:t>	</a:t>
            </a:r>
            <a:endParaRPr kumimoji="0" lang="en-US" sz="2800" b="0" i="0" u="none" strike="noStrike" kern="1200" cap="none" spc="0" normalizeH="0" baseline="0" noProof="0">
              <a:ln>
                <a:noFill/>
              </a:ln>
              <a:solidFill>
                <a:schemeClr val="tx1">
                  <a:tint val="75000"/>
                </a:schemeClr>
              </a:solidFill>
              <a:effectLst/>
              <a:uLnTx/>
              <a:uFillTx/>
              <a:latin typeface="+mn-lt"/>
              <a:ea typeface="+mn-ea"/>
              <a:cs typeface="+mn-cs"/>
            </a:endParaRPr>
          </a:p>
        </p:txBody>
      </p:sp>
      <p:graphicFrame>
        <p:nvGraphicFramePr>
          <p:cNvPr id="4" name="Object 4"/>
          <p:cNvGraphicFramePr>
            <a:graphicFrameLocks noChangeAspect="1"/>
          </p:cNvGraphicFramePr>
          <p:nvPr/>
        </p:nvGraphicFramePr>
        <p:xfrm>
          <a:off x="900113" y="2349500"/>
          <a:ext cx="2627312" cy="4283075"/>
        </p:xfrm>
        <a:graphic>
          <a:graphicData uri="http://schemas.openxmlformats.org/presentationml/2006/ole">
            <p:oleObj spid="_x0000_s9218" name="Bitmap Image" r:id="rId3" imgW="1848108" imgH="2638095" progId="PBrush">
              <p:embed/>
            </p:oleObj>
          </a:graphicData>
        </a:graphic>
      </p:graphicFrame>
      <p:sp>
        <p:nvSpPr>
          <p:cNvPr id="5" name="Rectangle 5"/>
          <p:cNvSpPr>
            <a:spLocks noChangeArrowheads="1"/>
          </p:cNvSpPr>
          <p:nvPr/>
        </p:nvSpPr>
        <p:spPr bwMode="auto">
          <a:xfrm>
            <a:off x="468313" y="549275"/>
            <a:ext cx="8229600" cy="671513"/>
          </a:xfrm>
          <a:prstGeom prst="rect">
            <a:avLst/>
          </a:prstGeom>
          <a:noFill/>
          <a:ln w="9525">
            <a:noFill/>
            <a:miter lim="800000"/>
            <a:headEnd/>
            <a:tailEnd/>
          </a:ln>
          <a:effectLst/>
        </p:spPr>
        <p:txBody>
          <a:bodyPr anchor="ctr"/>
          <a:lstStyle/>
          <a:p>
            <a:pPr algn="r"/>
            <a:r>
              <a:rPr lang="fa-IR" sz="3200">
                <a:cs typeface="Titr" pitchFamily="2" charset="-78"/>
              </a:rPr>
              <a:t>دودكش</a:t>
            </a:r>
            <a:r>
              <a:rPr lang="fa-IR" sz="3200">
                <a:cs typeface="B Titr" pitchFamily="2" charset="-78"/>
              </a:rPr>
              <a:t> </a:t>
            </a:r>
            <a:r>
              <a:rPr lang="fa-IR" sz="3200">
                <a:cs typeface="Titr" pitchFamily="2" charset="-78"/>
              </a:rPr>
              <a:t>انعطاف پذير</a:t>
            </a:r>
            <a:r>
              <a:rPr lang="fa-IR" sz="3200">
                <a:cs typeface="B Titr" pitchFamily="2" charset="-78"/>
              </a:rPr>
              <a:t> </a:t>
            </a:r>
            <a:r>
              <a:rPr lang="en-US" sz="3200">
                <a:cs typeface="B Titr" pitchFamily="2" charset="-78"/>
              </a:rPr>
              <a:t>Flexible</a:t>
            </a:r>
            <a:endParaRPr lang="fi-FI" sz="3200">
              <a:cs typeface="B Titr" pitchFamily="2" charset="-78"/>
            </a:endParaRPr>
          </a:p>
        </p:txBody>
      </p:sp>
      <p:sp>
        <p:nvSpPr>
          <p:cNvPr id="6" name="Rectangle 6"/>
          <p:cNvSpPr>
            <a:spLocks noChangeArrowheads="1"/>
          </p:cNvSpPr>
          <p:nvPr/>
        </p:nvSpPr>
        <p:spPr bwMode="auto">
          <a:xfrm>
            <a:off x="323850" y="1412875"/>
            <a:ext cx="8640763" cy="3898900"/>
          </a:xfrm>
          <a:prstGeom prst="rect">
            <a:avLst/>
          </a:prstGeom>
          <a:noFill/>
          <a:ln w="9525">
            <a:noFill/>
            <a:miter lim="800000"/>
            <a:headEnd/>
            <a:tailEnd/>
          </a:ln>
          <a:effectLst/>
        </p:spPr>
        <p:txBody>
          <a:bodyPr/>
          <a:lstStyle/>
          <a:p>
            <a:pPr marL="342900" indent="-342900" algn="r">
              <a:spcBef>
                <a:spcPct val="40000"/>
              </a:spcBef>
            </a:pPr>
            <a:r>
              <a:rPr lang="fa-IR" sz="3200" b="1">
                <a:cs typeface="Nazanin" pitchFamily="2" charset="-78"/>
              </a:rPr>
              <a:t>1- به عنوان لايه دودكش  </a:t>
            </a:r>
            <a:r>
              <a:rPr lang="fa-IR" sz="2800" b="1">
                <a:cs typeface="Nazanin" pitchFamily="2" charset="-78"/>
              </a:rPr>
              <a:t>                  </a:t>
            </a:r>
            <a:r>
              <a:rPr lang="fa-IR" sz="3200" b="1">
                <a:cs typeface="Nazanin" pitchFamily="2" charset="-78"/>
              </a:rPr>
              <a:t>2- به عنوان رابط دودكش</a:t>
            </a:r>
            <a:endParaRPr lang="fa-IR" sz="2800" b="1">
              <a:cs typeface="Nazanin" pitchFamily="2" charset="-78"/>
            </a:endParaRPr>
          </a:p>
          <a:p>
            <a:pPr marL="342900" indent="-342900" algn="r">
              <a:spcBef>
                <a:spcPct val="40000"/>
              </a:spcBef>
            </a:pPr>
            <a:endParaRPr lang="fa-IR" sz="2800" b="1">
              <a:cs typeface="Nazanin" pitchFamily="2" charset="-78"/>
            </a:endParaRPr>
          </a:p>
          <a:p>
            <a:pPr marL="342900" indent="-342900" algn="r">
              <a:spcBef>
                <a:spcPct val="40000"/>
              </a:spcBef>
            </a:pPr>
            <a:endParaRPr lang="fa-IR" sz="2800" b="1">
              <a:cs typeface="Nazanin" pitchFamily="2" charset="-78"/>
            </a:endParaRPr>
          </a:p>
        </p:txBody>
      </p:sp>
      <p:graphicFrame>
        <p:nvGraphicFramePr>
          <p:cNvPr id="7" name="Object 7"/>
          <p:cNvGraphicFramePr>
            <a:graphicFrameLocks noChangeAspect="1"/>
          </p:cNvGraphicFramePr>
          <p:nvPr/>
        </p:nvGraphicFramePr>
        <p:xfrm>
          <a:off x="5795963" y="2205038"/>
          <a:ext cx="2084387" cy="4248150"/>
        </p:xfrm>
        <a:graphic>
          <a:graphicData uri="http://schemas.openxmlformats.org/presentationml/2006/ole">
            <p:oleObj spid="_x0000_s9219" name="Bitmap Image" r:id="rId4" imgW="1800476" imgH="3666667" progId="PBrush">
              <p:embed/>
            </p:oleObj>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8313" y="476250"/>
            <a:ext cx="8229600" cy="720725"/>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80000"/>
              </a:lnSpc>
              <a:spcBef>
                <a:spcPct val="0"/>
              </a:spcBef>
              <a:spcAft>
                <a:spcPts val="0"/>
              </a:spcAft>
              <a:buClrTx/>
              <a:buSzTx/>
              <a:buFontTx/>
              <a:buNone/>
              <a:tabLst/>
              <a:defRPr/>
            </a:pPr>
            <a:r>
              <a:rPr kumimoji="0" lang="fa-IR" sz="3200" b="1" i="0" u="none" strike="noStrike" kern="1200" cap="none" spc="0" normalizeH="0" baseline="0" noProof="0" smtClean="0">
                <a:ln>
                  <a:noFill/>
                </a:ln>
                <a:solidFill>
                  <a:schemeClr val="tx1"/>
                </a:solidFill>
                <a:effectLst/>
                <a:uLnTx/>
                <a:uFillTx/>
                <a:latin typeface="+mj-lt"/>
                <a:ea typeface="+mj-ea"/>
                <a:cs typeface="Titr" pitchFamily="2" charset="-78"/>
              </a:rPr>
              <a:t>ضرورت استفاده از لايه دودكش در دودكشهاي ساختماني</a:t>
            </a:r>
            <a:r>
              <a:rPr kumimoji="0" lang="fa-IR" sz="3200" b="0" i="0" u="none" strike="noStrike" kern="1200" cap="none" spc="0" normalizeH="0" baseline="0" noProof="0" smtClean="0">
                <a:ln>
                  <a:noFill/>
                </a:ln>
                <a:solidFill>
                  <a:schemeClr val="tx1"/>
                </a:solidFill>
                <a:effectLst/>
                <a:uLnTx/>
                <a:uFillTx/>
                <a:latin typeface="+mj-lt"/>
                <a:ea typeface="+mj-ea"/>
                <a:cs typeface="Titr" pitchFamily="2" charset="-78"/>
              </a:rPr>
              <a:t> </a:t>
            </a:r>
            <a:endParaRPr kumimoji="0" lang="en-US" sz="3200" b="0" i="0" u="none" strike="noStrike" kern="1200" cap="none" spc="0" normalizeH="0" baseline="0" noProof="0">
              <a:ln>
                <a:noFill/>
              </a:ln>
              <a:solidFill>
                <a:schemeClr val="tx1"/>
              </a:solidFill>
              <a:effectLst/>
              <a:uLnTx/>
              <a:uFillTx/>
              <a:latin typeface="+mj-lt"/>
              <a:ea typeface="+mj-ea"/>
              <a:cs typeface="Titr" pitchFamily="2" charset="-78"/>
            </a:endParaRPr>
          </a:p>
        </p:txBody>
      </p:sp>
      <p:sp>
        <p:nvSpPr>
          <p:cNvPr id="3" name="Rectangle 3"/>
          <p:cNvSpPr txBox="1">
            <a:spLocks noChangeArrowheads="1"/>
          </p:cNvSpPr>
          <p:nvPr/>
        </p:nvSpPr>
        <p:spPr>
          <a:xfrm>
            <a:off x="395288" y="1341438"/>
            <a:ext cx="8359775" cy="3382962"/>
          </a:xfrm>
          <a:prstGeom prst="rect">
            <a:avLst/>
          </a:prstGeom>
        </p:spPr>
        <p:txBody>
          <a:bodyPr vert="horz" lIns="91440" tIns="45720" rIns="91440" bIns="45720" rtlCol="0">
            <a:normAutofit/>
          </a:bodyPr>
          <a:lstStyle/>
          <a:p>
            <a:pPr marL="0" marR="0" lvl="0" indent="0" algn="r" defTabSz="914400" rtl="1" eaLnBrk="1" fontAlgn="auto" latinLnBrk="0" hangingPunct="1">
              <a:lnSpc>
                <a:spcPct val="120000"/>
              </a:lnSpc>
              <a:spcBef>
                <a:spcPct val="40000"/>
              </a:spcBef>
              <a:spcAft>
                <a:spcPts val="0"/>
              </a:spcAft>
              <a:buClrTx/>
              <a:buSzTx/>
              <a:buFont typeface="Arial" pitchFamily="34" charset="0"/>
              <a:buNone/>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با توجه به افزايش راندمان وسايل گازسوز و متعاقب آن كاهش دماي محصولات احتراق </a:t>
            </a:r>
            <a:r>
              <a:rPr kumimoji="0" lang="en-US" b="0" i="0" u="none" strike="noStrike" kern="1200" cap="none" spc="0" normalizeH="0" baseline="0" noProof="0" dirty="0" smtClean="0">
                <a:ln>
                  <a:noFill/>
                </a:ln>
                <a:effectLst/>
                <a:uLnTx/>
                <a:uFillTx/>
                <a:latin typeface="Tahoma" pitchFamily="34" charset="0"/>
                <a:cs typeface="Tahoma" pitchFamily="34" charset="0"/>
              </a:rPr>
              <a:t>,</a:t>
            </a:r>
            <a:r>
              <a:rPr kumimoji="0" lang="fa-IR" b="0" i="0" u="none" strike="noStrike" kern="1200" cap="none" spc="0" normalizeH="0" baseline="0" noProof="0" dirty="0" smtClean="0">
                <a:ln>
                  <a:noFill/>
                </a:ln>
                <a:effectLst/>
                <a:uLnTx/>
                <a:uFillTx/>
                <a:latin typeface="Tahoma" pitchFamily="34" charset="0"/>
                <a:cs typeface="Tahoma" pitchFamily="34" charset="0"/>
              </a:rPr>
              <a:t> در صورت عبور از دودكش بزرگتر از اندازه و همچنين سرد </a:t>
            </a:r>
            <a:r>
              <a:rPr kumimoji="0" lang="en-US" b="0" i="0" u="none" strike="noStrike" kern="1200" cap="none" spc="0" normalizeH="0" baseline="0" noProof="0" dirty="0" smtClean="0">
                <a:ln>
                  <a:noFill/>
                </a:ln>
                <a:effectLst/>
                <a:uLnTx/>
                <a:uFillTx/>
                <a:latin typeface="Tahoma" pitchFamily="34" charset="0"/>
                <a:cs typeface="Tahoma" pitchFamily="34" charset="0"/>
              </a:rPr>
              <a:t>,</a:t>
            </a:r>
            <a:r>
              <a:rPr kumimoji="0" lang="fa-IR" b="0" i="0" u="none" strike="noStrike" kern="1200" cap="none" spc="0" normalizeH="0" baseline="0" noProof="0" dirty="0" smtClean="0">
                <a:ln>
                  <a:noFill/>
                </a:ln>
                <a:effectLst/>
                <a:uLnTx/>
                <a:uFillTx/>
                <a:latin typeface="Tahoma" pitchFamily="34" charset="0"/>
                <a:cs typeface="Tahoma" pitchFamily="34" charset="0"/>
              </a:rPr>
              <a:t> دماي گازهاي خروجي به زير نقطه شبنم رسيده و گازهاي اسيدي بر روي سطح داخلي دودكش ساختماني چگاليده مي‌شوند كه در ماههاي زمستان مصالح مرطوب متناوباً يخ زده و گرم شده و باعث ايجاد ترك و فرسايش در دودكش و نشت محصولات احتراق به فضاي داخل  مي‌گردد</a:t>
            </a:r>
            <a:endParaRPr kumimoji="0" lang="en-US" b="0" i="0" u="none" strike="noStrike" kern="1200" cap="none" spc="0" normalizeH="0" baseline="0" noProof="0" dirty="0">
              <a:ln>
                <a:noFill/>
              </a:ln>
              <a:effectLst/>
              <a:uLnTx/>
              <a:uFillTx/>
              <a:latin typeface="Tahoma" pitchFamily="34" charset="0"/>
              <a:cs typeface="Tahoma" pitchFamily="34" charset="0"/>
            </a:endParaRPr>
          </a:p>
        </p:txBody>
      </p:sp>
      <p:graphicFrame>
        <p:nvGraphicFramePr>
          <p:cNvPr id="4" name="Object 4"/>
          <p:cNvGraphicFramePr>
            <a:graphicFrameLocks noChangeAspect="1"/>
          </p:cNvGraphicFramePr>
          <p:nvPr/>
        </p:nvGraphicFramePr>
        <p:xfrm>
          <a:off x="2411413" y="3429000"/>
          <a:ext cx="4464050" cy="3111500"/>
        </p:xfrm>
        <a:graphic>
          <a:graphicData uri="http://schemas.openxmlformats.org/presentationml/2006/ole">
            <p:oleObj spid="_x0000_s10242" name="Bitmap Image" r:id="rId3" imgW="4525007" imgH="3153215" progId="PBrush">
              <p:embed/>
            </p:oleObj>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8313" y="476250"/>
            <a:ext cx="8229600" cy="576263"/>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b="1" i="0" u="none" strike="noStrike" kern="1200" cap="none" spc="0" normalizeH="0" baseline="0" noProof="0" smtClean="0">
                <a:ln>
                  <a:noFill/>
                </a:ln>
                <a:effectLst/>
                <a:uLnTx/>
                <a:uFillTx/>
                <a:latin typeface="Tahoma" pitchFamily="34" charset="0"/>
                <a:ea typeface="+mj-ea"/>
                <a:cs typeface="Tahoma" pitchFamily="34" charset="0"/>
              </a:rPr>
              <a:t>رابط انعطاف پذير</a:t>
            </a:r>
            <a:endParaRPr kumimoji="0" lang="fi-FI" b="1" i="0" u="none" strike="noStrike" kern="1200" cap="none" spc="0" normalizeH="0" baseline="0" noProof="0">
              <a:ln>
                <a:noFill/>
              </a:ln>
              <a:effectLst/>
              <a:uLnTx/>
              <a:uFillTx/>
              <a:latin typeface="Tahoma" pitchFamily="34" charset="0"/>
              <a:ea typeface="+mj-ea"/>
              <a:cs typeface="Tahoma" pitchFamily="34" charset="0"/>
            </a:endParaRPr>
          </a:p>
        </p:txBody>
      </p:sp>
      <p:sp>
        <p:nvSpPr>
          <p:cNvPr id="3" name="Rectangle 3"/>
          <p:cNvSpPr txBox="1">
            <a:spLocks noChangeArrowheads="1"/>
          </p:cNvSpPr>
          <p:nvPr/>
        </p:nvSpPr>
        <p:spPr>
          <a:xfrm>
            <a:off x="250825" y="1125538"/>
            <a:ext cx="8642350" cy="2879725"/>
          </a:xfrm>
          <a:prstGeom prst="rect">
            <a:avLst/>
          </a:prstGeom>
        </p:spPr>
        <p:txBody>
          <a:bodyPr vert="horz" lIns="91440" tIns="45720" rIns="91440" bIns="45720" rtlCol="0">
            <a:normAutofit/>
          </a:bodyPr>
          <a:lstStyle/>
          <a:p>
            <a:pPr marL="0" marR="0" lvl="0" indent="0" algn="r" defTabSz="914400" rtl="0" eaLnBrk="1" fontAlgn="auto" latinLnBrk="0" hangingPunct="1">
              <a:lnSpc>
                <a:spcPct val="100000"/>
              </a:lnSpc>
              <a:spcBef>
                <a:spcPct val="20000"/>
              </a:spcBef>
              <a:spcAft>
                <a:spcPts val="0"/>
              </a:spcAft>
              <a:buClr>
                <a:schemeClr val="folHlink"/>
              </a:buClr>
              <a:buSzPct val="120000"/>
              <a:buFontTx/>
              <a:buNone/>
              <a:tabLst/>
              <a:defRPr/>
            </a:pPr>
            <a:r>
              <a:rPr kumimoji="0" lang="fa-IR" b="0" i="0" u="none" strike="noStrike" kern="1200" cap="none" spc="0" normalizeH="0" baseline="0" noProof="0" smtClean="0">
                <a:ln>
                  <a:noFill/>
                </a:ln>
                <a:effectLst/>
                <a:uLnTx/>
                <a:uFillTx/>
                <a:latin typeface="Tahoma" pitchFamily="34" charset="0"/>
                <a:cs typeface="Tahoma" pitchFamily="34" charset="0"/>
              </a:rPr>
              <a:t>رابط خروجي وسيله گازسوز را به دودكش ساختمان وصل مي‌كند</a:t>
            </a:r>
          </a:p>
          <a:p>
            <a:pPr marL="0" marR="0" lvl="0" indent="0" algn="r" defTabSz="914400" rtl="0" eaLnBrk="1" fontAlgn="auto" latinLnBrk="0" hangingPunct="1">
              <a:lnSpc>
                <a:spcPct val="100000"/>
              </a:lnSpc>
              <a:spcBef>
                <a:spcPct val="70000"/>
              </a:spcBef>
              <a:spcAft>
                <a:spcPct val="20000"/>
              </a:spcAft>
              <a:buClrTx/>
              <a:buSzTx/>
              <a:buFontTx/>
              <a:buNone/>
              <a:tabLst/>
              <a:defRPr/>
            </a:pPr>
            <a:r>
              <a:rPr kumimoji="0" lang="fa-IR" b="0" i="0" u="none" strike="noStrike" kern="1200" cap="none" spc="0" normalizeH="0" baseline="0" noProof="0" smtClean="0">
                <a:ln>
                  <a:noFill/>
                </a:ln>
                <a:effectLst/>
                <a:uLnTx/>
                <a:uFillTx/>
                <a:latin typeface="Tahoma" pitchFamily="34" charset="0"/>
                <a:cs typeface="Tahoma" pitchFamily="34" charset="0"/>
              </a:rPr>
              <a:t>انواع :</a:t>
            </a:r>
          </a:p>
          <a:p>
            <a:pPr marL="0" marR="0" lvl="0" indent="0" algn="r" defTabSz="914400" rtl="0" eaLnBrk="1" fontAlgn="auto" latinLnBrk="0" hangingPunct="1">
              <a:lnSpc>
                <a:spcPct val="100000"/>
              </a:lnSpc>
              <a:spcBef>
                <a:spcPct val="20000"/>
              </a:spcBef>
              <a:spcAft>
                <a:spcPts val="0"/>
              </a:spcAft>
              <a:buClrTx/>
              <a:buSzTx/>
              <a:buFontTx/>
              <a:buNone/>
              <a:tabLst/>
              <a:defRPr/>
            </a:pPr>
            <a:r>
              <a:rPr kumimoji="0" lang="fa-IR" b="0" i="0" u="none" strike="noStrike" kern="1200" cap="none" spc="0" normalizeH="0" baseline="0" noProof="0" smtClean="0">
                <a:ln>
                  <a:noFill/>
                </a:ln>
                <a:effectLst/>
                <a:uLnTx/>
                <a:uFillTx/>
                <a:latin typeface="Tahoma" pitchFamily="34" charset="0"/>
                <a:cs typeface="Tahoma" pitchFamily="34" charset="0"/>
              </a:rPr>
              <a:t>1- رابط انعطاف‌پذير تك لايه                       2- رابط انعطاف‌پذير دولايه </a:t>
            </a:r>
          </a:p>
          <a:p>
            <a:pPr marL="0" marR="0" lvl="0" indent="0" algn="r" defTabSz="914400" rtl="0" eaLnBrk="1" fontAlgn="auto" latinLnBrk="0" hangingPunct="1">
              <a:lnSpc>
                <a:spcPct val="100000"/>
              </a:lnSpc>
              <a:spcBef>
                <a:spcPct val="20000"/>
              </a:spcBef>
              <a:spcAft>
                <a:spcPts val="0"/>
              </a:spcAft>
              <a:buClrTx/>
              <a:buSzTx/>
              <a:buFontTx/>
              <a:buNone/>
              <a:tabLst/>
              <a:defRPr/>
            </a:pPr>
            <a:r>
              <a:rPr kumimoji="0" lang="fa-IR" b="0" i="0" u="none" strike="noStrike" kern="1200" cap="none" spc="0" normalizeH="0" baseline="0" noProof="0" smtClean="0">
                <a:ln>
                  <a:noFill/>
                </a:ln>
                <a:effectLst/>
                <a:uLnTx/>
                <a:uFillTx/>
                <a:latin typeface="Tahoma" pitchFamily="34" charset="0"/>
                <a:cs typeface="Tahoma" pitchFamily="34" charset="0"/>
              </a:rPr>
              <a:t>     </a:t>
            </a:r>
            <a:endParaRPr kumimoji="0" lang="fa-IR" b="0" i="0" u="none" strike="noStrike" kern="1200" cap="none" spc="0" normalizeH="0" baseline="0" noProof="0">
              <a:ln>
                <a:noFill/>
              </a:ln>
              <a:effectLst/>
              <a:uLnTx/>
              <a:uFillTx/>
              <a:latin typeface="Tahoma" pitchFamily="34" charset="0"/>
              <a:cs typeface="Tahoma" pitchFamily="34" charset="0"/>
            </a:endParaRPr>
          </a:p>
        </p:txBody>
      </p:sp>
      <p:graphicFrame>
        <p:nvGraphicFramePr>
          <p:cNvPr id="4" name="Object 4"/>
          <p:cNvGraphicFramePr>
            <a:graphicFrameLocks noChangeAspect="1"/>
          </p:cNvGraphicFramePr>
          <p:nvPr/>
        </p:nvGraphicFramePr>
        <p:xfrm>
          <a:off x="1692275" y="3213100"/>
          <a:ext cx="900113" cy="3495675"/>
        </p:xfrm>
        <a:graphic>
          <a:graphicData uri="http://schemas.openxmlformats.org/presentationml/2006/ole">
            <p:oleObj spid="_x0000_s11266" name="Bitmap Image" r:id="rId3" imgW="1114581" imgH="4334480" progId="PBrush">
              <p:embed/>
            </p:oleObj>
          </a:graphicData>
        </a:graphic>
      </p:graphicFrame>
      <p:pic>
        <p:nvPicPr>
          <p:cNvPr id="5" name="Picture 5" descr="21"/>
          <p:cNvPicPr>
            <a:picLocks noChangeAspect="1" noChangeArrowheads="1"/>
          </p:cNvPicPr>
          <p:nvPr/>
        </p:nvPicPr>
        <p:blipFill>
          <a:blip r:embed="rId4" cstate="print"/>
          <a:srcRect/>
          <a:stretch>
            <a:fillRect/>
          </a:stretch>
        </p:blipFill>
        <p:spPr>
          <a:xfrm>
            <a:off x="5795963" y="3213100"/>
            <a:ext cx="2139950" cy="3382963"/>
          </a:xfrm>
          <a:prstGeom prst="rect">
            <a:avLst/>
          </a:prstGeom>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914400" y="0"/>
            <a:ext cx="8229600" cy="6477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3200" b="1" i="0" u="none" strike="noStrike" kern="1200" cap="none" spc="0" normalizeH="0" baseline="0" noProof="0" dirty="0" smtClean="0">
                <a:ln>
                  <a:noFill/>
                </a:ln>
                <a:solidFill>
                  <a:schemeClr val="tx1"/>
                </a:solidFill>
                <a:effectLst/>
                <a:uLnTx/>
                <a:uFillTx/>
                <a:latin typeface="+mj-lt"/>
                <a:ea typeface="+mj-ea"/>
                <a:cs typeface="Titr" pitchFamily="2" charset="-78"/>
              </a:rPr>
              <a:t>نكات مهم در استفاده از رابط انعطاف‌پذير</a:t>
            </a:r>
            <a:endParaRPr kumimoji="0" lang="fi-FI" sz="3200" b="1" i="0" u="none" strike="noStrike" kern="1200" cap="none" spc="0" normalizeH="0" baseline="0" noProof="0" dirty="0">
              <a:ln>
                <a:noFill/>
              </a:ln>
              <a:solidFill>
                <a:schemeClr val="tx1"/>
              </a:solidFill>
              <a:effectLst/>
              <a:uLnTx/>
              <a:uFillTx/>
              <a:latin typeface="+mj-lt"/>
              <a:ea typeface="+mj-ea"/>
              <a:cs typeface="Titr" pitchFamily="2" charset="-78"/>
            </a:endParaRPr>
          </a:p>
        </p:txBody>
      </p:sp>
      <p:sp>
        <p:nvSpPr>
          <p:cNvPr id="3" name="Rectangle 3"/>
          <p:cNvSpPr txBox="1">
            <a:spLocks noChangeArrowheads="1"/>
          </p:cNvSpPr>
          <p:nvPr/>
        </p:nvSpPr>
        <p:spPr>
          <a:xfrm>
            <a:off x="381000" y="762000"/>
            <a:ext cx="8085137" cy="5329237"/>
          </a:xfrm>
          <a:prstGeom prst="rect">
            <a:avLst/>
          </a:prstGeom>
        </p:spPr>
        <p:txBody>
          <a:bodyPr vert="horz" lIns="91440" tIns="45720" rIns="91440" bIns="45720" rtlCol="0">
            <a:normAutofit/>
          </a:bodyPr>
          <a:lstStyle/>
          <a:p>
            <a:pPr marL="0" marR="0" lvl="0" indent="0" algn="r" defTabSz="914400" rtl="1" eaLnBrk="1" fontAlgn="auto" latinLnBrk="0" hangingPunct="1">
              <a:lnSpc>
                <a:spcPct val="120000"/>
              </a:lnSpc>
              <a:spcBef>
                <a:spcPct val="70000"/>
              </a:spcBef>
              <a:spcAft>
                <a:spcPts val="0"/>
              </a:spcAft>
              <a:buClrTx/>
              <a:buSzTx/>
              <a:buFont typeface="Arial" pitchFamily="34" charset="0"/>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عدم عبور از ديوار، سقف، كف و سقف كاذب</a:t>
            </a:r>
          </a:p>
          <a:p>
            <a:pPr marL="0" marR="0" lvl="0" indent="0" algn="r" defTabSz="914400" rtl="1" eaLnBrk="1" fontAlgn="auto" latinLnBrk="0" hangingPunct="1">
              <a:lnSpc>
                <a:spcPct val="120000"/>
              </a:lnSpc>
              <a:spcBef>
                <a:spcPct val="70000"/>
              </a:spcBef>
              <a:spcAft>
                <a:spcPts val="0"/>
              </a:spcAft>
              <a:buClrTx/>
              <a:buSzTx/>
              <a:buFont typeface="Arial" pitchFamily="34" charset="0"/>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حداقل فاصله 5/2 سانتيمتر تا مواد قابل اشتعال</a:t>
            </a:r>
          </a:p>
          <a:p>
            <a:pPr marL="0" marR="0" lvl="0" indent="0" algn="r" defTabSz="914400" rtl="1" eaLnBrk="1" fontAlgn="auto" latinLnBrk="0" hangingPunct="1">
              <a:lnSpc>
                <a:spcPct val="120000"/>
              </a:lnSpc>
              <a:spcBef>
                <a:spcPct val="70000"/>
              </a:spcBef>
              <a:spcAft>
                <a:spcPts val="0"/>
              </a:spcAft>
              <a:buClrTx/>
              <a:buSzTx/>
              <a:buFont typeface="Arial" pitchFamily="34" charset="0"/>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پرهيز از خمهاي غير ضروري و خمهاي با زاويه بيشتر از 90 درجه و ايجاد خمهاي نرم و بدون شكست</a:t>
            </a:r>
          </a:p>
          <a:p>
            <a:pPr marL="0" marR="0" lvl="0" indent="0" algn="r" defTabSz="914400" rtl="1" eaLnBrk="1" fontAlgn="auto" latinLnBrk="0" hangingPunct="1">
              <a:lnSpc>
                <a:spcPct val="120000"/>
              </a:lnSpc>
              <a:spcBef>
                <a:spcPct val="70000"/>
              </a:spcBef>
              <a:spcAft>
                <a:spcPts val="0"/>
              </a:spcAft>
              <a:buClrTx/>
              <a:buSzTx/>
              <a:buFont typeface="Arial" pitchFamily="34" charset="0"/>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از جنس آلومينيوم و حداقل ضخامت 3/0 ميليمتر </a:t>
            </a:r>
          </a:p>
          <a:p>
            <a:pPr marL="0" marR="0" lvl="0" indent="0" algn="r" defTabSz="914400" rtl="1" eaLnBrk="1" fontAlgn="auto" latinLnBrk="0" hangingPunct="1">
              <a:lnSpc>
                <a:spcPct val="120000"/>
              </a:lnSpc>
              <a:spcBef>
                <a:spcPct val="70000"/>
              </a:spcBef>
              <a:spcAft>
                <a:spcPts val="0"/>
              </a:spcAft>
              <a:buClrTx/>
              <a:buSzTx/>
              <a:buFont typeface="Arial" pitchFamily="34" charset="0"/>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اتصال توسط پيچ يا پرچ به خروجي وسايل گازسوز</a:t>
            </a:r>
            <a:endParaRPr kumimoji="0" lang="en-US" b="1" i="0" u="none" strike="noStrike" kern="1200" cap="none" spc="0" normalizeH="0" baseline="0" noProof="0" dirty="0">
              <a:ln>
                <a:noFill/>
              </a:ln>
              <a:effectLst/>
              <a:uLnTx/>
              <a:uFillTx/>
              <a:latin typeface="Tahoma" pitchFamily="34" charset="0"/>
              <a:cs typeface="Tahoma"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1116013" y="1916113"/>
            <a:ext cx="6769100" cy="2303462"/>
          </a:xfrm>
          <a:prstGeom prst="horizontalScroll">
            <a:avLst>
              <a:gd name="adj" fmla="val 12500"/>
            </a:avLst>
          </a:prstGeom>
          <a:solidFill>
            <a:schemeClr val="bg1"/>
          </a:solidFill>
          <a:ln w="9525">
            <a:solidFill>
              <a:schemeClr val="tx1"/>
            </a:solidFill>
            <a:round/>
            <a:headEnd/>
            <a:tailEnd/>
          </a:ln>
          <a:effectLst/>
        </p:spPr>
        <p:txBody>
          <a:bodyPr wrap="none" anchor="ctr"/>
          <a:lstStyle/>
          <a:p>
            <a:endParaRPr lang="en-US"/>
          </a:p>
        </p:txBody>
      </p:sp>
      <p:sp>
        <p:nvSpPr>
          <p:cNvPr id="3" name="Rectangle 3"/>
          <p:cNvSpPr txBox="1">
            <a:spLocks noChangeArrowheads="1"/>
          </p:cNvSpPr>
          <p:nvPr/>
        </p:nvSpPr>
        <p:spPr>
          <a:xfrm>
            <a:off x="539750" y="2349500"/>
            <a:ext cx="8229600" cy="1371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sz="3600" b="0" i="1" u="none" strike="noStrike" kern="1200" cap="none" spc="0" normalizeH="0" baseline="0" noProof="0" smtClean="0">
                <a:ln>
                  <a:noFill/>
                </a:ln>
                <a:solidFill>
                  <a:schemeClr val="tx1"/>
                </a:solidFill>
                <a:effectLst/>
                <a:uLnTx/>
                <a:uFillTx/>
                <a:latin typeface="+mj-lt"/>
                <a:ea typeface="+mj-ea"/>
                <a:cs typeface="Titr" pitchFamily="2" charset="-78"/>
              </a:rPr>
              <a:t>دودكش وسايل گازسوز فن دار</a:t>
            </a:r>
            <a:endParaRPr kumimoji="0" lang="en-US" sz="3600" b="0" i="1" u="none" strike="noStrike" kern="1200" cap="none" spc="0" normalizeH="0" baseline="0" noProof="0">
              <a:ln>
                <a:noFill/>
              </a:ln>
              <a:solidFill>
                <a:schemeClr val="tx1"/>
              </a:solidFill>
              <a:effectLst/>
              <a:uLnTx/>
              <a:uFillTx/>
              <a:latin typeface="+mj-lt"/>
              <a:ea typeface="+mj-ea"/>
              <a:cs typeface="Titr" pitchFamily="2" charset="-7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3400" y="0"/>
            <a:ext cx="8229600" cy="739775"/>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3600" b="0" i="0" u="none" strike="noStrike" kern="1200" cap="none" spc="0" normalizeH="0" baseline="0" noProof="0" dirty="0" smtClean="0">
                <a:ln>
                  <a:noFill/>
                </a:ln>
                <a:solidFill>
                  <a:schemeClr val="tx1"/>
                </a:solidFill>
                <a:effectLst/>
                <a:uLnTx/>
                <a:uFillTx/>
                <a:latin typeface="+mj-lt"/>
                <a:ea typeface="+mj-ea"/>
                <a:cs typeface="Titr" pitchFamily="2" charset="-78"/>
              </a:rPr>
              <a:t>انواع دودكش فشار مثبت</a:t>
            </a:r>
            <a:endParaRPr kumimoji="0" lang="en-US" sz="3600" b="0" i="0" u="none" strike="noStrike" kern="1200" cap="none" spc="0" normalizeH="0" baseline="0" noProof="0" dirty="0">
              <a:ln>
                <a:noFill/>
              </a:ln>
              <a:solidFill>
                <a:schemeClr val="tx1"/>
              </a:solidFill>
              <a:effectLst/>
              <a:uLnTx/>
              <a:uFillTx/>
              <a:latin typeface="+mj-lt"/>
              <a:ea typeface="+mj-ea"/>
              <a:cs typeface="Titr" pitchFamily="2" charset="-78"/>
            </a:endParaRPr>
          </a:p>
        </p:txBody>
      </p:sp>
      <p:sp>
        <p:nvSpPr>
          <p:cNvPr id="3" name="Rectangle 3"/>
          <p:cNvSpPr txBox="1">
            <a:spLocks noChangeArrowheads="1"/>
          </p:cNvSpPr>
          <p:nvPr/>
        </p:nvSpPr>
        <p:spPr>
          <a:xfrm>
            <a:off x="4097338" y="1066800"/>
            <a:ext cx="5046662" cy="4535487"/>
          </a:xfrm>
          <a:prstGeom prst="rect">
            <a:avLst/>
          </a:prstGeom>
        </p:spPr>
        <p:txBody>
          <a:bodyPr vert="horz" lIns="91440" tIns="45720" rIns="91440" bIns="45720" rtlCol="0">
            <a:normAutofit/>
          </a:bodyPr>
          <a:lstStyle/>
          <a:p>
            <a:pPr marL="0" marR="0" lvl="0" indent="0" algn="r" defTabSz="914400" rtl="0" eaLnBrk="1" fontAlgn="auto" latinLnBrk="0" hangingPunct="1">
              <a:lnSpc>
                <a:spcPct val="100000"/>
              </a:lnSpc>
              <a:spcBef>
                <a:spcPct val="50000"/>
              </a:spcBef>
              <a:spcAft>
                <a:spcPts val="0"/>
              </a:spcAft>
              <a:buClrTx/>
              <a:buSzTx/>
              <a:buFont typeface="Arial" pitchFamily="34" charset="0"/>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دودكش تك جداره</a:t>
            </a:r>
          </a:p>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براي مصارف خانگي</a:t>
            </a:r>
          </a:p>
          <a:p>
            <a:pPr marL="0" marR="0" lvl="0" indent="0" algn="r" defTabSz="914400" rtl="0" eaLnBrk="1" fontAlgn="auto" latinLnBrk="0" hangingPunct="1">
              <a:lnSpc>
                <a:spcPct val="100000"/>
              </a:lnSpc>
              <a:spcBef>
                <a:spcPct val="50000"/>
              </a:spcBef>
              <a:spcAft>
                <a:spcPts val="0"/>
              </a:spcAft>
              <a:buClrTx/>
              <a:buSzTx/>
              <a:buFontTx/>
              <a:buNone/>
              <a:tabLst/>
              <a:defRPr/>
            </a:pPr>
            <a:endParaRPr kumimoji="0" lang="fa-IR" b="1" i="0" u="none" strike="noStrike" kern="1200" cap="none" spc="0" normalizeH="0" baseline="0" noProof="0" dirty="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00000"/>
              </a:lnSpc>
              <a:spcBef>
                <a:spcPct val="50000"/>
              </a:spcBef>
              <a:spcAft>
                <a:spcPts val="0"/>
              </a:spcAft>
              <a:buClrTx/>
              <a:buSzTx/>
              <a:buFontTx/>
              <a:buNone/>
              <a:tabLst/>
              <a:defRPr/>
            </a:pPr>
            <a:endParaRPr kumimoji="0" lang="fa-IR" b="1" i="0" u="none" strike="noStrike" kern="1200" cap="none" spc="0" normalizeH="0" baseline="0" noProof="0" dirty="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00000"/>
              </a:lnSpc>
              <a:spcBef>
                <a:spcPct val="50000"/>
              </a:spcBef>
              <a:spcAft>
                <a:spcPts val="0"/>
              </a:spcAft>
              <a:buClrTx/>
              <a:buSzTx/>
              <a:buFont typeface="Arial" pitchFamily="34" charset="0"/>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دودكش دوجداره</a:t>
            </a:r>
          </a:p>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براي مصارف صنعتي و تجاري</a:t>
            </a:r>
          </a:p>
          <a:p>
            <a:pPr marL="0" marR="0" lvl="0" indent="0" algn="r" defTabSz="914400" rtl="0" eaLnBrk="1" fontAlgn="auto" latinLnBrk="0" hangingPunct="1">
              <a:lnSpc>
                <a:spcPct val="100000"/>
              </a:lnSpc>
              <a:spcBef>
                <a:spcPct val="20000"/>
              </a:spcBef>
              <a:spcAft>
                <a:spcPts val="0"/>
              </a:spcAft>
              <a:buClrTx/>
              <a:buSzTx/>
              <a:buFontTx/>
              <a:buNone/>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 </a:t>
            </a:r>
            <a:endParaRPr kumimoji="0" lang="fi-FI" b="0" i="0" u="none" strike="noStrike" kern="1200" cap="none" spc="0" normalizeH="0" baseline="0" noProof="0" dirty="0">
              <a:ln>
                <a:noFill/>
              </a:ln>
              <a:effectLst/>
              <a:uLnTx/>
              <a:uFillTx/>
              <a:latin typeface="Tahoma" pitchFamily="34" charset="0"/>
              <a:cs typeface="Tahoma" pitchFamily="34" charset="0"/>
            </a:endParaRPr>
          </a:p>
        </p:txBody>
      </p:sp>
      <p:pic>
        <p:nvPicPr>
          <p:cNvPr id="4" name="Picture 4" descr="pipe_large"/>
          <p:cNvPicPr>
            <a:picLocks noChangeAspect="1" noChangeArrowheads="1"/>
          </p:cNvPicPr>
          <p:nvPr/>
        </p:nvPicPr>
        <p:blipFill>
          <a:blip r:embed="rId2" cstate="print"/>
          <a:srcRect/>
          <a:stretch>
            <a:fillRect/>
          </a:stretch>
        </p:blipFill>
        <p:spPr>
          <a:xfrm>
            <a:off x="1295400" y="457200"/>
            <a:ext cx="3671888"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5" descr="W2"/>
          <p:cNvPicPr>
            <a:picLocks noChangeAspect="1" noChangeArrowheads="1"/>
          </p:cNvPicPr>
          <p:nvPr/>
        </p:nvPicPr>
        <p:blipFill>
          <a:blip r:embed="rId3" cstate="print"/>
          <a:srcRect/>
          <a:stretch>
            <a:fillRect/>
          </a:stretch>
        </p:blipFill>
        <p:spPr>
          <a:xfrm>
            <a:off x="2209800" y="3429000"/>
            <a:ext cx="2879725" cy="2476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68313" y="473075"/>
            <a:ext cx="8135937" cy="523220"/>
          </a:xfrm>
          <a:prstGeom prst="rect">
            <a:avLst/>
          </a:prstGeom>
          <a:noFill/>
          <a:ln w="9525">
            <a:noFill/>
            <a:miter lim="800000"/>
            <a:headEnd/>
            <a:tailEnd/>
          </a:ln>
          <a:effectLst/>
        </p:spPr>
        <p:txBody>
          <a:bodyPr>
            <a:spAutoFit/>
          </a:bodyPr>
          <a:lstStyle/>
          <a:p>
            <a:pPr algn="r" eaLnBrk="0" hangingPunct="0">
              <a:spcBef>
                <a:spcPct val="50000"/>
              </a:spcBef>
            </a:pPr>
            <a:r>
              <a:rPr lang="fa-IR" sz="2800" dirty="0">
                <a:latin typeface="Arial" charset="0"/>
                <a:cs typeface="Titr" pitchFamily="2" charset="-78"/>
              </a:rPr>
              <a:t>شرائط دودكش </a:t>
            </a:r>
            <a:r>
              <a:rPr lang="fa-IR" sz="2800" dirty="0" smtClean="0">
                <a:latin typeface="Arial" charset="0"/>
                <a:cs typeface="Titr" pitchFamily="2" charset="-78"/>
              </a:rPr>
              <a:t>شوفاژ</a:t>
            </a:r>
            <a:endParaRPr lang="en-US" sz="3200" b="1" dirty="0">
              <a:cs typeface="Nazanin" pitchFamily="2" charset="-78"/>
            </a:endParaRPr>
          </a:p>
        </p:txBody>
      </p:sp>
      <p:sp>
        <p:nvSpPr>
          <p:cNvPr id="3" name="Text Box 3"/>
          <p:cNvSpPr txBox="1">
            <a:spLocks noChangeArrowheads="1"/>
          </p:cNvSpPr>
          <p:nvPr/>
        </p:nvSpPr>
        <p:spPr bwMode="auto">
          <a:xfrm>
            <a:off x="457200" y="914400"/>
            <a:ext cx="8458200" cy="1671227"/>
          </a:xfrm>
          <a:prstGeom prst="rect">
            <a:avLst/>
          </a:prstGeom>
          <a:noFill/>
          <a:ln w="9525">
            <a:noFill/>
            <a:miter lim="800000"/>
            <a:headEnd/>
            <a:tailEnd/>
          </a:ln>
          <a:effectLst/>
        </p:spPr>
        <p:txBody>
          <a:bodyPr>
            <a:spAutoFit/>
          </a:bodyPr>
          <a:lstStyle/>
          <a:p>
            <a:pPr marL="457200" indent="-457200" algn="r" rtl="1" eaLnBrk="0" hangingPunct="0">
              <a:lnSpc>
                <a:spcPct val="90000"/>
              </a:lnSpc>
              <a:spcBef>
                <a:spcPct val="50000"/>
              </a:spcBef>
            </a:pPr>
            <a:r>
              <a:rPr lang="fa-IR" dirty="0">
                <a:cs typeface="Nazanin" pitchFamily="2" charset="-78"/>
              </a:rPr>
              <a:t>اين شوفاژها را مي توان به سه طريق نصب كرد:</a:t>
            </a:r>
          </a:p>
          <a:p>
            <a:pPr marL="457200" indent="-457200" algn="r" rtl="1" eaLnBrk="0" hangingPunct="0">
              <a:lnSpc>
                <a:spcPct val="110000"/>
              </a:lnSpc>
              <a:spcBef>
                <a:spcPct val="50000"/>
              </a:spcBef>
              <a:buFontTx/>
              <a:buAutoNum type="arabicPeriod"/>
            </a:pPr>
            <a:r>
              <a:rPr lang="fa-IR" dirty="0">
                <a:cs typeface="Nazanin" pitchFamily="2" charset="-78"/>
              </a:rPr>
              <a:t>نصب به روش </a:t>
            </a:r>
            <a:r>
              <a:rPr lang="en-US" dirty="0">
                <a:cs typeface="Nazanin" pitchFamily="2" charset="-78"/>
              </a:rPr>
              <a:t>C -Type </a:t>
            </a:r>
            <a:r>
              <a:rPr lang="fa-IR" dirty="0">
                <a:cs typeface="Nazanin" pitchFamily="2" charset="-78"/>
              </a:rPr>
              <a:t> با دودكش/هواكش يكپارچه</a:t>
            </a:r>
          </a:p>
          <a:p>
            <a:pPr marL="457200" indent="-457200" algn="r" rtl="1" eaLnBrk="0" hangingPunct="0">
              <a:lnSpc>
                <a:spcPct val="110000"/>
              </a:lnSpc>
              <a:spcBef>
                <a:spcPct val="50000"/>
              </a:spcBef>
              <a:buFontTx/>
              <a:buAutoNum type="arabicPeriod"/>
            </a:pPr>
            <a:r>
              <a:rPr lang="fa-IR" dirty="0">
                <a:cs typeface="Nazanin" pitchFamily="2" charset="-78"/>
              </a:rPr>
              <a:t>نصب به روش </a:t>
            </a:r>
            <a:r>
              <a:rPr lang="en-US" dirty="0">
                <a:cs typeface="Nazanin" pitchFamily="2" charset="-78"/>
              </a:rPr>
              <a:t>C – Type</a:t>
            </a:r>
            <a:r>
              <a:rPr lang="fa-IR" dirty="0">
                <a:cs typeface="Nazanin" pitchFamily="2" charset="-78"/>
              </a:rPr>
              <a:t> با دودكش/هواكش جداگانه</a:t>
            </a:r>
            <a:endParaRPr lang="en-US" dirty="0">
              <a:cs typeface="Nazanin" pitchFamily="2" charset="-78"/>
            </a:endParaRPr>
          </a:p>
          <a:p>
            <a:pPr marL="457200" indent="-457200" algn="r" rtl="1" eaLnBrk="0" hangingPunct="0">
              <a:lnSpc>
                <a:spcPct val="110000"/>
              </a:lnSpc>
              <a:spcBef>
                <a:spcPct val="50000"/>
              </a:spcBef>
              <a:buFontTx/>
              <a:buAutoNum type="arabicPeriod"/>
            </a:pPr>
            <a:r>
              <a:rPr lang="fa-IR" dirty="0">
                <a:cs typeface="Nazanin" pitchFamily="2" charset="-78"/>
              </a:rPr>
              <a:t>نصب به روش</a:t>
            </a:r>
            <a:r>
              <a:rPr lang="en-US" dirty="0">
                <a:cs typeface="Nazanin" pitchFamily="2" charset="-78"/>
              </a:rPr>
              <a:t>-Type</a:t>
            </a:r>
            <a:r>
              <a:rPr lang="fa-IR" dirty="0">
                <a:cs typeface="Nazanin" pitchFamily="2" charset="-78"/>
              </a:rPr>
              <a:t> </a:t>
            </a:r>
            <a:r>
              <a:rPr lang="en-US" dirty="0">
                <a:cs typeface="Nazanin" pitchFamily="2" charset="-78"/>
              </a:rPr>
              <a:t>B</a:t>
            </a:r>
            <a:r>
              <a:rPr lang="en-US" sz="1400" dirty="0">
                <a:cs typeface="Nazanin" pitchFamily="2" charset="-78"/>
              </a:rPr>
              <a:t>22</a:t>
            </a:r>
            <a:endParaRPr lang="fa-IR" sz="1400" dirty="0">
              <a:cs typeface="Nazanin" pitchFamily="2" charset="-78"/>
            </a:endParaRPr>
          </a:p>
        </p:txBody>
      </p:sp>
      <p:pic>
        <p:nvPicPr>
          <p:cNvPr id="4" name="Picture 4" descr="clip_image002"/>
          <p:cNvPicPr>
            <a:picLocks noChangeAspect="1" noChangeArrowheads="1"/>
          </p:cNvPicPr>
          <p:nvPr/>
        </p:nvPicPr>
        <p:blipFill>
          <a:blip r:embed="rId3" cstate="print"/>
          <a:srcRect/>
          <a:stretch>
            <a:fillRect/>
          </a:stretch>
        </p:blipFill>
        <p:spPr bwMode="auto">
          <a:xfrm>
            <a:off x="5580063" y="3500438"/>
            <a:ext cx="2438400" cy="3124200"/>
          </a:xfrm>
          <a:prstGeom prst="rect">
            <a:avLst/>
          </a:prstGeom>
          <a:noFill/>
          <a:ln w="9525">
            <a:noFill/>
            <a:miter lim="800000"/>
            <a:headEnd/>
            <a:tailEnd/>
          </a:ln>
        </p:spPr>
      </p:pic>
      <p:sp>
        <p:nvSpPr>
          <p:cNvPr id="5" name="Rectangle 5"/>
          <p:cNvSpPr>
            <a:spLocks noChangeArrowheads="1"/>
          </p:cNvSpPr>
          <p:nvPr/>
        </p:nvSpPr>
        <p:spPr bwMode="auto">
          <a:xfrm>
            <a:off x="8959269" y="1148834"/>
            <a:ext cx="184731" cy="369332"/>
          </a:xfrm>
          <a:prstGeom prst="rect">
            <a:avLst/>
          </a:prstGeom>
          <a:noFill/>
          <a:ln w="9525">
            <a:noFill/>
            <a:miter lim="800000"/>
            <a:headEnd/>
            <a:tailEnd/>
          </a:ln>
          <a:effectLst/>
        </p:spPr>
        <p:txBody>
          <a:bodyPr wrap="none" anchor="ctr">
            <a:spAutoFit/>
          </a:bodyPr>
          <a:lstStyle/>
          <a:p>
            <a:pPr algn="r"/>
            <a:endParaRPr lang="en-US"/>
          </a:p>
        </p:txBody>
      </p:sp>
      <p:graphicFrame>
        <p:nvGraphicFramePr>
          <p:cNvPr id="6" name="Object 6"/>
          <p:cNvGraphicFramePr>
            <a:graphicFrameLocks noChangeAspect="1"/>
          </p:cNvGraphicFramePr>
          <p:nvPr/>
        </p:nvGraphicFramePr>
        <p:xfrm>
          <a:off x="323850" y="2708275"/>
          <a:ext cx="4343400" cy="4002088"/>
        </p:xfrm>
        <a:graphic>
          <a:graphicData uri="http://schemas.openxmlformats.org/presentationml/2006/ole">
            <p:oleObj spid="_x0000_s12290" name="Photo Editor Photo" r:id="rId4" imgW="11038095" imgH="11860280" progId="">
              <p:embed/>
            </p:oleObj>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68313" y="473075"/>
            <a:ext cx="8280400" cy="579438"/>
          </a:xfrm>
          <a:prstGeom prst="rect">
            <a:avLst/>
          </a:prstGeom>
          <a:noFill/>
          <a:ln w="9525">
            <a:noFill/>
            <a:miter lim="800000"/>
            <a:headEnd/>
            <a:tailEnd/>
          </a:ln>
          <a:effectLst/>
        </p:spPr>
        <p:txBody>
          <a:bodyPr>
            <a:spAutoFit/>
          </a:bodyPr>
          <a:lstStyle/>
          <a:p>
            <a:pPr algn="r" rtl="1" eaLnBrk="0" hangingPunct="0">
              <a:spcBef>
                <a:spcPct val="50000"/>
              </a:spcBef>
            </a:pPr>
            <a:r>
              <a:rPr lang="fa-IR" sz="3200" b="1">
                <a:cs typeface="Nazanin" pitchFamily="2" charset="-78"/>
              </a:rPr>
              <a:t>دودكش افقي هم محور </a:t>
            </a:r>
            <a:r>
              <a:rPr lang="fa-IR" sz="3200" b="1">
                <a:cs typeface="Times New Roman" pitchFamily="18" charset="0"/>
              </a:rPr>
              <a:t>( 100+60</a:t>
            </a:r>
            <a:r>
              <a:rPr lang="en-US" sz="3200" b="1">
                <a:cs typeface="Times New Roman" pitchFamily="18" charset="0"/>
                <a:sym typeface="Symbol" pitchFamily="18" charset="2"/>
              </a:rPr>
              <a:t></a:t>
            </a:r>
            <a:r>
              <a:rPr lang="fa-IR" sz="3200" b="1">
                <a:cs typeface="Times New Roman" pitchFamily="18" charset="0"/>
              </a:rPr>
              <a:t>)</a:t>
            </a:r>
            <a:endParaRPr lang="en-US" sz="3200" b="1">
              <a:cs typeface="Times New Roman" pitchFamily="18" charset="0"/>
            </a:endParaRPr>
          </a:p>
        </p:txBody>
      </p:sp>
      <p:sp>
        <p:nvSpPr>
          <p:cNvPr id="3" name="Rectangle 3"/>
          <p:cNvSpPr>
            <a:spLocks noChangeArrowheads="1"/>
          </p:cNvSpPr>
          <p:nvPr/>
        </p:nvSpPr>
        <p:spPr bwMode="auto">
          <a:xfrm>
            <a:off x="323850" y="1240909"/>
            <a:ext cx="8445500" cy="369332"/>
          </a:xfrm>
          <a:prstGeom prst="rect">
            <a:avLst/>
          </a:prstGeom>
          <a:noFill/>
          <a:ln w="9525">
            <a:noFill/>
            <a:miter lim="800000"/>
            <a:headEnd/>
            <a:tailEnd/>
          </a:ln>
          <a:effectLst/>
        </p:spPr>
        <p:txBody>
          <a:bodyPr anchor="ctr">
            <a:spAutoFit/>
          </a:bodyPr>
          <a:lstStyle/>
          <a:p>
            <a:pPr algn="r" rtl="1"/>
            <a:r>
              <a:rPr lang="fa-IR">
                <a:solidFill>
                  <a:schemeClr val="accent2"/>
                </a:solidFill>
                <a:ea typeface="Times New Roman" pitchFamily="18" charset="0"/>
                <a:cs typeface="Nazanin" pitchFamily="2" charset="-78"/>
              </a:rPr>
              <a:t>ا</a:t>
            </a:r>
            <a:r>
              <a:rPr lang="ar-SA">
                <a:solidFill>
                  <a:schemeClr val="accent2"/>
                </a:solidFill>
                <a:ea typeface="Times New Roman" pitchFamily="18" charset="0"/>
                <a:cs typeface="Nazanin" pitchFamily="2" charset="-78"/>
              </a:rPr>
              <a:t>ندازه هاي مرجع براي طول دودكش</a:t>
            </a:r>
            <a:endParaRPr lang="en-US">
              <a:solidFill>
                <a:schemeClr val="accent2"/>
              </a:solidFill>
              <a:ea typeface="Times New Roman" pitchFamily="18" charset="0"/>
              <a:cs typeface="Nazanin" pitchFamily="2" charset="-78"/>
            </a:endParaRPr>
          </a:p>
        </p:txBody>
      </p:sp>
      <p:graphicFrame>
        <p:nvGraphicFramePr>
          <p:cNvPr id="4" name="Group 4"/>
          <p:cNvGraphicFramePr>
            <a:graphicFrameLocks noGrp="1"/>
          </p:cNvGraphicFramePr>
          <p:nvPr/>
        </p:nvGraphicFramePr>
        <p:xfrm>
          <a:off x="323850" y="1700213"/>
          <a:ext cx="8534400" cy="2390400"/>
        </p:xfrm>
        <a:graphic>
          <a:graphicData uri="http://schemas.openxmlformats.org/drawingml/2006/table">
            <a:tbl>
              <a:tblPr rtl="1"/>
              <a:tblGrid>
                <a:gridCol w="1420812"/>
                <a:gridCol w="1422400"/>
                <a:gridCol w="2840038"/>
                <a:gridCol w="2851150"/>
              </a:tblGrid>
              <a:tr h="287338">
                <a:tc grid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افت بار متناظر هر خم </a:t>
                      </a: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قطر فلنج دود</a:t>
                      </a:r>
                      <a:r>
                        <a:rPr kumimoji="0" lang="fi-FI"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 </a:t>
                      </a:r>
                      <a:r>
                        <a:rPr kumimoji="0" lang="en-US"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M </a:t>
                      </a: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 (</a:t>
                      </a:r>
                      <a:r>
                        <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mm</a:t>
                      </a: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a:t>
                      </a:r>
                      <a:endPar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طول دودكش (متر)</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rPr>
                        <a:t></a:t>
                      </a: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rPr>
                        <a:t> 90</a:t>
                      </a:r>
                      <a:endPar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rPr>
                        <a:t></a:t>
                      </a: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rPr>
                        <a:t> 45 </a:t>
                      </a:r>
                      <a:endPar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r>
              <a:tr h="31273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Traffic" pitchFamily="2" charset="-78"/>
                        </a:rPr>
                        <a:t>85 سانتيمتر</a:t>
                      </a:r>
                      <a:endParaRPr kumimoji="0" lang="en-US" sz="20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Traffic" pitchFamily="2" charset="-78"/>
                        </a:rPr>
                        <a:t>50 سانتيمتر</a:t>
                      </a:r>
                      <a:endParaRPr kumimoji="0" lang="en-US" sz="20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44</a:t>
                      </a:r>
                      <a:endPar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كمتر از 1</a:t>
                      </a:r>
                      <a:endPar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3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Times New Roman" pitchFamily="18" charset="0"/>
                          <a:cs typeface="Times New Roman" pitchFamily="18" charset="0"/>
                        </a:rPr>
                        <a:t>“</a:t>
                      </a: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46</a:t>
                      </a:r>
                      <a:endPar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1 تا 2</a:t>
                      </a:r>
                      <a:endPar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a:cs typeface="Arial" charset="0"/>
                        </a:rPr>
                        <a:t>“</a:t>
                      </a:r>
                      <a:endParaRPr kumimoji="0" lang="en-US" sz="2000" b="1" i="0" u="none" strike="noStrike" cap="none" normalizeH="0" baseline="0" smtClean="0">
                        <a:ln>
                          <a:noFill/>
                        </a:ln>
                        <a:solidFill>
                          <a:schemeClr val="tx1"/>
                        </a:solidFill>
                        <a:effectLst/>
                        <a:latin typeface="Times New Roman" pitchFamily="18" charset="0"/>
                        <a:cs typeface="Arial" charset="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a:cs typeface="Arial" charset="0"/>
                        </a:rPr>
                        <a:t>“</a:t>
                      </a:r>
                      <a:endParaRPr kumimoji="0" lang="en-US" sz="2000" b="1" i="0" u="none" strike="noStrike" cap="none" normalizeH="0" baseline="0" smtClean="0">
                        <a:ln>
                          <a:noFill/>
                        </a:ln>
                        <a:solidFill>
                          <a:schemeClr val="tx1"/>
                        </a:solidFill>
                        <a:effectLst/>
                        <a:latin typeface="Times New Roman" pitchFamily="18"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49</a:t>
                      </a:r>
                      <a:endPar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2 تا 3</a:t>
                      </a:r>
                      <a:endPar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a:cs typeface="Arial" charset="0"/>
                        </a:rPr>
                        <a:t>“</a:t>
                      </a:r>
                      <a:endParaRPr kumimoji="0" lang="en-US" sz="2000" b="1" i="0" u="none" strike="noStrike" cap="none" normalizeH="0" baseline="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a:cs typeface="Arial" charset="0"/>
                        </a:rPr>
                        <a:t>“</a:t>
                      </a:r>
                      <a:endParaRPr kumimoji="0" lang="en-US" sz="2000" b="1" i="0" u="none" strike="noStrike" cap="none" normalizeH="0" baseline="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6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نصب نشده</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3 تا 25/4</a:t>
                      </a:r>
                      <a:endPar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5" name="Object 38"/>
          <p:cNvGraphicFramePr>
            <a:graphicFrameLocks noChangeAspect="1"/>
          </p:cNvGraphicFramePr>
          <p:nvPr/>
        </p:nvGraphicFramePr>
        <p:xfrm>
          <a:off x="179388" y="4797425"/>
          <a:ext cx="2808287" cy="1722438"/>
        </p:xfrm>
        <a:graphic>
          <a:graphicData uri="http://schemas.openxmlformats.org/presentationml/2006/ole">
            <p:oleObj spid="_x0000_s13314" name="Bitmap Image" r:id="rId3" imgW="2019048" imgH="1238423" progId="PBrush">
              <p:embed/>
            </p:oleObj>
          </a:graphicData>
        </a:graphic>
      </p:graphicFrame>
      <p:graphicFrame>
        <p:nvGraphicFramePr>
          <p:cNvPr id="6" name="Object 39"/>
          <p:cNvGraphicFramePr>
            <a:graphicFrameLocks noChangeAspect="1"/>
          </p:cNvGraphicFramePr>
          <p:nvPr/>
        </p:nvGraphicFramePr>
        <p:xfrm>
          <a:off x="6300788" y="4292600"/>
          <a:ext cx="2343150" cy="2390775"/>
        </p:xfrm>
        <a:graphic>
          <a:graphicData uri="http://schemas.openxmlformats.org/presentationml/2006/ole">
            <p:oleObj spid="_x0000_s13315" name="Bitmap Image" r:id="rId4" imgW="2343477" imgH="2390476" progId="PBrush">
              <p:embed/>
            </p:oleObj>
          </a:graphicData>
        </a:graphic>
      </p:graphicFrame>
      <p:graphicFrame>
        <p:nvGraphicFramePr>
          <p:cNvPr id="7" name="Object 40"/>
          <p:cNvGraphicFramePr>
            <a:graphicFrameLocks noChangeAspect="1"/>
          </p:cNvGraphicFramePr>
          <p:nvPr/>
        </p:nvGraphicFramePr>
        <p:xfrm>
          <a:off x="3276600" y="4333875"/>
          <a:ext cx="2695575" cy="2524125"/>
        </p:xfrm>
        <a:graphic>
          <a:graphicData uri="http://schemas.openxmlformats.org/presentationml/2006/ole">
            <p:oleObj spid="_x0000_s13316" name="Bitmap Image" r:id="rId5" imgW="2695951" imgH="2523810" progId="PBrush">
              <p:embed/>
            </p:oleObj>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539750" y="401638"/>
            <a:ext cx="8135938" cy="579437"/>
          </a:xfrm>
          <a:prstGeom prst="rect">
            <a:avLst/>
          </a:prstGeom>
          <a:noFill/>
          <a:ln w="9525">
            <a:noFill/>
            <a:miter lim="800000"/>
            <a:headEnd/>
            <a:tailEnd/>
          </a:ln>
          <a:effectLst/>
        </p:spPr>
        <p:txBody>
          <a:bodyPr>
            <a:spAutoFit/>
          </a:bodyPr>
          <a:lstStyle/>
          <a:p>
            <a:pPr algn="r" rtl="1" eaLnBrk="0" hangingPunct="0">
              <a:spcBef>
                <a:spcPct val="50000"/>
              </a:spcBef>
            </a:pPr>
            <a:r>
              <a:rPr lang="fa-IR" sz="3200" b="1">
                <a:cs typeface="Nazanin" pitchFamily="2" charset="-78"/>
              </a:rPr>
              <a:t>دودكش / هواكش مجزا ( 80+80</a:t>
            </a:r>
            <a:r>
              <a:rPr lang="en-US" sz="3200" b="1">
                <a:cs typeface="Nazanin" pitchFamily="2" charset="-78"/>
                <a:sym typeface="Symbol" pitchFamily="18" charset="2"/>
              </a:rPr>
              <a:t></a:t>
            </a:r>
            <a:r>
              <a:rPr lang="fa-IR" sz="3200" b="1">
                <a:cs typeface="Nazanin" pitchFamily="2" charset="-78"/>
              </a:rPr>
              <a:t>)</a:t>
            </a:r>
            <a:endParaRPr lang="en-US" sz="3200" b="1">
              <a:cs typeface="Nazanin" pitchFamily="2" charset="-78"/>
            </a:endParaRPr>
          </a:p>
        </p:txBody>
      </p:sp>
      <p:sp>
        <p:nvSpPr>
          <p:cNvPr id="3" name="Rectangle 3"/>
          <p:cNvSpPr>
            <a:spLocks noChangeArrowheads="1"/>
          </p:cNvSpPr>
          <p:nvPr/>
        </p:nvSpPr>
        <p:spPr bwMode="auto">
          <a:xfrm>
            <a:off x="323850" y="1096447"/>
            <a:ext cx="8445500" cy="369332"/>
          </a:xfrm>
          <a:prstGeom prst="rect">
            <a:avLst/>
          </a:prstGeom>
          <a:noFill/>
          <a:ln w="9525">
            <a:noFill/>
            <a:miter lim="800000"/>
            <a:headEnd/>
            <a:tailEnd/>
          </a:ln>
          <a:effectLst/>
        </p:spPr>
        <p:txBody>
          <a:bodyPr anchor="ctr">
            <a:spAutoFit/>
          </a:bodyPr>
          <a:lstStyle/>
          <a:p>
            <a:pPr algn="r" rtl="1"/>
            <a:r>
              <a:rPr lang="fa-IR">
                <a:solidFill>
                  <a:srgbClr val="008000"/>
                </a:solidFill>
                <a:ea typeface="Times New Roman" pitchFamily="18" charset="0"/>
                <a:cs typeface="Nazanin" pitchFamily="2" charset="-78"/>
              </a:rPr>
              <a:t>ا</a:t>
            </a:r>
            <a:r>
              <a:rPr lang="ar-SA">
                <a:solidFill>
                  <a:srgbClr val="008000"/>
                </a:solidFill>
                <a:ea typeface="Times New Roman" pitchFamily="18" charset="0"/>
                <a:cs typeface="Nazanin" pitchFamily="2" charset="-78"/>
              </a:rPr>
              <a:t>ندازه هاي مرجع براي طول دودكش</a:t>
            </a:r>
            <a:endParaRPr lang="en-US">
              <a:solidFill>
                <a:srgbClr val="008000"/>
              </a:solidFill>
              <a:ea typeface="Times New Roman" pitchFamily="18" charset="0"/>
              <a:cs typeface="Nazanin" pitchFamily="2" charset="-78"/>
            </a:endParaRPr>
          </a:p>
        </p:txBody>
      </p:sp>
      <p:graphicFrame>
        <p:nvGraphicFramePr>
          <p:cNvPr id="4" name="Group 4"/>
          <p:cNvGraphicFramePr>
            <a:graphicFrameLocks noGrp="1"/>
          </p:cNvGraphicFramePr>
          <p:nvPr/>
        </p:nvGraphicFramePr>
        <p:xfrm>
          <a:off x="323850" y="1557338"/>
          <a:ext cx="8534400" cy="2390400"/>
        </p:xfrm>
        <a:graphic>
          <a:graphicData uri="http://schemas.openxmlformats.org/drawingml/2006/table">
            <a:tbl>
              <a:tblPr rtl="1"/>
              <a:tblGrid>
                <a:gridCol w="1420812"/>
                <a:gridCol w="1422400"/>
                <a:gridCol w="2840038"/>
                <a:gridCol w="2851150"/>
              </a:tblGrid>
              <a:tr h="298450">
                <a:tc grid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افت بار متناظر هر خم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قطر فلنج دود</a:t>
                      </a:r>
                      <a:r>
                        <a:rPr kumimoji="0" lang="en-US"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M </a:t>
                      </a: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 (</a:t>
                      </a:r>
                      <a:r>
                        <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mm</a:t>
                      </a: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a:t>
                      </a:r>
                      <a:endPar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طول دودكش (متر)</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8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rPr>
                        <a:t></a:t>
                      </a: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rPr>
                        <a:t> 90</a:t>
                      </a:r>
                      <a:endPar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rPr>
                        <a:t></a:t>
                      </a: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rPr>
                        <a:t> 45 </a:t>
                      </a:r>
                      <a:endPar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r>
              <a:tr h="31115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Traffic" pitchFamily="2" charset="-78"/>
                        </a:rPr>
                        <a:t>85 سانتيمتر</a:t>
                      </a:r>
                      <a:endParaRPr kumimoji="0" lang="en-US" sz="20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Traffic" pitchFamily="2" charset="-78"/>
                        </a:rPr>
                        <a:t>50 سانتيمتر</a:t>
                      </a:r>
                      <a:endParaRPr kumimoji="0" lang="en-US" sz="20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44</a:t>
                      </a:r>
                      <a:endPar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rPr>
                        <a:t>5+5</a:t>
                      </a:r>
                      <a:endPar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Times New Roman" pitchFamily="18" charset="0"/>
                          <a:cs typeface="Times New Roman" pitchFamily="18" charset="0"/>
                        </a:rPr>
                        <a:t>“</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46</a:t>
                      </a:r>
                      <a:endPar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5+5 تا 10+10</a:t>
                      </a:r>
                      <a:endPar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86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a:cs typeface="Arial" charset="0"/>
                        </a:rPr>
                        <a:t>“</a:t>
                      </a:r>
                      <a:endParaRPr kumimoji="0" lang="en-US" sz="2000" b="1" i="0" u="none" strike="noStrike" cap="none" normalizeH="0" baseline="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a:cs typeface="Arial" charset="0"/>
                        </a:rPr>
                        <a:t>“</a:t>
                      </a:r>
                      <a:endParaRPr kumimoji="0" lang="en-US" sz="2000" b="1" i="0" u="none" strike="noStrike" cap="none" normalizeH="0" baseline="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49</a:t>
                      </a:r>
                      <a:endPar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10+10 تا 15+15</a:t>
                      </a:r>
                      <a:endPar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a:cs typeface="Arial" charset="0"/>
                        </a:rPr>
                        <a:t>“</a:t>
                      </a:r>
                      <a:endParaRPr kumimoji="0" lang="en-US" sz="2000" b="1" i="0" u="none" strike="noStrike" cap="none" normalizeH="0" baseline="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a:cs typeface="Arial" charset="0"/>
                        </a:rPr>
                        <a:t>“</a:t>
                      </a:r>
                      <a:endParaRPr kumimoji="0" lang="en-US" sz="2000" b="1" i="0" u="none" strike="noStrike" cap="none" normalizeH="0" baseline="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6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نصب نشده</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15+15 تا 20+20</a:t>
                      </a:r>
                      <a:endPar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5" name="Object 38"/>
          <p:cNvGraphicFramePr>
            <a:graphicFrameLocks noChangeAspect="1"/>
          </p:cNvGraphicFramePr>
          <p:nvPr/>
        </p:nvGraphicFramePr>
        <p:xfrm>
          <a:off x="179388" y="4292600"/>
          <a:ext cx="4752975" cy="2317750"/>
        </p:xfrm>
        <a:graphic>
          <a:graphicData uri="http://schemas.openxmlformats.org/presentationml/2006/ole">
            <p:oleObj spid="_x0000_s14338" name="Bitmap Image" r:id="rId3" imgW="3400900" imgH="1657581" progId="PBrush">
              <p:embed/>
            </p:oleObj>
          </a:graphicData>
        </a:graphic>
      </p:graphicFrame>
      <p:graphicFrame>
        <p:nvGraphicFramePr>
          <p:cNvPr id="6" name="Object 39"/>
          <p:cNvGraphicFramePr>
            <a:graphicFrameLocks noChangeAspect="1"/>
          </p:cNvGraphicFramePr>
          <p:nvPr/>
        </p:nvGraphicFramePr>
        <p:xfrm>
          <a:off x="5003800" y="4144963"/>
          <a:ext cx="3744913" cy="2713037"/>
        </p:xfrm>
        <a:graphic>
          <a:graphicData uri="http://schemas.openxmlformats.org/presentationml/2006/ole">
            <p:oleObj spid="_x0000_s14339" name="Bitmap Image" r:id="rId4" imgW="3905795" imgH="2828571" progId="PBrush">
              <p:embed/>
            </p:oleObj>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57200" y="457200"/>
            <a:ext cx="8229600" cy="1371600"/>
          </a:xfrm>
          <a:prstGeom prst="rect">
            <a:avLst/>
          </a:prstGeom>
          <a:noFill/>
          <a:ln w="9525">
            <a:noFill/>
            <a:miter lim="800000"/>
            <a:headEnd/>
            <a:tailEnd/>
          </a:ln>
          <a:effectLst/>
        </p:spPr>
        <p:txBody>
          <a:bodyPr anchor="ctr"/>
          <a:lstStyle/>
          <a:p>
            <a:pPr algn="r" rtl="1"/>
            <a:r>
              <a:rPr lang="en-US" sz="4400">
                <a:solidFill>
                  <a:schemeClr val="tx2"/>
                </a:solidFill>
              </a:rPr>
              <a:t>	</a:t>
            </a:r>
          </a:p>
        </p:txBody>
      </p:sp>
      <p:sp>
        <p:nvSpPr>
          <p:cNvPr id="3" name="Rectangle 3"/>
          <p:cNvSpPr>
            <a:spLocks noChangeArrowheads="1"/>
          </p:cNvSpPr>
          <p:nvPr/>
        </p:nvSpPr>
        <p:spPr bwMode="auto">
          <a:xfrm>
            <a:off x="539750" y="908050"/>
            <a:ext cx="8424863" cy="5400675"/>
          </a:xfrm>
          <a:prstGeom prst="rect">
            <a:avLst/>
          </a:prstGeom>
          <a:noFill/>
          <a:ln w="9525">
            <a:noFill/>
            <a:miter lim="800000"/>
            <a:headEnd/>
            <a:tailEnd/>
          </a:ln>
          <a:effectLst/>
        </p:spPr>
        <p:txBody>
          <a:bodyPr/>
          <a:lstStyle/>
          <a:p>
            <a:pPr marL="342900" indent="-342900" algn="r" rtl="1">
              <a:lnSpc>
                <a:spcPct val="120000"/>
              </a:lnSpc>
              <a:spcBef>
                <a:spcPct val="70000"/>
              </a:spcBef>
            </a:pPr>
            <a:r>
              <a:rPr lang="en-US" b="1" dirty="0">
                <a:latin typeface="Tahoma" pitchFamily="34" charset="0"/>
                <a:cs typeface="Tahoma" pitchFamily="34" charset="0"/>
              </a:rPr>
              <a:t>	</a:t>
            </a:r>
            <a:r>
              <a:rPr lang="fa-IR" b="1" dirty="0">
                <a:latin typeface="Tahoma" pitchFamily="34" charset="0"/>
                <a:cs typeface="Tahoma" pitchFamily="34" charset="0"/>
              </a:rPr>
              <a:t>نصب آبگرمكن به ظرفيت نامي 24000</a:t>
            </a:r>
            <a:r>
              <a:rPr lang="en-US" b="1" dirty="0">
                <a:latin typeface="Tahoma" pitchFamily="34" charset="0"/>
                <a:cs typeface="Tahoma" pitchFamily="34" charset="0"/>
              </a:rPr>
              <a:t> </a:t>
            </a:r>
            <a:r>
              <a:rPr lang="fa-IR" b="1" dirty="0">
                <a:latin typeface="Tahoma" pitchFamily="34" charset="0"/>
                <a:cs typeface="Tahoma" pitchFamily="34" charset="0"/>
              </a:rPr>
              <a:t>كيلوكالري در ساعت</a:t>
            </a:r>
            <a:r>
              <a:rPr lang="en-US" b="1" dirty="0">
                <a:latin typeface="Tahoma" pitchFamily="34" charset="0"/>
                <a:cs typeface="Tahoma" pitchFamily="34" charset="0"/>
              </a:rPr>
              <a:t> </a:t>
            </a:r>
            <a:r>
              <a:rPr lang="fa-IR" b="1" dirty="0">
                <a:latin typeface="Tahoma" pitchFamily="34" charset="0"/>
                <a:cs typeface="Tahoma" pitchFamily="34" charset="0"/>
              </a:rPr>
              <a:t>در يك آشپزخانه نوع باز</a:t>
            </a:r>
            <a:r>
              <a:rPr lang="en-US" b="1" dirty="0">
                <a:latin typeface="Tahoma" pitchFamily="34" charset="0"/>
                <a:cs typeface="Tahoma" pitchFamily="34" charset="0"/>
              </a:rPr>
              <a:t> (open) </a:t>
            </a:r>
            <a:r>
              <a:rPr lang="fa-IR" b="1" dirty="0">
                <a:latin typeface="Tahoma" pitchFamily="34" charset="0"/>
                <a:cs typeface="Tahoma" pitchFamily="34" charset="0"/>
              </a:rPr>
              <a:t>كه به محوطه‌هاي نهارخوري و ميهمان‌خانه متصل و زيربناي محوطه مربوطه</a:t>
            </a:r>
            <a:r>
              <a:rPr lang="en-US" b="1" dirty="0">
                <a:latin typeface="Tahoma" pitchFamily="34" charset="0"/>
                <a:cs typeface="Tahoma" pitchFamily="34" charset="0"/>
              </a:rPr>
              <a:t> </a:t>
            </a:r>
            <a:r>
              <a:rPr lang="fa-IR" b="1" dirty="0">
                <a:latin typeface="Tahoma" pitchFamily="34" charset="0"/>
                <a:cs typeface="Tahoma" pitchFamily="34" charset="0"/>
              </a:rPr>
              <a:t>50</a:t>
            </a:r>
            <a:r>
              <a:rPr lang="en-US" b="1" dirty="0">
                <a:latin typeface="Tahoma" pitchFamily="34" charset="0"/>
                <a:cs typeface="Tahoma" pitchFamily="34" charset="0"/>
              </a:rPr>
              <a:t> </a:t>
            </a:r>
            <a:r>
              <a:rPr lang="fa-IR" b="1" dirty="0">
                <a:latin typeface="Tahoma" pitchFamily="34" charset="0"/>
                <a:cs typeface="Tahoma" pitchFamily="34" charset="0"/>
              </a:rPr>
              <a:t>متر مربع مي‌باشد مجاز است يا خير؟</a:t>
            </a:r>
            <a:endParaRPr lang="en-US" b="1" dirty="0">
              <a:latin typeface="Tahoma" pitchFamily="34" charset="0"/>
              <a:cs typeface="Tahoma" pitchFamily="34" charset="0"/>
            </a:endParaRPr>
          </a:p>
          <a:p>
            <a:pPr marL="342900" indent="-342900" algn="r" rtl="1">
              <a:spcBef>
                <a:spcPct val="20000"/>
              </a:spcBef>
            </a:pPr>
            <a:endParaRPr lang="en-US" b="1" dirty="0">
              <a:latin typeface="Tahoma" pitchFamily="34" charset="0"/>
              <a:cs typeface="Tahoma" pitchFamily="34" charset="0"/>
            </a:endParaRPr>
          </a:p>
          <a:p>
            <a:pPr marL="342900" indent="-342900" algn="r" rtl="1">
              <a:lnSpc>
                <a:spcPct val="120000"/>
              </a:lnSpc>
              <a:spcBef>
                <a:spcPct val="70000"/>
              </a:spcBef>
            </a:pPr>
            <a:r>
              <a:rPr lang="en-US" b="1" dirty="0">
                <a:latin typeface="Tahoma" pitchFamily="34" charset="0"/>
                <a:cs typeface="Tahoma" pitchFamily="34" charset="0"/>
              </a:rPr>
              <a:t>24000 kcal/hr ≈ 28 </a:t>
            </a:r>
            <a:r>
              <a:rPr lang="en-US" b="1" dirty="0" err="1">
                <a:latin typeface="Tahoma" pitchFamily="34" charset="0"/>
                <a:cs typeface="Tahoma" pitchFamily="34" charset="0"/>
              </a:rPr>
              <a:t>kw</a:t>
            </a:r>
            <a:r>
              <a:rPr lang="en-US" b="1" dirty="0">
                <a:latin typeface="Tahoma" pitchFamily="34" charset="0"/>
                <a:cs typeface="Tahoma" pitchFamily="34" charset="0"/>
              </a:rPr>
              <a:t> </a:t>
            </a:r>
          </a:p>
          <a:p>
            <a:pPr marL="342900" indent="-342900" algn="r" rtl="1">
              <a:lnSpc>
                <a:spcPct val="120000"/>
              </a:lnSpc>
              <a:spcBef>
                <a:spcPct val="70000"/>
              </a:spcBef>
            </a:pPr>
            <a:r>
              <a:rPr lang="en-US" b="1" dirty="0">
                <a:latin typeface="Tahoma" pitchFamily="34" charset="0"/>
                <a:cs typeface="Tahoma" pitchFamily="34" charset="0"/>
              </a:rPr>
              <a:t>28 </a:t>
            </a:r>
            <a:r>
              <a:rPr lang="en-US" b="1" dirty="0" err="1">
                <a:latin typeface="Tahoma" pitchFamily="34" charset="0"/>
                <a:cs typeface="Tahoma" pitchFamily="34" charset="0"/>
              </a:rPr>
              <a:t>kw</a:t>
            </a:r>
            <a:r>
              <a:rPr lang="en-US" b="1" dirty="0">
                <a:latin typeface="Tahoma" pitchFamily="34" charset="0"/>
                <a:cs typeface="Tahoma" pitchFamily="34" charset="0"/>
              </a:rPr>
              <a:t> × 4 m³/</a:t>
            </a:r>
            <a:r>
              <a:rPr lang="en-US" b="1" dirty="0" err="1">
                <a:latin typeface="Tahoma" pitchFamily="34" charset="0"/>
                <a:cs typeface="Tahoma" pitchFamily="34" charset="0"/>
              </a:rPr>
              <a:t>kw</a:t>
            </a:r>
            <a:r>
              <a:rPr lang="en-US" b="1" dirty="0">
                <a:latin typeface="Tahoma" pitchFamily="34" charset="0"/>
                <a:cs typeface="Tahoma" pitchFamily="34" charset="0"/>
              </a:rPr>
              <a:t> = 112 m³            </a:t>
            </a:r>
            <a:r>
              <a:rPr lang="fa-IR" b="1" dirty="0">
                <a:latin typeface="Tahoma" pitchFamily="34" charset="0"/>
                <a:cs typeface="Tahoma" pitchFamily="34" charset="0"/>
              </a:rPr>
              <a:t>         </a:t>
            </a:r>
            <a:r>
              <a:rPr lang="en-US" b="1" dirty="0">
                <a:latin typeface="Tahoma" pitchFamily="34" charset="0"/>
                <a:cs typeface="Tahoma" pitchFamily="34" charset="0"/>
              </a:rPr>
              <a:t>        </a:t>
            </a:r>
            <a:r>
              <a:rPr lang="fa-IR" b="1" dirty="0">
                <a:solidFill>
                  <a:schemeClr val="accent2"/>
                </a:solidFill>
                <a:latin typeface="Tahoma" pitchFamily="34" charset="0"/>
                <a:cs typeface="Tahoma" pitchFamily="34" charset="0"/>
              </a:rPr>
              <a:t>شرط فضاي نامحدود</a:t>
            </a:r>
            <a:r>
              <a:rPr lang="en-US" b="1" dirty="0">
                <a:latin typeface="Tahoma" pitchFamily="34" charset="0"/>
                <a:cs typeface="Tahoma" pitchFamily="34" charset="0"/>
              </a:rPr>
              <a:t>            </a:t>
            </a:r>
          </a:p>
          <a:p>
            <a:pPr marL="342900" indent="-342900" algn="r" rtl="1">
              <a:lnSpc>
                <a:spcPct val="120000"/>
              </a:lnSpc>
              <a:spcBef>
                <a:spcPct val="70000"/>
              </a:spcBef>
            </a:pPr>
            <a:r>
              <a:rPr lang="en-US" b="1" dirty="0">
                <a:latin typeface="Tahoma" pitchFamily="34" charset="0"/>
                <a:cs typeface="Tahoma" pitchFamily="34" charset="0"/>
              </a:rPr>
              <a:t>50 m² × 2.8 m = 140 m³ &gt; 112 m³    </a:t>
            </a:r>
            <a:r>
              <a:rPr lang="fa-IR" b="1" dirty="0">
                <a:latin typeface="Tahoma" pitchFamily="34" charset="0"/>
                <a:cs typeface="Tahoma" pitchFamily="34" charset="0"/>
              </a:rPr>
              <a:t>   </a:t>
            </a:r>
            <a:r>
              <a:rPr lang="fa-IR" b="1" dirty="0">
                <a:solidFill>
                  <a:schemeClr val="accent2"/>
                </a:solidFill>
                <a:latin typeface="Tahoma" pitchFamily="34" charset="0"/>
                <a:cs typeface="Tahoma" pitchFamily="34" charset="0"/>
              </a:rPr>
              <a:t>نصب در شرايط فوق مجاز است</a:t>
            </a:r>
            <a:endParaRPr lang="fi-FI" b="1" dirty="0">
              <a:solidFill>
                <a:schemeClr val="accent2"/>
              </a:solidFill>
              <a:latin typeface="Tahoma" pitchFamily="34" charset="0"/>
              <a:cs typeface="Tahoma"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68313" y="473075"/>
            <a:ext cx="8280400" cy="579438"/>
          </a:xfrm>
          <a:prstGeom prst="rect">
            <a:avLst/>
          </a:prstGeom>
          <a:noFill/>
          <a:ln w="9525">
            <a:noFill/>
            <a:miter lim="800000"/>
            <a:headEnd/>
            <a:tailEnd/>
          </a:ln>
          <a:effectLst/>
        </p:spPr>
        <p:txBody>
          <a:bodyPr>
            <a:spAutoFit/>
          </a:bodyPr>
          <a:lstStyle/>
          <a:p>
            <a:pPr algn="r" rtl="1" eaLnBrk="0" hangingPunct="0">
              <a:spcBef>
                <a:spcPct val="50000"/>
              </a:spcBef>
            </a:pPr>
            <a:r>
              <a:rPr lang="fa-IR" sz="3200" b="1">
                <a:cs typeface="Nazanin" pitchFamily="2" charset="-78"/>
              </a:rPr>
              <a:t>نصب به روش باز يا </a:t>
            </a:r>
            <a:r>
              <a:rPr lang="en-US" sz="3200" b="1">
                <a:cs typeface="Nazanin" pitchFamily="2" charset="-78"/>
              </a:rPr>
              <a:t>B</a:t>
            </a:r>
            <a:r>
              <a:rPr lang="en-US" sz="2000" b="1">
                <a:cs typeface="Nazanin" pitchFamily="2" charset="-78"/>
              </a:rPr>
              <a:t>22</a:t>
            </a:r>
          </a:p>
        </p:txBody>
      </p:sp>
      <p:sp>
        <p:nvSpPr>
          <p:cNvPr id="3" name="Rectangle 3"/>
          <p:cNvSpPr>
            <a:spLocks noChangeArrowheads="1"/>
          </p:cNvSpPr>
          <p:nvPr/>
        </p:nvSpPr>
        <p:spPr bwMode="auto">
          <a:xfrm>
            <a:off x="323850" y="1339334"/>
            <a:ext cx="8496300" cy="369332"/>
          </a:xfrm>
          <a:prstGeom prst="rect">
            <a:avLst/>
          </a:prstGeom>
          <a:noFill/>
          <a:ln w="9525">
            <a:noFill/>
            <a:miter lim="800000"/>
            <a:headEnd/>
            <a:tailEnd/>
          </a:ln>
          <a:effectLst/>
        </p:spPr>
        <p:txBody>
          <a:bodyPr anchor="ctr">
            <a:spAutoFit/>
          </a:bodyPr>
          <a:lstStyle/>
          <a:p>
            <a:pPr algn="r" rtl="1"/>
            <a:r>
              <a:rPr lang="fa-IR">
                <a:solidFill>
                  <a:srgbClr val="008000"/>
                </a:solidFill>
                <a:ea typeface="Times New Roman" pitchFamily="18" charset="0"/>
                <a:cs typeface="Nazanin" pitchFamily="2" charset="-78"/>
              </a:rPr>
              <a:t>ا</a:t>
            </a:r>
            <a:r>
              <a:rPr lang="ar-SA">
                <a:solidFill>
                  <a:srgbClr val="008000"/>
                </a:solidFill>
                <a:ea typeface="Times New Roman" pitchFamily="18" charset="0"/>
                <a:cs typeface="Nazanin" pitchFamily="2" charset="-78"/>
              </a:rPr>
              <a:t>ندازه هاي مرجع براي طول دودكش</a:t>
            </a:r>
            <a:endParaRPr lang="en-US">
              <a:solidFill>
                <a:srgbClr val="008000"/>
              </a:solidFill>
              <a:ea typeface="Times New Roman" pitchFamily="18" charset="0"/>
              <a:cs typeface="Nazanin" pitchFamily="2" charset="-78"/>
            </a:endParaRPr>
          </a:p>
        </p:txBody>
      </p:sp>
      <p:graphicFrame>
        <p:nvGraphicFramePr>
          <p:cNvPr id="4" name="Group 4"/>
          <p:cNvGraphicFramePr>
            <a:graphicFrameLocks noGrp="1"/>
          </p:cNvGraphicFramePr>
          <p:nvPr/>
        </p:nvGraphicFramePr>
        <p:xfrm>
          <a:off x="323850" y="1844675"/>
          <a:ext cx="8534400" cy="1584960"/>
        </p:xfrm>
        <a:graphic>
          <a:graphicData uri="http://schemas.openxmlformats.org/drawingml/2006/table">
            <a:tbl>
              <a:tblPr rtl="1"/>
              <a:tblGrid>
                <a:gridCol w="1420812"/>
                <a:gridCol w="1422400"/>
                <a:gridCol w="2840038"/>
                <a:gridCol w="2851150"/>
              </a:tblGrid>
              <a:tr h="268288">
                <a:tc grid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افت بار متناظر هر خم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قطر فلنج دود</a:t>
                      </a:r>
                      <a:r>
                        <a:rPr kumimoji="0" lang="en-US"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M </a:t>
                      </a: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 (</a:t>
                      </a:r>
                      <a:r>
                        <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mm</a:t>
                      </a: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a:t>
                      </a:r>
                      <a:endPar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طول  دودكش (متر)</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rPr>
                        <a:t></a:t>
                      </a: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rPr>
                        <a:t> 90</a:t>
                      </a:r>
                      <a:endPar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rPr>
                        <a:t></a:t>
                      </a: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rPr>
                        <a:t> 45 </a:t>
                      </a:r>
                      <a:endPar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r>
              <a:tr h="2889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Traffic" pitchFamily="2" charset="-78"/>
                        </a:rPr>
                        <a:t>85 سانتيمتر</a:t>
                      </a:r>
                      <a:endParaRPr kumimoji="0" lang="en-US" sz="2000" b="1" i="0" u="none" strike="noStrike" cap="none" normalizeH="0" baseline="0" smtClean="0">
                        <a:ln>
                          <a:noFill/>
                        </a:ln>
                        <a:solidFill>
                          <a:schemeClr val="tx1"/>
                        </a:solidFill>
                        <a:effectLst/>
                        <a:latin typeface="Times New Roman" pitchFamily="18" charset="0"/>
                        <a:cs typeface="Traffic"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Traffic" pitchFamily="2" charset="-78"/>
                        </a:rPr>
                        <a:t>50 سانتيمتر</a:t>
                      </a:r>
                      <a:endParaRPr kumimoji="0" lang="en-US" sz="2000" b="1" i="0" u="none" strike="noStrike" cap="none" normalizeH="0" baseline="0" smtClean="0">
                        <a:ln>
                          <a:noFill/>
                        </a:ln>
                        <a:solidFill>
                          <a:schemeClr val="tx1"/>
                        </a:solidFill>
                        <a:effectLst/>
                        <a:latin typeface="Times New Roman" pitchFamily="18" charset="0"/>
                        <a:cs typeface="Traffic"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44</a:t>
                      </a:r>
                      <a:endPar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rPr>
                        <a:t>تا 7</a:t>
                      </a:r>
                      <a:endPar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a:cs typeface="Arial" charset="0"/>
                        </a:rPr>
                        <a:t>“</a:t>
                      </a:r>
                      <a:endParaRPr kumimoji="0" lang="en-US" sz="20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a:cs typeface="Arial" charset="0"/>
                        </a:rPr>
                        <a:t>“</a:t>
                      </a:r>
                      <a:endParaRPr kumimoji="0" lang="en-US" sz="20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6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نصب نشده</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rPr>
                        <a:t>7 تا 25</a:t>
                      </a:r>
                      <a:endPar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5" name="Picture 28" descr="11"/>
          <p:cNvPicPr>
            <a:picLocks noChangeAspect="1" noChangeArrowheads="1"/>
          </p:cNvPicPr>
          <p:nvPr/>
        </p:nvPicPr>
        <p:blipFill>
          <a:blip r:embed="rId2" cstate="print"/>
          <a:srcRect/>
          <a:stretch>
            <a:fillRect/>
          </a:stretch>
        </p:blipFill>
        <p:spPr bwMode="auto">
          <a:xfrm>
            <a:off x="4716463" y="3789363"/>
            <a:ext cx="4181475" cy="2743200"/>
          </a:xfrm>
          <a:prstGeom prst="rect">
            <a:avLst/>
          </a:prstGeom>
          <a:noFill/>
          <a:ln w="9525">
            <a:noFill/>
            <a:miter lim="800000"/>
            <a:headEnd/>
            <a:tailEnd/>
          </a:ln>
        </p:spPr>
      </p:pic>
      <p:pic>
        <p:nvPicPr>
          <p:cNvPr id="6" name="Picture 29" descr="10"/>
          <p:cNvPicPr>
            <a:picLocks noChangeAspect="1" noChangeArrowheads="1"/>
          </p:cNvPicPr>
          <p:nvPr/>
        </p:nvPicPr>
        <p:blipFill>
          <a:blip r:embed="rId3" cstate="print"/>
          <a:srcRect/>
          <a:stretch>
            <a:fillRect/>
          </a:stretch>
        </p:blipFill>
        <p:spPr bwMode="auto">
          <a:xfrm>
            <a:off x="179388" y="3789363"/>
            <a:ext cx="4429125" cy="275272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611188" y="3573463"/>
            <a:ext cx="8137525" cy="1754326"/>
          </a:xfrm>
          <a:prstGeom prst="rect">
            <a:avLst/>
          </a:prstGeom>
          <a:noFill/>
          <a:ln w="9525">
            <a:noFill/>
            <a:miter lim="800000"/>
            <a:headEnd/>
            <a:tailEnd/>
          </a:ln>
          <a:effectLst/>
        </p:spPr>
        <p:txBody>
          <a:bodyPr>
            <a:spAutoFit/>
          </a:bodyPr>
          <a:lstStyle/>
          <a:p>
            <a:pPr marL="457200" indent="-457200" algn="r" rtl="1">
              <a:lnSpc>
                <a:spcPct val="150000"/>
              </a:lnSpc>
              <a:buSzPct val="120000"/>
              <a:buFontTx/>
              <a:buChar char="•"/>
            </a:pPr>
            <a:r>
              <a:rPr lang="ar-SA" dirty="0">
                <a:latin typeface="Tahoma" pitchFamily="34" charset="0"/>
                <a:cs typeface="Tahoma" pitchFamily="34" charset="0"/>
              </a:rPr>
              <a:t>استفاده از قطر 60 </a:t>
            </a:r>
            <a:r>
              <a:rPr lang="fa-IR" dirty="0">
                <a:latin typeface="Tahoma" pitchFamily="34" charset="0"/>
                <a:cs typeface="Tahoma" pitchFamily="34" charset="0"/>
              </a:rPr>
              <a:t>دودكش انعطاف پذير ارائه شده توسط شركت صنعتي بوتان</a:t>
            </a:r>
            <a:endParaRPr lang="ar-SA" dirty="0">
              <a:latin typeface="Tahoma" pitchFamily="34" charset="0"/>
              <a:cs typeface="Tahoma" pitchFamily="34" charset="0"/>
            </a:endParaRPr>
          </a:p>
          <a:p>
            <a:pPr marL="457200" indent="-457200" algn="r" rtl="1">
              <a:lnSpc>
                <a:spcPct val="150000"/>
              </a:lnSpc>
              <a:buSzPct val="120000"/>
              <a:buFontTx/>
              <a:buChar char="•"/>
            </a:pPr>
            <a:endParaRPr lang="en-US" dirty="0">
              <a:latin typeface="Tahoma" pitchFamily="34" charset="0"/>
              <a:cs typeface="Tahoma" pitchFamily="34" charset="0"/>
            </a:endParaRPr>
          </a:p>
          <a:p>
            <a:pPr marL="457200" indent="-457200" algn="r" rtl="1">
              <a:lnSpc>
                <a:spcPct val="150000"/>
              </a:lnSpc>
              <a:buSzPct val="120000"/>
              <a:buFontTx/>
              <a:buChar char="•"/>
            </a:pPr>
            <a:endParaRPr lang="en-US" dirty="0">
              <a:latin typeface="Tahoma" pitchFamily="34" charset="0"/>
              <a:cs typeface="Tahoma" pitchFamily="34" charset="0"/>
            </a:endParaRPr>
          </a:p>
          <a:p>
            <a:pPr marL="457200" indent="-457200" algn="r" rtl="1">
              <a:lnSpc>
                <a:spcPct val="150000"/>
              </a:lnSpc>
              <a:buSzPct val="120000"/>
              <a:buFontTx/>
              <a:buChar char="•"/>
            </a:pPr>
            <a:r>
              <a:rPr lang="ar-SA" dirty="0">
                <a:latin typeface="Tahoma" pitchFamily="34" charset="0"/>
                <a:cs typeface="Tahoma" pitchFamily="34" charset="0"/>
              </a:rPr>
              <a:t>دو سر دودكش با</a:t>
            </a:r>
            <a:r>
              <a:rPr lang="fa-IR" dirty="0">
                <a:latin typeface="Tahoma" pitchFamily="34" charset="0"/>
                <a:cs typeface="Tahoma" pitchFamily="34" charset="0"/>
              </a:rPr>
              <a:t>ي</a:t>
            </a:r>
            <a:r>
              <a:rPr lang="ar-SA" dirty="0">
                <a:latin typeface="Tahoma" pitchFamily="34" charset="0"/>
                <a:cs typeface="Tahoma" pitchFamily="34" charset="0"/>
              </a:rPr>
              <a:t>د </a:t>
            </a:r>
            <a:r>
              <a:rPr lang="fa-IR" dirty="0">
                <a:latin typeface="Tahoma" pitchFamily="34" charset="0"/>
                <a:cs typeface="Tahoma" pitchFamily="34" charset="0"/>
              </a:rPr>
              <a:t>مجهز به </a:t>
            </a:r>
            <a:r>
              <a:rPr lang="ar-SA" dirty="0">
                <a:latin typeface="Tahoma" pitchFamily="34" charset="0"/>
                <a:cs typeface="Tahoma" pitchFamily="34" charset="0"/>
              </a:rPr>
              <a:t>رينگ استيل كه توسط سازنده نصب شده</a:t>
            </a:r>
            <a:r>
              <a:rPr lang="fa-IR" dirty="0">
                <a:latin typeface="Tahoma" pitchFamily="34" charset="0"/>
                <a:cs typeface="Tahoma" pitchFamily="34" charset="0"/>
              </a:rPr>
              <a:t>،</a:t>
            </a:r>
            <a:r>
              <a:rPr lang="ar-SA" dirty="0">
                <a:latin typeface="Tahoma" pitchFamily="34" charset="0"/>
                <a:cs typeface="Tahoma" pitchFamily="34" charset="0"/>
              </a:rPr>
              <a:t> باشد</a:t>
            </a:r>
            <a:r>
              <a:rPr lang="fa-IR" dirty="0">
                <a:latin typeface="Tahoma" pitchFamily="34" charset="0"/>
                <a:cs typeface="Tahoma" pitchFamily="34" charset="0"/>
              </a:rPr>
              <a:t> </a:t>
            </a:r>
          </a:p>
        </p:txBody>
      </p:sp>
      <p:pic>
        <p:nvPicPr>
          <p:cNvPr id="3" name="Picture 3" descr="17"/>
          <p:cNvPicPr>
            <a:picLocks noChangeAspect="1" noChangeArrowheads="1"/>
          </p:cNvPicPr>
          <p:nvPr/>
        </p:nvPicPr>
        <p:blipFill>
          <a:blip r:embed="rId2" cstate="print"/>
          <a:srcRect/>
          <a:stretch>
            <a:fillRect/>
          </a:stretch>
        </p:blipFill>
        <p:spPr bwMode="auto">
          <a:xfrm>
            <a:off x="2819400" y="990600"/>
            <a:ext cx="3810000"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4" descr="2"/>
          <p:cNvPicPr>
            <a:picLocks noChangeAspect="1" noChangeArrowheads="1"/>
          </p:cNvPicPr>
          <p:nvPr/>
        </p:nvPicPr>
        <p:blipFill>
          <a:blip r:embed="rId3" cstate="print"/>
          <a:srcRect/>
          <a:stretch>
            <a:fillRect/>
          </a:stretch>
        </p:blipFill>
        <p:spPr bwMode="auto">
          <a:xfrm>
            <a:off x="2286000" y="4191000"/>
            <a:ext cx="4629150"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5" descr="1"/>
          <p:cNvPicPr>
            <a:picLocks noChangeAspect="1" noChangeArrowheads="1"/>
          </p:cNvPicPr>
          <p:nvPr/>
        </p:nvPicPr>
        <p:blipFill>
          <a:blip r:embed="rId4" cstate="print"/>
          <a:srcRect/>
          <a:stretch>
            <a:fillRect/>
          </a:stretch>
        </p:blipFill>
        <p:spPr bwMode="auto">
          <a:xfrm>
            <a:off x="3851275" y="5734050"/>
            <a:ext cx="1552575" cy="981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 Box 6"/>
          <p:cNvSpPr txBox="1">
            <a:spLocks noChangeArrowheads="1"/>
          </p:cNvSpPr>
          <p:nvPr/>
        </p:nvSpPr>
        <p:spPr bwMode="auto">
          <a:xfrm>
            <a:off x="468313" y="473075"/>
            <a:ext cx="8280400" cy="519113"/>
          </a:xfrm>
          <a:prstGeom prst="rect">
            <a:avLst/>
          </a:prstGeom>
          <a:noFill/>
          <a:ln w="9525">
            <a:noFill/>
            <a:miter lim="800000"/>
            <a:headEnd/>
            <a:tailEnd/>
          </a:ln>
          <a:effectLst/>
        </p:spPr>
        <p:txBody>
          <a:bodyPr>
            <a:spAutoFit/>
          </a:bodyPr>
          <a:lstStyle/>
          <a:p>
            <a:pPr algn="r" rtl="1" eaLnBrk="0" hangingPunct="0">
              <a:spcBef>
                <a:spcPct val="50000"/>
              </a:spcBef>
            </a:pPr>
            <a:r>
              <a:rPr lang="fa-IR" sz="2800">
                <a:latin typeface="Arial" charset="0"/>
                <a:cs typeface="Titr" pitchFamily="2" charset="-78"/>
              </a:rPr>
              <a:t>شرايط استفاده از دودكش انعطاف‌پذير</a:t>
            </a:r>
            <a:endParaRPr lang="en-US" sz="2800">
              <a:latin typeface="Arial" charset="0"/>
              <a:cs typeface="Titr" pitchFamily="2" charset="-7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04800" y="1143000"/>
            <a:ext cx="8443913" cy="4212692"/>
          </a:xfrm>
          <a:prstGeom prst="rect">
            <a:avLst/>
          </a:prstGeom>
          <a:noFill/>
          <a:ln w="9525">
            <a:noFill/>
            <a:miter lim="800000"/>
            <a:headEnd/>
            <a:tailEnd/>
          </a:ln>
          <a:effectLst/>
        </p:spPr>
        <p:txBody>
          <a:bodyPr>
            <a:spAutoFit/>
          </a:bodyPr>
          <a:lstStyle/>
          <a:p>
            <a:pPr marL="457200" indent="-457200" algn="r" rtl="1">
              <a:lnSpc>
                <a:spcPct val="150000"/>
              </a:lnSpc>
              <a:buSzPct val="120000"/>
              <a:buFontTx/>
              <a:buChar char="•"/>
            </a:pPr>
            <a:r>
              <a:rPr lang="fa-IR" dirty="0">
                <a:latin typeface="Tahoma" pitchFamily="34" charset="0"/>
                <a:cs typeface="Tahoma" pitchFamily="34" charset="0"/>
              </a:rPr>
              <a:t>اطمينان از عدم تغييردودكش بويژه بخش انعطاف‌پذير آن توسط مشتري در آينده    </a:t>
            </a:r>
          </a:p>
          <a:p>
            <a:pPr marL="457200" indent="-457200" algn="r" rtl="1">
              <a:lnSpc>
                <a:spcPct val="150000"/>
              </a:lnSpc>
              <a:buSzPct val="120000"/>
              <a:buFontTx/>
              <a:buChar char="•"/>
            </a:pPr>
            <a:r>
              <a:rPr lang="fa-IR" dirty="0">
                <a:latin typeface="Tahoma" pitchFamily="34" charset="0"/>
                <a:cs typeface="Tahoma" pitchFamily="34" charset="0"/>
              </a:rPr>
              <a:t>انجام تست نشتي با كف صابون پس از انجام كار براي كليه درزها و اتصالات</a:t>
            </a:r>
          </a:p>
          <a:p>
            <a:pPr marL="457200" indent="-457200" algn="r" rtl="1">
              <a:lnSpc>
                <a:spcPct val="150000"/>
              </a:lnSpc>
              <a:buSzPct val="120000"/>
              <a:buFontTx/>
              <a:buChar char="•"/>
            </a:pPr>
            <a:r>
              <a:rPr lang="fa-IR" dirty="0">
                <a:latin typeface="Tahoma" pitchFamily="34" charset="0"/>
                <a:cs typeface="Tahoma" pitchFamily="34" charset="0"/>
              </a:rPr>
              <a:t>اتصال به دودكش ساختمان با اوريفيس 60 ميليمتر</a:t>
            </a:r>
          </a:p>
          <a:p>
            <a:pPr marL="457200" indent="-457200" algn="r" rtl="1">
              <a:lnSpc>
                <a:spcPct val="150000"/>
              </a:lnSpc>
              <a:buSzPct val="120000"/>
              <a:buFontTx/>
              <a:buChar char="•"/>
            </a:pPr>
            <a:endParaRPr lang="fa-IR" dirty="0">
              <a:latin typeface="Tahoma" pitchFamily="34" charset="0"/>
              <a:cs typeface="Tahoma" pitchFamily="34" charset="0"/>
            </a:endParaRPr>
          </a:p>
          <a:p>
            <a:pPr marL="457200" indent="-457200" algn="r" rtl="1">
              <a:lnSpc>
                <a:spcPct val="150000"/>
              </a:lnSpc>
              <a:buSzPct val="120000"/>
              <a:buFontTx/>
              <a:buChar char="•"/>
            </a:pPr>
            <a:endParaRPr lang="fa-IR" dirty="0">
              <a:latin typeface="Tahoma" pitchFamily="34" charset="0"/>
              <a:cs typeface="Tahoma" pitchFamily="34" charset="0"/>
            </a:endParaRPr>
          </a:p>
          <a:p>
            <a:pPr marL="457200" indent="-457200" algn="r" rtl="1">
              <a:lnSpc>
                <a:spcPct val="150000"/>
              </a:lnSpc>
              <a:buSzPct val="120000"/>
              <a:buFontTx/>
              <a:buChar char="•"/>
            </a:pPr>
            <a:endParaRPr lang="fa-IR" dirty="0">
              <a:latin typeface="Tahoma" pitchFamily="34" charset="0"/>
              <a:cs typeface="Tahoma" pitchFamily="34" charset="0"/>
            </a:endParaRPr>
          </a:p>
          <a:p>
            <a:pPr marL="457200" indent="-457200" algn="r" rtl="1">
              <a:lnSpc>
                <a:spcPct val="150000"/>
              </a:lnSpc>
              <a:buSzPct val="120000"/>
              <a:buFontTx/>
              <a:buChar char="•"/>
            </a:pPr>
            <a:endParaRPr lang="fa-IR" dirty="0">
              <a:latin typeface="Tahoma" pitchFamily="34" charset="0"/>
              <a:cs typeface="Tahoma" pitchFamily="34" charset="0"/>
            </a:endParaRPr>
          </a:p>
          <a:p>
            <a:pPr marL="457200" indent="-457200" algn="r" rtl="1">
              <a:lnSpc>
                <a:spcPct val="150000"/>
              </a:lnSpc>
              <a:buSzPct val="120000"/>
              <a:buFontTx/>
              <a:buChar char="•"/>
            </a:pPr>
            <a:endParaRPr lang="fa-IR" dirty="0">
              <a:latin typeface="Tahoma" pitchFamily="34" charset="0"/>
              <a:cs typeface="Tahoma" pitchFamily="34" charset="0"/>
            </a:endParaRPr>
          </a:p>
          <a:p>
            <a:pPr marL="457200" indent="-457200" algn="r" rtl="1">
              <a:lnSpc>
                <a:spcPct val="150000"/>
              </a:lnSpc>
              <a:buSzPct val="120000"/>
              <a:buFontTx/>
              <a:buChar char="•"/>
            </a:pPr>
            <a:r>
              <a:rPr lang="fa-IR" dirty="0">
                <a:latin typeface="Tahoma" pitchFamily="34" charset="0"/>
                <a:cs typeface="Tahoma" pitchFamily="34" charset="0"/>
              </a:rPr>
              <a:t>گچ كاري و درزبندي كامل محل اتصال دودكش بيروني به دريچه دودكش ساختمان</a:t>
            </a:r>
          </a:p>
          <a:p>
            <a:pPr marL="457200" indent="-457200" algn="r" rtl="1">
              <a:lnSpc>
                <a:spcPct val="150000"/>
              </a:lnSpc>
              <a:buFontTx/>
              <a:buChar char="•"/>
            </a:pPr>
            <a:endParaRPr lang="fa-IR" dirty="0">
              <a:latin typeface="Tahoma" pitchFamily="34" charset="0"/>
              <a:cs typeface="Tahoma" pitchFamily="34" charset="0"/>
            </a:endParaRPr>
          </a:p>
        </p:txBody>
      </p:sp>
      <p:pic>
        <p:nvPicPr>
          <p:cNvPr id="3" name="Picture 3" descr="chimney_liner_closureplate"/>
          <p:cNvPicPr>
            <a:picLocks noChangeAspect="1" noChangeArrowheads="1"/>
          </p:cNvPicPr>
          <p:nvPr/>
        </p:nvPicPr>
        <p:blipFill>
          <a:blip r:embed="rId2" cstate="print"/>
          <a:srcRect/>
          <a:stretch>
            <a:fillRect/>
          </a:stretch>
        </p:blipFill>
        <p:spPr bwMode="auto">
          <a:xfrm>
            <a:off x="1219200" y="2590800"/>
            <a:ext cx="19812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4" descr="16"/>
          <p:cNvPicPr>
            <a:picLocks noChangeAspect="1" noChangeArrowheads="1"/>
          </p:cNvPicPr>
          <p:nvPr/>
        </p:nvPicPr>
        <p:blipFill>
          <a:blip r:embed="rId3" cstate="print"/>
          <a:srcRect/>
          <a:stretch>
            <a:fillRect/>
          </a:stretch>
        </p:blipFill>
        <p:spPr bwMode="auto">
          <a:xfrm>
            <a:off x="3962400" y="2590800"/>
            <a:ext cx="1990725" cy="1876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81000" y="3581400"/>
            <a:ext cx="8520113" cy="2031325"/>
          </a:xfrm>
          <a:prstGeom prst="rect">
            <a:avLst/>
          </a:prstGeom>
          <a:noFill/>
          <a:ln w="9525">
            <a:noFill/>
            <a:miter lim="800000"/>
            <a:headEnd/>
            <a:tailEnd/>
          </a:ln>
          <a:effectLst/>
        </p:spPr>
        <p:txBody>
          <a:bodyPr anchor="ctr">
            <a:spAutoFit/>
          </a:bodyPr>
          <a:lstStyle/>
          <a:p>
            <a:pPr algn="r" rtl="1"/>
            <a:endParaRPr lang="ar-SA" dirty="0">
              <a:latin typeface="Tahoma" pitchFamily="34" charset="0"/>
              <a:cs typeface="Tahoma" pitchFamily="34" charset="0"/>
            </a:endParaRPr>
          </a:p>
          <a:p>
            <a:pPr algn="r" rtl="1">
              <a:lnSpc>
                <a:spcPct val="150000"/>
              </a:lnSpc>
              <a:buSzPct val="120000"/>
              <a:buFontTx/>
              <a:buChar char="•"/>
            </a:pPr>
            <a:r>
              <a:rPr lang="fa-IR" dirty="0">
                <a:latin typeface="Tahoma" pitchFamily="34" charset="0"/>
                <a:cs typeface="Tahoma" pitchFamily="34" charset="0"/>
              </a:rPr>
              <a:t>     </a:t>
            </a:r>
            <a:r>
              <a:rPr lang="ar-SA" dirty="0">
                <a:latin typeface="Tahoma" pitchFamily="34" charset="0"/>
                <a:cs typeface="Tahoma" pitchFamily="34" charset="0"/>
              </a:rPr>
              <a:t> اطمينان از باز بودن مسير دودكش ساختمان و ايجاد مكش طبيعي در آن</a:t>
            </a:r>
          </a:p>
          <a:p>
            <a:pPr algn="r" rtl="1">
              <a:lnSpc>
                <a:spcPct val="150000"/>
              </a:lnSpc>
              <a:buSzPct val="120000"/>
              <a:buFontTx/>
              <a:buChar char="•"/>
            </a:pPr>
            <a:r>
              <a:rPr lang="fa-IR" dirty="0">
                <a:latin typeface="Tahoma" pitchFamily="34" charset="0"/>
                <a:cs typeface="Tahoma" pitchFamily="34" charset="0"/>
              </a:rPr>
              <a:t>     </a:t>
            </a:r>
            <a:r>
              <a:rPr lang="ar-SA" dirty="0">
                <a:latin typeface="Tahoma" pitchFamily="34" charset="0"/>
                <a:cs typeface="Tahoma" pitchFamily="34" charset="0"/>
              </a:rPr>
              <a:t>عدم اجراي خمهاي بالاتر از 90 درجه </a:t>
            </a:r>
          </a:p>
          <a:p>
            <a:pPr algn="r" rtl="1">
              <a:lnSpc>
                <a:spcPct val="150000"/>
              </a:lnSpc>
              <a:buSzPct val="120000"/>
              <a:buFontTx/>
              <a:buChar char="•"/>
            </a:pPr>
            <a:r>
              <a:rPr lang="fa-IR" dirty="0">
                <a:latin typeface="Tahoma" pitchFamily="34" charset="0"/>
                <a:cs typeface="Tahoma" pitchFamily="34" charset="0"/>
              </a:rPr>
              <a:t>      </a:t>
            </a:r>
            <a:r>
              <a:rPr lang="ar-SA" dirty="0">
                <a:latin typeface="Tahoma" pitchFamily="34" charset="0"/>
                <a:cs typeface="Tahoma" pitchFamily="34" charset="0"/>
              </a:rPr>
              <a:t>اجراي خمهاي نرم و بدون شكست و اجتناب از خمهاي اضافي </a:t>
            </a:r>
            <a:endParaRPr lang="en-US" dirty="0">
              <a:latin typeface="Tahoma" pitchFamily="34" charset="0"/>
              <a:cs typeface="Tahoma" pitchFamily="34" charset="0"/>
            </a:endParaRPr>
          </a:p>
          <a:p>
            <a:pPr algn="r" rtl="1" eaLnBrk="0" hangingPunct="0">
              <a:lnSpc>
                <a:spcPct val="150000"/>
              </a:lnSpc>
              <a:buFontTx/>
              <a:buChar char="•"/>
            </a:pPr>
            <a:endParaRPr lang="en-US" dirty="0">
              <a:latin typeface="Tahoma" pitchFamily="34" charset="0"/>
              <a:cs typeface="Tahoma" pitchFamily="34" charset="0"/>
            </a:endParaRPr>
          </a:p>
        </p:txBody>
      </p:sp>
      <p:pic>
        <p:nvPicPr>
          <p:cNvPr id="3" name="Picture 3" descr="20"/>
          <p:cNvPicPr>
            <a:picLocks noChangeAspect="1" noChangeArrowheads="1"/>
          </p:cNvPicPr>
          <p:nvPr/>
        </p:nvPicPr>
        <p:blipFill>
          <a:blip r:embed="rId2" cstate="print"/>
          <a:srcRect/>
          <a:stretch>
            <a:fillRect/>
          </a:stretch>
        </p:blipFill>
        <p:spPr bwMode="auto">
          <a:xfrm>
            <a:off x="0" y="1524000"/>
            <a:ext cx="2800350" cy="2476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4"/>
          <p:cNvSpPr>
            <a:spLocks noChangeArrowheads="1"/>
          </p:cNvSpPr>
          <p:nvPr/>
        </p:nvSpPr>
        <p:spPr bwMode="auto">
          <a:xfrm>
            <a:off x="468313" y="914400"/>
            <a:ext cx="8280400" cy="1477328"/>
          </a:xfrm>
          <a:prstGeom prst="rect">
            <a:avLst/>
          </a:prstGeom>
          <a:noFill/>
          <a:ln w="9525">
            <a:noFill/>
            <a:miter lim="800000"/>
            <a:headEnd/>
            <a:tailEnd/>
          </a:ln>
          <a:effectLst/>
        </p:spPr>
        <p:txBody>
          <a:bodyPr>
            <a:spAutoFit/>
          </a:bodyPr>
          <a:lstStyle/>
          <a:p>
            <a:pPr algn="r" rtl="1">
              <a:lnSpc>
                <a:spcPct val="150000"/>
              </a:lnSpc>
              <a:spcBef>
                <a:spcPct val="50000"/>
              </a:spcBef>
              <a:buSzPct val="120000"/>
              <a:buFontTx/>
              <a:buChar char="•"/>
            </a:pPr>
            <a:r>
              <a:rPr lang="fa-IR" dirty="0">
                <a:latin typeface="Tahoma" pitchFamily="34" charset="0"/>
                <a:cs typeface="Tahoma" pitchFamily="34" charset="0"/>
              </a:rPr>
              <a:t>      </a:t>
            </a:r>
            <a:r>
              <a:rPr lang="ar-SA" dirty="0">
                <a:latin typeface="Tahoma" pitchFamily="34" charset="0"/>
                <a:cs typeface="Tahoma" pitchFamily="34" charset="0"/>
              </a:rPr>
              <a:t>عدم عبور از خلال سقفهاي كاذب و جدار ديوارها و همچنين پرهيز از عبور</a:t>
            </a:r>
            <a:r>
              <a:rPr lang="fa-IR" dirty="0">
                <a:latin typeface="Tahoma" pitchFamily="34" charset="0"/>
                <a:cs typeface="Tahoma" pitchFamily="34" charset="0"/>
              </a:rPr>
              <a:t>دادن</a:t>
            </a:r>
            <a:r>
              <a:rPr lang="ar-SA" dirty="0">
                <a:latin typeface="Tahoma" pitchFamily="34" charset="0"/>
                <a:cs typeface="Tahoma" pitchFamily="34" charset="0"/>
              </a:rPr>
              <a:t> از </a:t>
            </a:r>
            <a:r>
              <a:rPr lang="fa-IR" dirty="0">
                <a:latin typeface="Tahoma" pitchFamily="34" charset="0"/>
                <a:cs typeface="Tahoma" pitchFamily="34" charset="0"/>
              </a:rPr>
              <a:t>  </a:t>
            </a:r>
            <a:r>
              <a:rPr lang="ar-SA" dirty="0">
                <a:latin typeface="Tahoma" pitchFamily="34" charset="0"/>
                <a:cs typeface="Tahoma" pitchFamily="34" charset="0"/>
              </a:rPr>
              <a:t>اجسام تيز نظير شيشه</a:t>
            </a:r>
            <a:endParaRPr lang="fa-IR" dirty="0">
              <a:latin typeface="Tahoma" pitchFamily="34" charset="0"/>
              <a:cs typeface="Tahoma" pitchFamily="34" charset="0"/>
            </a:endParaRPr>
          </a:p>
          <a:p>
            <a:pPr algn="r" rtl="1">
              <a:lnSpc>
                <a:spcPct val="150000"/>
              </a:lnSpc>
              <a:spcBef>
                <a:spcPct val="50000"/>
              </a:spcBef>
              <a:buFontTx/>
              <a:buChar char="•"/>
            </a:pPr>
            <a:endParaRPr lang="fa-IR" dirty="0">
              <a:latin typeface="Tahoma" pitchFamily="34" charset="0"/>
              <a:cs typeface="Tahoma"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304800"/>
            <a:ext cx="7696200" cy="3970318"/>
          </a:xfrm>
          <a:prstGeom prst="rect">
            <a:avLst/>
          </a:prstGeom>
          <a:noFill/>
        </p:spPr>
        <p:txBody>
          <a:bodyPr wrap="square" rtlCol="0">
            <a:spAutoFit/>
          </a:bodyPr>
          <a:lstStyle/>
          <a:p>
            <a:pPr algn="r" rtl="1"/>
            <a:r>
              <a:rPr lang="ar-SA" b="1" dirty="0" smtClean="0">
                <a:latin typeface="Tahoma" pitchFamily="34" charset="0"/>
                <a:cs typeface="Tahoma" pitchFamily="34" charset="0"/>
              </a:rPr>
              <a:t>آیا استفاده از لوله های آکاردئونی برای دودکش مجاز است؟آیا استفاده از لوله های آکاردئونی برای دودکش مجاز است؟</a:t>
            </a:r>
            <a:endParaRPr lang="en-US" dirty="0" smtClean="0">
              <a:latin typeface="Tahoma" pitchFamily="34" charset="0"/>
              <a:cs typeface="Tahoma" pitchFamily="34" charset="0"/>
            </a:endParaRPr>
          </a:p>
          <a:p>
            <a:pPr algn="r" rtl="1"/>
            <a:r>
              <a:rPr lang="ar-SA" dirty="0" smtClean="0">
                <a:latin typeface="Tahoma" pitchFamily="34" charset="0"/>
                <a:cs typeface="Tahoma" pitchFamily="34" charset="0"/>
              </a:rPr>
              <a:t>خیر</a:t>
            </a:r>
            <a:endParaRPr lang="en-US" dirty="0" smtClean="0">
              <a:latin typeface="Tahoma" pitchFamily="34" charset="0"/>
              <a:cs typeface="Tahoma" pitchFamily="34" charset="0"/>
            </a:endParaRPr>
          </a:p>
          <a:p>
            <a:pPr algn="r" rtl="1"/>
            <a:r>
              <a:rPr lang="ar-SA" dirty="0" smtClean="0">
                <a:latin typeface="Tahoma" pitchFamily="34" charset="0"/>
                <a:cs typeface="Tahoma" pitchFamily="34" charset="0"/>
              </a:rPr>
              <a:t>زیرا بدنه(دیواره) این نوع دودکش ها استحکام کافی را ندارند و با گذشت زمان بر اثر حرارت و رطوبت احتمال سوراخ شدن وجود دارد</a:t>
            </a:r>
            <a:r>
              <a:rPr lang="en-US" dirty="0" smtClean="0">
                <a:latin typeface="Tahoma" pitchFamily="34" charset="0"/>
                <a:cs typeface="Tahoma" pitchFamily="34" charset="0"/>
              </a:rPr>
              <a:t>.</a:t>
            </a:r>
          </a:p>
          <a:p>
            <a:pPr algn="r" rtl="1"/>
            <a:r>
              <a:rPr lang="ar-SA" dirty="0" smtClean="0">
                <a:latin typeface="Tahoma" pitchFamily="34" charset="0"/>
                <a:cs typeface="Tahoma" pitchFamily="34" charset="0"/>
              </a:rPr>
              <a:t>به علت نبود قطعاتی که در هم قرار گیرد ،در این نوع دودکش ها، احتمال آببندی شدن در محل اتصال را بطور کامل ندارد و احتمال بازگشت محصولات احتراق به محیط زیاد است</a:t>
            </a:r>
            <a:r>
              <a:rPr lang="en-US" dirty="0" smtClean="0">
                <a:latin typeface="Tahoma" pitchFamily="34" charset="0"/>
                <a:cs typeface="Tahoma" pitchFamily="34" charset="0"/>
              </a:rPr>
              <a:t>.</a:t>
            </a:r>
          </a:p>
          <a:p>
            <a:pPr algn="r" rtl="1"/>
            <a:r>
              <a:rPr lang="ar-SA" dirty="0" smtClean="0">
                <a:latin typeface="Tahoma" pitchFamily="34" charset="0"/>
                <a:cs typeface="Tahoma" pitchFamily="34" charset="0"/>
              </a:rPr>
              <a:t>بدلیل نوع ساختار، این نوع دودکش با گذشت زمان شکل اولیه خود را از دست می دهد و به حالت آویزان درمی آید .همچنین احتمال ایجاد پیچ و خم های نامناسب در طول دودکش وجود دارد</a:t>
            </a:r>
            <a:r>
              <a:rPr lang="en-US" dirty="0" smtClean="0">
                <a:latin typeface="Tahoma" pitchFamily="34" charset="0"/>
                <a:cs typeface="Tahoma" pitchFamily="34" charset="0"/>
              </a:rPr>
              <a:t>(u </a:t>
            </a:r>
            <a:r>
              <a:rPr lang="ar-SA" dirty="0" smtClean="0">
                <a:latin typeface="Tahoma" pitchFamily="34" charset="0"/>
                <a:cs typeface="Tahoma" pitchFamily="34" charset="0"/>
              </a:rPr>
              <a:t>شکل) ضمناً وزن خود لوله آکاردئونی می تواند در درازمدت باعث خارج شدن آن از محل اتصال به دهانه دودکش های دیواری ومنجر به بازگشت محصولات احتراق به محیط شود</a:t>
            </a:r>
            <a:r>
              <a:rPr lang="en-US" dirty="0" smtClean="0">
                <a:latin typeface="Tahoma" pitchFamily="34" charset="0"/>
                <a:cs typeface="Tahoma" pitchFamily="34" charset="0"/>
              </a:rPr>
              <a:t>.</a:t>
            </a:r>
          </a:p>
          <a:p>
            <a:pPr algn="l" rtl="1"/>
            <a:r>
              <a:rPr lang="ar-SA" dirty="0" smtClean="0">
                <a:latin typeface="Tahoma" pitchFamily="34" charset="0"/>
                <a:cs typeface="Tahoma" pitchFamily="34" charset="0"/>
              </a:rPr>
              <a:t>افت فشار در این لوله ها زیاد است و تاثیر منفی در مکش سیال(دود) دارد</a:t>
            </a:r>
            <a:endParaRPr lang="en-US" dirty="0">
              <a:latin typeface="Tahoma" pitchFamily="34" charset="0"/>
              <a:cs typeface="Tahoma" pitchFamily="34" charset="0"/>
            </a:endParaRPr>
          </a:p>
        </p:txBody>
      </p:sp>
      <p:sp>
        <p:nvSpPr>
          <p:cNvPr id="6" name="TextBox 5"/>
          <p:cNvSpPr txBox="1"/>
          <p:nvPr/>
        </p:nvSpPr>
        <p:spPr>
          <a:xfrm>
            <a:off x="1447800" y="4953000"/>
            <a:ext cx="7467600" cy="1200329"/>
          </a:xfrm>
          <a:prstGeom prst="rect">
            <a:avLst/>
          </a:prstGeom>
          <a:noFill/>
        </p:spPr>
        <p:txBody>
          <a:bodyPr wrap="square" rtlCol="0">
            <a:spAutoFit/>
          </a:bodyPr>
          <a:lstStyle/>
          <a:p>
            <a:pPr algn="r" rtl="1"/>
            <a:r>
              <a:rPr lang="ar-SA" b="1" dirty="0" smtClean="0">
                <a:latin typeface="Tahoma" pitchFamily="34" charset="0"/>
                <a:cs typeface="Tahoma" pitchFamily="34" charset="0"/>
              </a:rPr>
              <a:t>در بالای پشت بام آیا صرفاً، باید کلاهک اچ نصب شود یا استفاده از کلاهک تکی نیز مجاز است؟</a:t>
            </a:r>
            <a:endParaRPr lang="en-US" dirty="0" smtClean="0">
              <a:latin typeface="Tahoma" pitchFamily="34" charset="0"/>
              <a:cs typeface="Tahoma" pitchFamily="34" charset="0"/>
            </a:endParaRPr>
          </a:p>
          <a:p>
            <a:pPr algn="r" rtl="1"/>
            <a:r>
              <a:rPr lang="ar-SA" dirty="0" smtClean="0">
                <a:latin typeface="Tahoma" pitchFamily="34" charset="0"/>
                <a:cs typeface="Tahoma" pitchFamily="34" charset="0"/>
              </a:rPr>
              <a:t>بطور کلی کلاهک</a:t>
            </a:r>
            <a:r>
              <a:rPr lang="en-US" dirty="0" smtClean="0">
                <a:latin typeface="Tahoma" pitchFamily="34" charset="0"/>
                <a:cs typeface="Tahoma" pitchFamily="34" charset="0"/>
              </a:rPr>
              <a:t> H </a:t>
            </a:r>
            <a:r>
              <a:rPr lang="ar-SA" dirty="0" smtClean="0">
                <a:latin typeface="Tahoma" pitchFamily="34" charset="0"/>
                <a:cs typeface="Tahoma" pitchFamily="34" charset="0"/>
              </a:rPr>
              <a:t>از کلاهک تکی برتر است ولی، برای وسایل گازسوز با نرخ حرارتی بالا مثل موتورخانه ها استفاده از کلاهک</a:t>
            </a:r>
            <a:r>
              <a:rPr lang="en-US" dirty="0" smtClean="0">
                <a:latin typeface="Tahoma" pitchFamily="34" charset="0"/>
                <a:cs typeface="Tahoma" pitchFamily="34" charset="0"/>
              </a:rPr>
              <a:t> H </a:t>
            </a:r>
            <a:r>
              <a:rPr lang="ar-SA" dirty="0" smtClean="0">
                <a:latin typeface="Tahoma" pitchFamily="34" charset="0"/>
                <a:cs typeface="Tahoma" pitchFamily="34" charset="0"/>
              </a:rPr>
              <a:t>الزامی و ضروری است</a:t>
            </a:r>
            <a:endParaRPr lang="en-US" dirty="0">
              <a:latin typeface="Tahoma" pitchFamily="34" charset="0"/>
              <a:cs typeface="Tahoma"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524315"/>
          </a:xfrm>
          <a:prstGeom prst="rect">
            <a:avLst/>
          </a:prstGeom>
          <a:noFill/>
        </p:spPr>
        <p:txBody>
          <a:bodyPr wrap="square" rtlCol="0">
            <a:spAutoFit/>
          </a:bodyPr>
          <a:lstStyle/>
          <a:p>
            <a:pPr algn="r" rtl="1"/>
            <a:r>
              <a:rPr lang="ar-SA" b="1" dirty="0" smtClean="0">
                <a:latin typeface="Tahoma" pitchFamily="34" charset="0"/>
                <a:cs typeface="Tahoma" pitchFamily="34" charset="0"/>
              </a:rPr>
              <a:t>فاصله دودکش تادهانه بخاری چه مقدار باشد؟</a:t>
            </a:r>
            <a:endParaRPr lang="en-US" dirty="0" smtClean="0">
              <a:latin typeface="Tahoma" pitchFamily="34" charset="0"/>
              <a:cs typeface="Tahoma" pitchFamily="34" charset="0"/>
            </a:endParaRPr>
          </a:p>
          <a:p>
            <a:pPr algn="r" rtl="1"/>
            <a:r>
              <a:rPr lang="ar-SA" dirty="0" smtClean="0">
                <a:latin typeface="Tahoma" pitchFamily="34" charset="0"/>
                <a:cs typeface="Tahoma" pitchFamily="34" charset="0"/>
              </a:rPr>
              <a:t>با رعایت تهویه مناسب برای وسیله گازسوز و نبود امکان سرایت حرارت به مواد قابل اشتعال جانبی و بروز آتش سوزی، این فاصله بایستی به حداقل ممکن خود برسد</a:t>
            </a:r>
            <a:r>
              <a:rPr lang="en-US" dirty="0" smtClean="0">
                <a:latin typeface="Tahoma" pitchFamily="34" charset="0"/>
                <a:cs typeface="Tahoma" pitchFamily="34" charset="0"/>
              </a:rPr>
              <a:t>.</a:t>
            </a:r>
          </a:p>
          <a:p>
            <a:pPr algn="r" rtl="1"/>
            <a:r>
              <a:rPr lang="ar-SA" dirty="0" smtClean="0">
                <a:latin typeface="Tahoma" pitchFamily="34" charset="0"/>
                <a:cs typeface="Tahoma" pitchFamily="34" charset="0"/>
              </a:rPr>
              <a:t>دستگاه گازسوز فاصله مجاز</a:t>
            </a:r>
            <a:endParaRPr lang="en-US" dirty="0" smtClean="0">
              <a:latin typeface="Tahoma" pitchFamily="34" charset="0"/>
              <a:cs typeface="Tahoma" pitchFamily="34" charset="0"/>
            </a:endParaRPr>
          </a:p>
          <a:p>
            <a:pPr algn="r" rtl="1"/>
            <a:r>
              <a:rPr lang="ar-SA" dirty="0" smtClean="0">
                <a:latin typeface="Tahoma" pitchFamily="34" charset="0"/>
                <a:cs typeface="Tahoma" pitchFamily="34" charset="0"/>
              </a:rPr>
              <a:t>همه دستگاه های گازسوز که در کف نصب می شوند (بخاری، آب گرم کن، پکیچ و..) </a:t>
            </a:r>
            <a:r>
              <a:rPr lang="fa-IR" dirty="0" smtClean="0">
                <a:latin typeface="Tahoma" pitchFamily="34" charset="0"/>
                <a:cs typeface="Tahoma" pitchFamily="34" charset="0"/>
              </a:rPr>
              <a:t>۴۵</a:t>
            </a:r>
            <a:r>
              <a:rPr lang="en-US" dirty="0" smtClean="0">
                <a:latin typeface="Tahoma" pitchFamily="34" charset="0"/>
                <a:cs typeface="Tahoma" pitchFamily="34" charset="0"/>
              </a:rPr>
              <a:t> cm </a:t>
            </a:r>
            <a:r>
              <a:rPr lang="ar-SA" dirty="0" smtClean="0">
                <a:latin typeface="Tahoma" pitchFamily="34" charset="0"/>
                <a:cs typeface="Tahoma" pitchFamily="34" charset="0"/>
              </a:rPr>
              <a:t>از اطراف </a:t>
            </a:r>
            <a:r>
              <a:rPr lang="fa-IR" dirty="0" smtClean="0">
                <a:latin typeface="Tahoma" pitchFamily="34" charset="0"/>
                <a:cs typeface="Tahoma" pitchFamily="34" charset="0"/>
              </a:rPr>
              <a:t>۷۵</a:t>
            </a:r>
            <a:r>
              <a:rPr lang="en-US" dirty="0" smtClean="0">
                <a:latin typeface="Tahoma" pitchFamily="34" charset="0"/>
                <a:cs typeface="Tahoma" pitchFamily="34" charset="0"/>
              </a:rPr>
              <a:t> cm </a:t>
            </a:r>
            <a:r>
              <a:rPr lang="ar-SA" dirty="0" smtClean="0">
                <a:latin typeface="Tahoma" pitchFamily="34" charset="0"/>
                <a:cs typeface="Tahoma" pitchFamily="34" charset="0"/>
              </a:rPr>
              <a:t>از بالا</a:t>
            </a:r>
            <a:endParaRPr lang="en-US" dirty="0" smtClean="0">
              <a:latin typeface="Tahoma" pitchFamily="34" charset="0"/>
              <a:cs typeface="Tahoma" pitchFamily="34" charset="0"/>
            </a:endParaRPr>
          </a:p>
          <a:p>
            <a:pPr algn="r" rtl="1"/>
            <a:r>
              <a:rPr lang="ar-SA" dirty="0" smtClean="0">
                <a:latin typeface="Tahoma" pitchFamily="34" charset="0"/>
                <a:cs typeface="Tahoma" pitchFamily="34" charset="0"/>
              </a:rPr>
              <a:t>اجاق گاز خانگی </a:t>
            </a:r>
            <a:r>
              <a:rPr lang="fa-IR" dirty="0" smtClean="0">
                <a:latin typeface="Tahoma" pitchFamily="34" charset="0"/>
                <a:cs typeface="Tahoma" pitchFamily="34" charset="0"/>
              </a:rPr>
              <a:t>۷۵</a:t>
            </a:r>
            <a:r>
              <a:rPr lang="en-US" dirty="0" smtClean="0">
                <a:latin typeface="Tahoma" pitchFamily="34" charset="0"/>
                <a:cs typeface="Tahoma" pitchFamily="34" charset="0"/>
              </a:rPr>
              <a:t> cm </a:t>
            </a:r>
            <a:r>
              <a:rPr lang="ar-SA" dirty="0" smtClean="0">
                <a:latin typeface="Tahoma" pitchFamily="34" charset="0"/>
                <a:cs typeface="Tahoma" pitchFamily="34" charset="0"/>
              </a:rPr>
              <a:t>از بالا</a:t>
            </a:r>
            <a:endParaRPr lang="en-US" dirty="0" smtClean="0">
              <a:latin typeface="Tahoma" pitchFamily="34" charset="0"/>
              <a:cs typeface="Tahoma" pitchFamily="34" charset="0"/>
            </a:endParaRPr>
          </a:p>
          <a:p>
            <a:pPr algn="r" rtl="1"/>
            <a:r>
              <a:rPr lang="ar-SA" dirty="0" smtClean="0">
                <a:latin typeface="Tahoma" pitchFamily="34" charset="0"/>
                <a:cs typeface="Tahoma" pitchFamily="34" charset="0"/>
              </a:rPr>
              <a:t>بخاری دیواری </a:t>
            </a:r>
            <a:r>
              <a:rPr lang="fa-IR" dirty="0" smtClean="0">
                <a:latin typeface="Tahoma" pitchFamily="34" charset="0"/>
                <a:cs typeface="Tahoma" pitchFamily="34" charset="0"/>
              </a:rPr>
              <a:t>۱۰۰</a:t>
            </a:r>
            <a:r>
              <a:rPr lang="en-US" dirty="0" smtClean="0">
                <a:latin typeface="Tahoma" pitchFamily="34" charset="0"/>
                <a:cs typeface="Tahoma" pitchFamily="34" charset="0"/>
              </a:rPr>
              <a:t> cm </a:t>
            </a:r>
            <a:r>
              <a:rPr lang="ar-SA" dirty="0" smtClean="0">
                <a:latin typeface="Tahoma" pitchFamily="34" charset="0"/>
                <a:cs typeface="Tahoma" pitchFamily="34" charset="0"/>
              </a:rPr>
              <a:t>از اطراف </a:t>
            </a:r>
            <a:r>
              <a:rPr lang="fa-IR" dirty="0" smtClean="0">
                <a:latin typeface="Tahoma" pitchFamily="34" charset="0"/>
                <a:cs typeface="Tahoma" pitchFamily="34" charset="0"/>
              </a:rPr>
              <a:t>۱۰۰</a:t>
            </a:r>
            <a:r>
              <a:rPr lang="en-US" dirty="0" smtClean="0">
                <a:latin typeface="Tahoma" pitchFamily="34" charset="0"/>
                <a:cs typeface="Tahoma" pitchFamily="34" charset="0"/>
              </a:rPr>
              <a:t> cm </a:t>
            </a:r>
            <a:r>
              <a:rPr lang="ar-SA" dirty="0" smtClean="0">
                <a:latin typeface="Tahoma" pitchFamily="34" charset="0"/>
                <a:cs typeface="Tahoma" pitchFamily="34" charset="0"/>
              </a:rPr>
              <a:t>از بالا</a:t>
            </a:r>
            <a:endParaRPr lang="en-US" dirty="0" smtClean="0">
              <a:latin typeface="Tahoma" pitchFamily="34" charset="0"/>
              <a:cs typeface="Tahoma" pitchFamily="34" charset="0"/>
            </a:endParaRPr>
          </a:p>
          <a:p>
            <a:pPr algn="r" rtl="1"/>
            <a:r>
              <a:rPr lang="ar-SA" dirty="0" smtClean="0">
                <a:latin typeface="Tahoma" pitchFamily="34" charset="0"/>
                <a:cs typeface="Tahoma" pitchFamily="34" charset="0"/>
              </a:rPr>
              <a:t>اگر کسی دچار گاز گرفتگی شد چه اقداماتی باید انجام داد؟</a:t>
            </a:r>
            <a:endParaRPr lang="en-US" dirty="0" smtClean="0">
              <a:latin typeface="Tahoma" pitchFamily="34" charset="0"/>
              <a:cs typeface="Tahoma" pitchFamily="34" charset="0"/>
            </a:endParaRPr>
          </a:p>
          <a:p>
            <a:pPr algn="r" rtl="1"/>
            <a:r>
              <a:rPr lang="ar-SA" dirty="0" smtClean="0">
                <a:latin typeface="Tahoma" pitchFamily="34" charset="0"/>
                <a:cs typeface="Tahoma" pitchFamily="34" charset="0"/>
              </a:rPr>
              <a:t>فرد مسموم را از محیط آلوده به هوای آزاد منتقل کنید</a:t>
            </a:r>
            <a:r>
              <a:rPr lang="en-US" dirty="0" smtClean="0">
                <a:latin typeface="Tahoma" pitchFamily="34" charset="0"/>
                <a:cs typeface="Tahoma" pitchFamily="34" charset="0"/>
              </a:rPr>
              <a:t>.</a:t>
            </a:r>
          </a:p>
          <a:p>
            <a:pPr algn="r" rtl="1"/>
            <a:r>
              <a:rPr lang="ar-SA" dirty="0" smtClean="0">
                <a:latin typeface="Tahoma" pitchFamily="34" charset="0"/>
                <a:cs typeface="Tahoma" pitchFamily="34" charset="0"/>
              </a:rPr>
              <a:t>یقه پیراهن و کمربند و لباس های تنگ افراد مسموم را باز کنید</a:t>
            </a:r>
            <a:endParaRPr lang="en-US" dirty="0" smtClean="0">
              <a:latin typeface="Tahoma" pitchFamily="34" charset="0"/>
              <a:cs typeface="Tahoma" pitchFamily="34" charset="0"/>
            </a:endParaRPr>
          </a:p>
          <a:p>
            <a:pPr algn="r" rtl="1"/>
            <a:r>
              <a:rPr lang="ar-SA" dirty="0" smtClean="0">
                <a:latin typeface="Tahoma" pitchFamily="34" charset="0"/>
                <a:cs typeface="Tahoma" pitchFamily="34" charset="0"/>
              </a:rPr>
              <a:t>درصورت امکان عملیات اکسیژن دهی به فرد مسموم را با نهایت دقت شروع کنید</a:t>
            </a:r>
            <a:r>
              <a:rPr lang="en-US" dirty="0" smtClean="0">
                <a:latin typeface="Tahoma" pitchFamily="34" charset="0"/>
                <a:cs typeface="Tahoma" pitchFamily="34" charset="0"/>
              </a:rPr>
              <a:t>.</a:t>
            </a:r>
          </a:p>
          <a:p>
            <a:pPr algn="r" rtl="1"/>
            <a:r>
              <a:rPr lang="ar-SA" dirty="0" smtClean="0">
                <a:latin typeface="Tahoma" pitchFamily="34" charset="0"/>
                <a:cs typeface="Tahoma" pitchFamily="34" charset="0"/>
              </a:rPr>
              <a:t>باز نگه داشتن راه های تنفسی و تماس با اورژانس در مراحل بعدی درمانی باید مورد توجه قرار گیرد</a:t>
            </a:r>
            <a:r>
              <a:rPr lang="en-US" dirty="0" smtClean="0">
                <a:latin typeface="Tahoma" pitchFamily="34" charset="0"/>
                <a:cs typeface="Tahoma" pitchFamily="34" charset="0"/>
              </a:rPr>
              <a:t>.</a:t>
            </a:r>
          </a:p>
          <a:p>
            <a:pPr algn="r" rtl="1"/>
            <a:r>
              <a:rPr lang="ar-SA" dirty="0" smtClean="0">
                <a:latin typeface="Tahoma" pitchFamily="34" charset="0"/>
                <a:cs typeface="Tahoma" pitchFamily="34" charset="0"/>
              </a:rPr>
              <a:t>به یاد داشته باشید که خارج کردن افراد آسیب دیده از محیط آلوده و قرار دادن آنها در محیط باز از مهمترین اقدامات پیشگیرانه محسوب می شود</a:t>
            </a:r>
            <a:endParaRPr lang="en-US" dirty="0">
              <a:latin typeface="Tahoma" pitchFamily="34" charset="0"/>
              <a:cs typeface="Tahoma"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50825" y="549275"/>
            <a:ext cx="8642350" cy="695325"/>
          </a:xfrm>
          <a:prstGeom prst="rect">
            <a:avLst/>
          </a:prstGeom>
          <a:noFill/>
          <a:ln w="9525">
            <a:noFill/>
            <a:miter lim="800000"/>
            <a:headEnd/>
            <a:tailEnd/>
          </a:ln>
          <a:effectLst/>
        </p:spPr>
        <p:txBody>
          <a:bodyPr anchor="b"/>
          <a:lstStyle/>
          <a:p>
            <a:pPr algn="r" rtl="1"/>
            <a:r>
              <a:rPr lang="fa-IR" dirty="0">
                <a:latin typeface="Tahoma" pitchFamily="34" charset="0"/>
                <a:cs typeface="Tahoma" pitchFamily="34" charset="0"/>
              </a:rPr>
              <a:t>نصب دريچه مرتبط با هواي آزاد</a:t>
            </a:r>
            <a:endParaRPr lang="en-US" dirty="0">
              <a:latin typeface="Tahoma" pitchFamily="34" charset="0"/>
              <a:cs typeface="Tahoma" pitchFamily="34" charset="0"/>
            </a:endParaRPr>
          </a:p>
        </p:txBody>
      </p:sp>
      <p:sp>
        <p:nvSpPr>
          <p:cNvPr id="3" name="Rectangle 3"/>
          <p:cNvSpPr>
            <a:spLocks noChangeArrowheads="1"/>
          </p:cNvSpPr>
          <p:nvPr/>
        </p:nvSpPr>
        <p:spPr bwMode="auto">
          <a:xfrm>
            <a:off x="4356100" y="1484313"/>
            <a:ext cx="4572000" cy="4679950"/>
          </a:xfrm>
          <a:prstGeom prst="rect">
            <a:avLst/>
          </a:prstGeom>
          <a:noFill/>
          <a:ln w="9525">
            <a:noFill/>
            <a:miter lim="800000"/>
            <a:headEnd/>
            <a:tailEnd/>
          </a:ln>
          <a:effectLst/>
        </p:spPr>
        <p:txBody>
          <a:bodyPr/>
          <a:lstStyle/>
          <a:p>
            <a:pPr marL="342900" indent="-342900" algn="r" rtl="1">
              <a:spcBef>
                <a:spcPct val="70000"/>
              </a:spcBef>
              <a:buFontTx/>
              <a:buChar char="•"/>
            </a:pPr>
            <a:r>
              <a:rPr lang="fa-IR" dirty="0">
                <a:solidFill>
                  <a:schemeClr val="accent2"/>
                </a:solidFill>
                <a:latin typeface="Tahoma" pitchFamily="34" charset="0"/>
                <a:cs typeface="Tahoma" pitchFamily="34" charset="0"/>
              </a:rPr>
              <a:t>حداقل حجم فضاي نصب </a:t>
            </a:r>
          </a:p>
          <a:p>
            <a:pPr marL="342900" indent="-342900" algn="r" rtl="1">
              <a:spcBef>
                <a:spcPct val="70000"/>
              </a:spcBef>
            </a:pPr>
            <a:r>
              <a:rPr lang="fa-IR" dirty="0">
                <a:solidFill>
                  <a:srgbClr val="CC0000"/>
                </a:solidFill>
                <a:latin typeface="Tahoma" pitchFamily="34" charset="0"/>
                <a:cs typeface="Tahoma" pitchFamily="34" charset="0"/>
              </a:rPr>
              <a:t>	</a:t>
            </a:r>
            <a:r>
              <a:rPr lang="fa-IR" b="1" dirty="0">
                <a:solidFill>
                  <a:srgbClr val="CC0000"/>
                </a:solidFill>
                <a:latin typeface="Tahoma" pitchFamily="34" charset="0"/>
                <a:cs typeface="Tahoma" pitchFamily="34" charset="0"/>
              </a:rPr>
              <a:t>1 مترمكعب </a:t>
            </a:r>
            <a:r>
              <a:rPr lang="fa-IR" b="1" dirty="0">
                <a:latin typeface="Tahoma" pitchFamily="34" charset="0"/>
                <a:cs typeface="Tahoma" pitchFamily="34" charset="0"/>
              </a:rPr>
              <a:t>به ازاي هر كيلووات مجموع ظرفيت حرارتي دستگاههاي گازسوز</a:t>
            </a:r>
            <a:endParaRPr lang="fa-IR" dirty="0">
              <a:latin typeface="Tahoma" pitchFamily="34" charset="0"/>
              <a:cs typeface="Tahoma" pitchFamily="34" charset="0"/>
            </a:endParaRPr>
          </a:p>
          <a:p>
            <a:pPr marL="342900" indent="-342900" algn="r" rtl="1">
              <a:spcBef>
                <a:spcPct val="70000"/>
              </a:spcBef>
              <a:buFontTx/>
              <a:buChar char="•"/>
            </a:pPr>
            <a:r>
              <a:rPr lang="fa-IR" dirty="0">
                <a:solidFill>
                  <a:schemeClr val="accent2"/>
                </a:solidFill>
                <a:latin typeface="Tahoma" pitchFamily="34" charset="0"/>
                <a:cs typeface="Tahoma" pitchFamily="34" charset="0"/>
              </a:rPr>
              <a:t>دريچه دائمي ( غير قابل بسته شدن) مرتبط با هواي آزاد</a:t>
            </a:r>
          </a:p>
          <a:p>
            <a:pPr marL="342900" indent="-342900" algn="r" rtl="1">
              <a:spcBef>
                <a:spcPct val="70000"/>
              </a:spcBef>
            </a:pPr>
            <a:r>
              <a:rPr lang="fa-IR" b="1" dirty="0">
                <a:latin typeface="Tahoma" pitchFamily="34" charset="0"/>
                <a:cs typeface="Tahoma" pitchFamily="34" charset="0"/>
              </a:rPr>
              <a:t>يك دريچه با سطح مقطع حداقل 150 سانتيمترمربع و يا دو دريچه هر يك به مساحت حداقل 75 سانتيمترمربع</a:t>
            </a:r>
            <a:endParaRPr lang="fa-IR" b="1" dirty="0">
              <a:solidFill>
                <a:srgbClr val="008000"/>
              </a:solidFill>
              <a:latin typeface="Tahoma" pitchFamily="34" charset="0"/>
              <a:cs typeface="Tahoma" pitchFamily="34" charset="0"/>
            </a:endParaRPr>
          </a:p>
          <a:p>
            <a:pPr marL="342900" indent="-342900" algn="r" rtl="1">
              <a:spcBef>
                <a:spcPct val="70000"/>
              </a:spcBef>
              <a:buFontTx/>
              <a:buChar char="•"/>
            </a:pPr>
            <a:r>
              <a:rPr lang="fa-IR" dirty="0">
                <a:solidFill>
                  <a:schemeClr val="accent2"/>
                </a:solidFill>
                <a:latin typeface="Tahoma" pitchFamily="34" charset="0"/>
                <a:cs typeface="Tahoma" pitchFamily="34" charset="0"/>
              </a:rPr>
              <a:t>مجموع توان كمتر 50 كيلووات باشد .</a:t>
            </a:r>
          </a:p>
        </p:txBody>
      </p:sp>
      <p:pic>
        <p:nvPicPr>
          <p:cNvPr id="4" name="Picture 4"/>
          <p:cNvPicPr>
            <a:picLocks noChangeAspect="1" noChangeArrowheads="1"/>
          </p:cNvPicPr>
          <p:nvPr/>
        </p:nvPicPr>
        <p:blipFill>
          <a:blip r:embed="rId2" cstate="print"/>
          <a:srcRect/>
          <a:stretch>
            <a:fillRect/>
          </a:stretch>
        </p:blipFill>
        <p:spPr bwMode="auto">
          <a:xfrm>
            <a:off x="179388" y="2060575"/>
            <a:ext cx="4321175" cy="379095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609600"/>
            <a:ext cx="7772400" cy="1143000"/>
          </a:xfrm>
          <a:prstGeom prst="rect">
            <a:avLst/>
          </a:prstGeom>
        </p:spPr>
        <p:txBody>
          <a:bodyPr vert="horz" lIns="91440" tIns="45720" rIns="91440" bIns="45720" rtlCol="0"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	</a:t>
            </a:r>
            <a:endParaRPr kumimoji="0" lang="en-US" sz="4400" b="0" i="0" u="none" strike="noStrike" kern="1200" cap="none" spc="0" normalizeH="0" baseline="0" noProof="0">
              <a:ln>
                <a:noFill/>
              </a:ln>
              <a:solidFill>
                <a:schemeClr val="tx1"/>
              </a:solidFill>
              <a:effectLst/>
              <a:uLnTx/>
              <a:uFillTx/>
              <a:latin typeface="+mj-lt"/>
              <a:ea typeface="+mj-ea"/>
              <a:cs typeface="+mj-cs"/>
            </a:endParaRPr>
          </a:p>
        </p:txBody>
      </p:sp>
      <p:sp>
        <p:nvSpPr>
          <p:cNvPr id="3" name="Rectangle 3"/>
          <p:cNvSpPr txBox="1">
            <a:spLocks noChangeArrowheads="1"/>
          </p:cNvSpPr>
          <p:nvPr/>
        </p:nvSpPr>
        <p:spPr>
          <a:xfrm>
            <a:off x="395288" y="692150"/>
            <a:ext cx="8569325" cy="5905500"/>
          </a:xfrm>
          <a:prstGeom prst="rect">
            <a:avLst/>
          </a:prstGeom>
        </p:spPr>
        <p:txBody>
          <a:bodyPr vert="horz" lIns="91440" tIns="45720" rIns="91440" bIns="45720" rtlCol="0">
            <a:normAutofit/>
          </a:bodyPr>
          <a:lstStyle/>
          <a:p>
            <a:pPr marL="0" marR="0" lvl="0" indent="0" algn="r" defTabSz="914400" rtl="1" eaLnBrk="1" fontAlgn="auto" latinLnBrk="0" hangingPunct="1">
              <a:lnSpc>
                <a:spcPct val="120000"/>
              </a:lnSpc>
              <a:spcBef>
                <a:spcPct val="70000"/>
              </a:spcBef>
              <a:spcAft>
                <a:spcPts val="0"/>
              </a:spcAft>
              <a:buClrTx/>
              <a:buSzTx/>
              <a:buFontTx/>
              <a:buNone/>
              <a:tabLst/>
              <a:defRPr/>
            </a:pPr>
            <a:r>
              <a:rPr kumimoji="0" lang="en-US" b="1" i="0" u="none" strike="noStrike" kern="1200" cap="none" spc="0" normalizeH="0" baseline="0" noProof="0" dirty="0" smtClean="0">
                <a:ln>
                  <a:noFill/>
                </a:ln>
                <a:effectLst>
                  <a:outerShdw blurRad="38100" dist="38100" dir="2700000" algn="tl">
                    <a:srgbClr val="C0C0C0"/>
                  </a:outerShdw>
                </a:effectLst>
                <a:uLnTx/>
                <a:uFillTx/>
                <a:latin typeface="Tahoma" pitchFamily="34" charset="0"/>
                <a:cs typeface="Tahoma" pitchFamily="34" charset="0"/>
              </a:rPr>
              <a:t>	 </a:t>
            </a:r>
            <a:r>
              <a:rPr kumimoji="0" lang="fa-IR" b="1" i="0" u="none" strike="noStrike" kern="1200" cap="none" spc="0" normalizeH="0" baseline="0" noProof="0" dirty="0" smtClean="0">
                <a:ln>
                  <a:noFill/>
                </a:ln>
                <a:effectLst/>
                <a:uLnTx/>
                <a:uFillTx/>
                <a:latin typeface="Tahoma" pitchFamily="34" charset="0"/>
                <a:cs typeface="Tahoma" pitchFamily="34" charset="0"/>
              </a:rPr>
              <a:t>در صورتيكه بخواهيم يك آبگرمكن ديواري به ظرفيت حرارتي</a:t>
            </a:r>
            <a:r>
              <a:rPr kumimoji="0" lang="en-US" b="1" i="0" u="none" strike="noStrike" kern="1200" cap="none" spc="0" normalizeH="0" baseline="0" noProof="0" dirty="0" smtClean="0">
                <a:ln>
                  <a:noFill/>
                </a:ln>
                <a:effectLst/>
                <a:uLnTx/>
                <a:uFillTx/>
                <a:latin typeface="Tahoma" pitchFamily="34" charset="0"/>
                <a:cs typeface="Tahoma" pitchFamily="34" charset="0"/>
              </a:rPr>
              <a:t> </a:t>
            </a:r>
            <a:r>
              <a:rPr kumimoji="0" lang="fa-IR" b="1" i="0" u="none" strike="noStrike" kern="1200" cap="none" spc="0" normalizeH="0" baseline="0" noProof="0" dirty="0" smtClean="0">
                <a:ln>
                  <a:noFill/>
                </a:ln>
                <a:effectLst/>
                <a:uLnTx/>
                <a:uFillTx/>
                <a:latin typeface="Tahoma" pitchFamily="34" charset="0"/>
                <a:cs typeface="Tahoma" pitchFamily="34" charset="0"/>
              </a:rPr>
              <a:t>12000</a:t>
            </a:r>
            <a:r>
              <a:rPr kumimoji="0" lang="en-US" b="1" i="0" u="none" strike="noStrike" kern="1200" cap="none" spc="0" normalizeH="0" baseline="0" noProof="0" dirty="0" smtClean="0">
                <a:ln>
                  <a:noFill/>
                </a:ln>
                <a:effectLst/>
                <a:uLnTx/>
                <a:uFillTx/>
                <a:latin typeface="Tahoma" pitchFamily="34" charset="0"/>
                <a:cs typeface="Tahoma" pitchFamily="34" charset="0"/>
              </a:rPr>
              <a:t>  </a:t>
            </a:r>
            <a:r>
              <a:rPr kumimoji="0" lang="fa-IR" b="1" i="0" u="none" strike="noStrike" kern="1200" cap="none" spc="0" normalizeH="0" baseline="0" noProof="0" dirty="0" smtClean="0">
                <a:ln>
                  <a:noFill/>
                </a:ln>
                <a:effectLst/>
                <a:uLnTx/>
                <a:uFillTx/>
                <a:latin typeface="Tahoma" pitchFamily="34" charset="0"/>
                <a:cs typeface="Tahoma" pitchFamily="34" charset="0"/>
              </a:rPr>
              <a:t>كيلوكالري در ساعت</a:t>
            </a:r>
            <a:r>
              <a:rPr kumimoji="0" lang="en-US" b="1" i="0" u="none" strike="noStrike" kern="1200" cap="none" spc="0" normalizeH="0" baseline="0" noProof="0" dirty="0" smtClean="0">
                <a:ln>
                  <a:noFill/>
                </a:ln>
                <a:effectLst/>
                <a:uLnTx/>
                <a:uFillTx/>
                <a:latin typeface="Tahoma" pitchFamily="34" charset="0"/>
                <a:cs typeface="Tahoma" pitchFamily="34" charset="0"/>
              </a:rPr>
              <a:t> </a:t>
            </a:r>
            <a:r>
              <a:rPr kumimoji="0" lang="fa-IR" b="1" i="0" u="none" strike="noStrike" kern="1200" cap="none" spc="0" normalizeH="0" baseline="0" noProof="0" dirty="0" smtClean="0">
                <a:ln>
                  <a:noFill/>
                </a:ln>
                <a:effectLst/>
                <a:uLnTx/>
                <a:uFillTx/>
                <a:latin typeface="Tahoma" pitchFamily="34" charset="0"/>
                <a:cs typeface="Tahoma" pitchFamily="34" charset="0"/>
              </a:rPr>
              <a:t>را در اطاقي به زيربناي 10</a:t>
            </a:r>
            <a:r>
              <a:rPr kumimoji="0" lang="en-US" b="1" i="0" u="none" strike="noStrike" kern="1200" cap="none" spc="0" normalizeH="0" baseline="0" noProof="0" dirty="0" smtClean="0">
                <a:ln>
                  <a:noFill/>
                </a:ln>
                <a:effectLst/>
                <a:uLnTx/>
                <a:uFillTx/>
                <a:latin typeface="Tahoma" pitchFamily="34" charset="0"/>
                <a:cs typeface="Tahoma" pitchFamily="34" charset="0"/>
              </a:rPr>
              <a:t> </a:t>
            </a:r>
            <a:r>
              <a:rPr kumimoji="0" lang="fa-IR" b="1" i="0" u="none" strike="noStrike" kern="1200" cap="none" spc="0" normalizeH="0" baseline="0" noProof="0" dirty="0" smtClean="0">
                <a:ln>
                  <a:noFill/>
                </a:ln>
                <a:effectLst/>
                <a:uLnTx/>
                <a:uFillTx/>
                <a:latin typeface="Tahoma" pitchFamily="34" charset="0"/>
                <a:cs typeface="Tahoma" pitchFamily="34" charset="0"/>
              </a:rPr>
              <a:t>متر مربع</a:t>
            </a:r>
            <a:r>
              <a:rPr kumimoji="0" lang="en-US" b="1" i="0" u="none" strike="noStrike" kern="1200" cap="none" spc="0" normalizeH="0" baseline="0" noProof="0" dirty="0" smtClean="0">
                <a:ln>
                  <a:noFill/>
                </a:ln>
                <a:effectLst/>
                <a:uLnTx/>
                <a:uFillTx/>
                <a:latin typeface="Tahoma" pitchFamily="34" charset="0"/>
                <a:cs typeface="Tahoma" pitchFamily="34" charset="0"/>
              </a:rPr>
              <a:t> </a:t>
            </a:r>
            <a:r>
              <a:rPr kumimoji="0" lang="fa-IR" b="1" i="0" u="none" strike="noStrike" kern="1200" cap="none" spc="0" normalizeH="0" baseline="0" noProof="0" dirty="0" smtClean="0">
                <a:ln>
                  <a:noFill/>
                </a:ln>
                <a:effectLst/>
                <a:uLnTx/>
                <a:uFillTx/>
                <a:latin typeface="Tahoma" pitchFamily="34" charset="0"/>
                <a:cs typeface="Tahoma" pitchFamily="34" charset="0"/>
              </a:rPr>
              <a:t>نصب كنيم چه تمهيداتي براي تامين هواي لازم براي احتراق بايد صورت گيرد</a:t>
            </a:r>
            <a:r>
              <a:rPr kumimoji="0" lang="en-US" b="1" i="0" u="none" strike="noStrike" kern="1200" cap="none" spc="0" normalizeH="0" baseline="0" noProof="0" dirty="0" smtClean="0">
                <a:ln>
                  <a:noFill/>
                </a:ln>
                <a:effectLst/>
                <a:uLnTx/>
                <a:uFillTx/>
                <a:latin typeface="Tahoma" pitchFamily="34" charset="0"/>
                <a:cs typeface="Tahoma" pitchFamily="34" charset="0"/>
              </a:rPr>
              <a:t>.</a:t>
            </a:r>
          </a:p>
          <a:p>
            <a:pPr marL="0" marR="0" lvl="0" indent="0" algn="r" defTabSz="914400" rtl="1" eaLnBrk="1" fontAlgn="auto" latinLnBrk="0" hangingPunct="1">
              <a:lnSpc>
                <a:spcPct val="80000"/>
              </a:lnSpc>
              <a:spcBef>
                <a:spcPct val="20000"/>
              </a:spcBef>
              <a:spcAft>
                <a:spcPts val="0"/>
              </a:spcAft>
              <a:buClrTx/>
              <a:buSzTx/>
              <a:buFontTx/>
              <a:buNone/>
              <a:tabLst/>
              <a:defRPr/>
            </a:pPr>
            <a:endParaRPr kumimoji="0" lang="en-US" b="1" i="0" u="none" strike="noStrike" kern="1200" cap="none" spc="0" normalizeH="0" baseline="0" noProof="0" dirty="0" smtClean="0">
              <a:ln>
                <a:noFill/>
              </a:ln>
              <a:effectLst>
                <a:outerShdw blurRad="38100" dist="38100" dir="2700000" algn="tl">
                  <a:srgbClr val="C0C0C0"/>
                </a:outerShdw>
              </a:effectLst>
              <a:uLnTx/>
              <a:uFillTx/>
              <a:latin typeface="Tahoma" pitchFamily="34" charset="0"/>
              <a:cs typeface="Tahoma" pitchFamily="34" charset="0"/>
            </a:endParaRPr>
          </a:p>
          <a:p>
            <a:pPr marL="0" marR="0" lvl="0" indent="0" algn="r" defTabSz="914400" rtl="1" eaLnBrk="1" fontAlgn="auto" latinLnBrk="0" hangingPunct="1">
              <a:lnSpc>
                <a:spcPct val="100000"/>
              </a:lnSpc>
              <a:spcBef>
                <a:spcPct val="50000"/>
              </a:spcBef>
              <a:spcAft>
                <a:spcPts val="0"/>
              </a:spcAft>
              <a:buClrTx/>
              <a:buSzTx/>
              <a:buFontTx/>
              <a:buNone/>
              <a:tabLst/>
              <a:defRPr/>
            </a:pPr>
            <a:r>
              <a:rPr kumimoji="0" lang="en-US" b="1" i="0" u="none" strike="noStrike" kern="1200" cap="none" spc="0" normalizeH="0" baseline="0" noProof="0" dirty="0" smtClean="0">
                <a:ln>
                  <a:noFill/>
                </a:ln>
                <a:effectLst/>
                <a:uLnTx/>
                <a:uFillTx/>
                <a:latin typeface="Tahoma" pitchFamily="34" charset="0"/>
                <a:cs typeface="Tahoma" pitchFamily="34" charset="0"/>
              </a:rPr>
              <a:t>12000 kcal/hr ≈ 14 </a:t>
            </a:r>
            <a:r>
              <a:rPr kumimoji="0" lang="en-US" b="1" i="0" u="none" strike="noStrike" kern="1200" cap="none" spc="0" normalizeH="0" baseline="0" noProof="0" dirty="0" err="1" smtClean="0">
                <a:ln>
                  <a:noFill/>
                </a:ln>
                <a:effectLst/>
                <a:uLnTx/>
                <a:uFillTx/>
                <a:latin typeface="Tahoma" pitchFamily="34" charset="0"/>
                <a:cs typeface="Tahoma" pitchFamily="34" charset="0"/>
              </a:rPr>
              <a:t>kw</a:t>
            </a:r>
            <a:endParaRPr kumimoji="0" lang="en-US" b="1" i="0" u="none" strike="noStrike" kern="1200" cap="none" spc="0" normalizeH="0" baseline="0" noProof="0" dirty="0" smtClean="0">
              <a:ln>
                <a:noFill/>
              </a:ln>
              <a:effectLst/>
              <a:uLnTx/>
              <a:uFillTx/>
              <a:latin typeface="Tahoma" pitchFamily="34" charset="0"/>
              <a:cs typeface="Tahoma" pitchFamily="34" charset="0"/>
            </a:endParaRPr>
          </a:p>
          <a:p>
            <a:pPr marL="0" marR="0" lvl="0" indent="0" algn="r" defTabSz="914400" rtl="1" eaLnBrk="1" fontAlgn="auto" latinLnBrk="0" hangingPunct="1">
              <a:lnSpc>
                <a:spcPct val="100000"/>
              </a:lnSpc>
              <a:spcBef>
                <a:spcPct val="50000"/>
              </a:spcBef>
              <a:spcAft>
                <a:spcPts val="0"/>
              </a:spcAft>
              <a:buClrTx/>
              <a:buSzTx/>
              <a:buFontTx/>
              <a:buNone/>
              <a:tabLst/>
              <a:defRPr/>
            </a:pPr>
            <a:r>
              <a:rPr kumimoji="0" lang="en-US" b="1" i="0" u="none" strike="noStrike" kern="1200" cap="none" spc="0" normalizeH="0" baseline="0" noProof="0" dirty="0" smtClean="0">
                <a:ln>
                  <a:noFill/>
                </a:ln>
                <a:effectLst/>
                <a:uLnTx/>
                <a:uFillTx/>
                <a:latin typeface="Tahoma" pitchFamily="34" charset="0"/>
                <a:cs typeface="Tahoma" pitchFamily="34" charset="0"/>
              </a:rPr>
              <a:t>V = 10 m² × 2.8 m = 28 m³</a:t>
            </a:r>
          </a:p>
          <a:p>
            <a:pPr marL="0" marR="0" lvl="0" indent="0" algn="r" defTabSz="914400" rtl="1" eaLnBrk="1" fontAlgn="auto" latinLnBrk="0" hangingPunct="1">
              <a:lnSpc>
                <a:spcPct val="100000"/>
              </a:lnSpc>
              <a:spcBef>
                <a:spcPct val="50000"/>
              </a:spcBef>
              <a:spcAft>
                <a:spcPts val="0"/>
              </a:spcAft>
              <a:buClrTx/>
              <a:buSzTx/>
              <a:buFontTx/>
              <a:buNone/>
              <a:tabLst/>
              <a:defRPr/>
            </a:pPr>
            <a:r>
              <a:rPr kumimoji="0" lang="en-US" b="1" i="0" u="none" strike="noStrike" kern="1200" cap="none" spc="0" normalizeH="0" baseline="0" noProof="0" dirty="0" smtClean="0">
                <a:ln>
                  <a:noFill/>
                </a:ln>
                <a:effectLst/>
                <a:uLnTx/>
                <a:uFillTx/>
                <a:latin typeface="Tahoma" pitchFamily="34" charset="0"/>
                <a:cs typeface="Tahoma" pitchFamily="34" charset="0"/>
              </a:rPr>
              <a:t>14 </a:t>
            </a:r>
            <a:r>
              <a:rPr kumimoji="0" lang="en-US" b="1" i="0" u="none" strike="noStrike" kern="1200" cap="none" spc="0" normalizeH="0" baseline="0" noProof="0" dirty="0" err="1" smtClean="0">
                <a:ln>
                  <a:noFill/>
                </a:ln>
                <a:effectLst/>
                <a:uLnTx/>
                <a:uFillTx/>
                <a:latin typeface="Tahoma" pitchFamily="34" charset="0"/>
                <a:cs typeface="Tahoma" pitchFamily="34" charset="0"/>
              </a:rPr>
              <a:t>kw</a:t>
            </a:r>
            <a:r>
              <a:rPr kumimoji="0" lang="en-US" b="1" i="0" u="none" strike="noStrike" kern="1200" cap="none" spc="0" normalizeH="0" baseline="0" noProof="0" dirty="0" smtClean="0">
                <a:ln>
                  <a:noFill/>
                </a:ln>
                <a:effectLst/>
                <a:uLnTx/>
                <a:uFillTx/>
                <a:latin typeface="Tahoma" pitchFamily="34" charset="0"/>
                <a:cs typeface="Tahoma" pitchFamily="34" charset="0"/>
              </a:rPr>
              <a:t> × 1 m³/</a:t>
            </a:r>
            <a:r>
              <a:rPr kumimoji="0" lang="en-US" b="1" i="0" u="none" strike="noStrike" kern="1200" cap="none" spc="0" normalizeH="0" baseline="0" noProof="0" dirty="0" err="1" smtClean="0">
                <a:ln>
                  <a:noFill/>
                </a:ln>
                <a:effectLst/>
                <a:uLnTx/>
                <a:uFillTx/>
                <a:latin typeface="Tahoma" pitchFamily="34" charset="0"/>
                <a:cs typeface="Tahoma" pitchFamily="34" charset="0"/>
              </a:rPr>
              <a:t>kw</a:t>
            </a:r>
            <a:r>
              <a:rPr kumimoji="0" lang="en-US" b="1" i="0" u="none" strike="noStrike" kern="1200" cap="none" spc="0" normalizeH="0" baseline="0" noProof="0" dirty="0" smtClean="0">
                <a:ln>
                  <a:noFill/>
                </a:ln>
                <a:effectLst/>
                <a:uLnTx/>
                <a:uFillTx/>
                <a:latin typeface="Tahoma" pitchFamily="34" charset="0"/>
                <a:cs typeface="Tahoma" pitchFamily="34" charset="0"/>
              </a:rPr>
              <a:t> = 14 m³</a:t>
            </a:r>
          </a:p>
          <a:p>
            <a:pPr marL="0" marR="0" lvl="0" indent="0" algn="r" defTabSz="914400" rtl="1" eaLnBrk="1" fontAlgn="auto" latinLnBrk="0" hangingPunct="1">
              <a:lnSpc>
                <a:spcPct val="100000"/>
              </a:lnSpc>
              <a:spcBef>
                <a:spcPct val="50000"/>
              </a:spcBef>
              <a:spcAft>
                <a:spcPts val="0"/>
              </a:spcAft>
              <a:buClrTx/>
              <a:buSzTx/>
              <a:buFontTx/>
              <a:buNone/>
              <a:tabLst/>
              <a:defRPr/>
            </a:pPr>
            <a:r>
              <a:rPr kumimoji="0" lang="en-US" b="1" i="0" u="none" strike="noStrike" kern="1200" cap="none" spc="0" normalizeH="0" baseline="0" noProof="0" dirty="0" smtClean="0">
                <a:ln>
                  <a:noFill/>
                </a:ln>
                <a:effectLst/>
                <a:uLnTx/>
                <a:uFillTx/>
                <a:latin typeface="Tahoma" pitchFamily="34" charset="0"/>
                <a:cs typeface="Tahoma" pitchFamily="34" charset="0"/>
              </a:rPr>
              <a:t>28 &gt; 14</a:t>
            </a:r>
            <a:r>
              <a:rPr kumimoji="0" lang="en-US" b="1" i="0" u="none" strike="noStrike" kern="1200" cap="none" spc="0" normalizeH="0" baseline="0" noProof="0" dirty="0" smtClean="0">
                <a:ln>
                  <a:noFill/>
                </a:ln>
                <a:effectLst>
                  <a:outerShdw blurRad="38100" dist="38100" dir="2700000" algn="tl">
                    <a:srgbClr val="C0C0C0"/>
                  </a:outerShdw>
                </a:effectLst>
                <a:uLnTx/>
                <a:uFillTx/>
                <a:latin typeface="Tahoma" pitchFamily="34" charset="0"/>
                <a:cs typeface="Tahoma" pitchFamily="34" charset="0"/>
              </a:rPr>
              <a:t>                                                                            </a:t>
            </a:r>
            <a:r>
              <a:rPr kumimoji="0" lang="fa-IR" b="1" i="0" u="none" strike="noStrike" kern="1200" cap="none" spc="0" normalizeH="0" baseline="0" noProof="0" dirty="0" smtClean="0">
                <a:ln>
                  <a:noFill/>
                </a:ln>
                <a:effectLst>
                  <a:outerShdw blurRad="38100" dist="38100" dir="2700000" algn="tl">
                    <a:srgbClr val="C0C0C0"/>
                  </a:outerShdw>
                </a:effectLst>
                <a:uLnTx/>
                <a:uFillTx/>
                <a:latin typeface="Tahoma" pitchFamily="34" charset="0"/>
                <a:cs typeface="Tahoma" pitchFamily="34" charset="0"/>
              </a:rPr>
              <a:t>     </a:t>
            </a:r>
            <a:r>
              <a:rPr kumimoji="0" lang="fa-IR" b="0" i="0" u="none" strike="noStrike" kern="1200" cap="none" spc="0" normalizeH="0" baseline="0" noProof="0" dirty="0" smtClean="0">
                <a:ln>
                  <a:noFill/>
                </a:ln>
                <a:effectLst/>
                <a:uLnTx/>
                <a:uFillTx/>
                <a:latin typeface="Tahoma" pitchFamily="34" charset="0"/>
                <a:cs typeface="Tahoma" pitchFamily="34" charset="0"/>
              </a:rPr>
              <a:t>امكان نصب وجود دارد</a:t>
            </a:r>
          </a:p>
          <a:p>
            <a:pPr marL="0" marR="0" lvl="0" indent="0" algn="r" defTabSz="914400" rtl="1" eaLnBrk="1" fontAlgn="auto" latinLnBrk="0" hangingPunct="1">
              <a:lnSpc>
                <a:spcPct val="120000"/>
              </a:lnSpc>
              <a:spcBef>
                <a:spcPct val="70000"/>
              </a:spcBef>
              <a:spcAft>
                <a:spcPts val="0"/>
              </a:spcAft>
              <a:buClrTx/>
              <a:buSzTx/>
              <a:buFontTx/>
              <a:buNone/>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	بنابراين دريچه 150 سانتيمتر مربعي بايد اطاق مربوطه را به هواي آزاد متصل نمايد</a:t>
            </a:r>
            <a:r>
              <a:rPr kumimoji="0" lang="en-GB" b="0" i="0" u="none" strike="noStrike" kern="1200" cap="none" spc="0" normalizeH="0" baseline="0" noProof="0" dirty="0" smtClean="0">
                <a:ln>
                  <a:noFill/>
                </a:ln>
                <a:effectLst>
                  <a:outerShdw blurRad="38100" dist="38100" dir="2700000" algn="tl">
                    <a:srgbClr val="C0C0C0"/>
                  </a:outerShdw>
                </a:effectLst>
                <a:uLnTx/>
                <a:uFillTx/>
                <a:latin typeface="Tahoma" pitchFamily="34" charset="0"/>
                <a:cs typeface="Tahoma" pitchFamily="34" charset="0"/>
              </a:rPr>
              <a:t>.</a:t>
            </a:r>
            <a:r>
              <a:rPr kumimoji="0" lang="fa-IR" b="0" i="0" u="none" strike="noStrike" kern="1200" cap="none" spc="0" normalizeH="0" baseline="0" noProof="0" dirty="0" smtClean="0">
                <a:ln>
                  <a:noFill/>
                </a:ln>
                <a:effectLst/>
                <a:uLnTx/>
                <a:uFillTx/>
                <a:latin typeface="Tahoma" pitchFamily="34" charset="0"/>
                <a:cs typeface="Tahoma" pitchFamily="34" charset="0"/>
              </a:rPr>
              <a:t> </a:t>
            </a:r>
            <a:r>
              <a:rPr kumimoji="0" lang="fa-IR" b="1" i="0" u="none" strike="noStrike" kern="1200" cap="none" spc="0" normalizeH="0" baseline="0" noProof="0" dirty="0" smtClean="0">
                <a:ln>
                  <a:noFill/>
                </a:ln>
                <a:effectLst>
                  <a:outerShdw blurRad="38100" dist="38100" dir="2700000" algn="tl">
                    <a:srgbClr val="C0C0C0"/>
                  </a:outerShdw>
                </a:effectLst>
                <a:uLnTx/>
                <a:uFillTx/>
                <a:latin typeface="Tahoma" pitchFamily="34" charset="0"/>
                <a:cs typeface="Tahoma" pitchFamily="34" charset="0"/>
              </a:rPr>
              <a:t>	</a:t>
            </a:r>
            <a:endParaRPr kumimoji="0" lang="fi-FI" b="1" i="0" u="none" strike="noStrike" kern="1200" cap="none" spc="0" normalizeH="0" baseline="0" noProof="0" dirty="0">
              <a:ln>
                <a:noFill/>
              </a:ln>
              <a:effectLst>
                <a:outerShdw blurRad="38100" dist="38100" dir="2700000" algn="tl">
                  <a:srgbClr val="C0C0C0"/>
                </a:outerShdw>
              </a:effectLst>
              <a:uLnTx/>
              <a:uFillTx/>
              <a:latin typeface="Tahoma" pitchFamily="34" charset="0"/>
              <a:cs typeface="Tahoma"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07950" y="476250"/>
            <a:ext cx="8893175" cy="792163"/>
          </a:xfrm>
          <a:prstGeom prst="rect">
            <a:avLst/>
          </a:prstGeom>
          <a:noFill/>
          <a:ln w="9525">
            <a:noFill/>
            <a:miter lim="800000"/>
            <a:headEnd/>
            <a:tailEnd/>
          </a:ln>
          <a:effectLst/>
        </p:spPr>
        <p:txBody>
          <a:bodyPr anchor="b"/>
          <a:lstStyle/>
          <a:p>
            <a:pPr algn="r">
              <a:lnSpc>
                <a:spcPct val="120000"/>
              </a:lnSpc>
            </a:pPr>
            <a:r>
              <a:rPr lang="fa-IR">
                <a:latin typeface="Tahoma" pitchFamily="34" charset="0"/>
                <a:cs typeface="Tahoma" pitchFamily="34" charset="0"/>
              </a:rPr>
              <a:t>ارتباط فضاي نصب به فضاهاي مجاور مرتبط با هواي آزاد</a:t>
            </a:r>
            <a:endParaRPr lang="en-US">
              <a:latin typeface="Tahoma" pitchFamily="34" charset="0"/>
              <a:cs typeface="Tahoma" pitchFamily="34" charset="0"/>
            </a:endParaRPr>
          </a:p>
        </p:txBody>
      </p:sp>
      <p:sp>
        <p:nvSpPr>
          <p:cNvPr id="3" name="Rectangle 3"/>
          <p:cNvSpPr>
            <a:spLocks noChangeArrowheads="1"/>
          </p:cNvSpPr>
          <p:nvPr/>
        </p:nvSpPr>
        <p:spPr bwMode="auto">
          <a:xfrm>
            <a:off x="468313" y="2060575"/>
            <a:ext cx="8207375" cy="3783013"/>
          </a:xfrm>
          <a:prstGeom prst="rect">
            <a:avLst/>
          </a:prstGeom>
          <a:noFill/>
          <a:ln w="9525">
            <a:noFill/>
            <a:miter lim="800000"/>
            <a:headEnd/>
            <a:tailEnd/>
          </a:ln>
          <a:effectLst/>
        </p:spPr>
        <p:txBody>
          <a:bodyPr/>
          <a:lstStyle/>
          <a:p>
            <a:pPr marL="342900" indent="-342900" algn="r">
              <a:spcBef>
                <a:spcPct val="70000"/>
              </a:spcBef>
            </a:pPr>
            <a:r>
              <a:rPr lang="fa-IR">
                <a:solidFill>
                  <a:schemeClr val="accent2"/>
                </a:solidFill>
                <a:latin typeface="Tahoma" pitchFamily="34" charset="0"/>
                <a:cs typeface="Tahoma" pitchFamily="34" charset="0"/>
              </a:rPr>
              <a:t>	ارتباط داخلي فضاي نصب به فضاهاي مجاور مي‌بايست ايجاد شود در صورتيكه :</a:t>
            </a:r>
          </a:p>
          <a:p>
            <a:pPr marL="342900" indent="-342900" algn="r">
              <a:spcBef>
                <a:spcPct val="70000"/>
              </a:spcBef>
              <a:buFontTx/>
              <a:buChar char="•"/>
            </a:pPr>
            <a:r>
              <a:rPr lang="fa-IR" b="1">
                <a:latin typeface="Tahoma" pitchFamily="34" charset="0"/>
                <a:cs typeface="Tahoma" pitchFamily="34" charset="0"/>
              </a:rPr>
              <a:t>حجم فضاي نصب كمتر از 4 مترمكعب به ازاي هر كيلووات مجموع ظرفيت حرارتي دستگاههاي گازسوز باشد.</a:t>
            </a:r>
          </a:p>
          <a:p>
            <a:pPr marL="342900" indent="-342900" algn="r">
              <a:spcBef>
                <a:spcPct val="70000"/>
              </a:spcBef>
              <a:buFontTx/>
              <a:buChar char="•"/>
            </a:pPr>
            <a:r>
              <a:rPr lang="fa-IR" b="1">
                <a:latin typeface="Tahoma" pitchFamily="34" charset="0"/>
                <a:cs typeface="Tahoma" pitchFamily="34" charset="0"/>
              </a:rPr>
              <a:t>فضاي نصب يك اتاق داخلي (محاط به اتاق‌هاي ديگر) باشد.</a:t>
            </a:r>
            <a:endParaRPr lang="fi-FI" b="1">
              <a:latin typeface="Tahoma" pitchFamily="34" charset="0"/>
              <a:cs typeface="Tahoma"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9750" y="260350"/>
            <a:ext cx="7793038" cy="720725"/>
          </a:xfrm>
          <a:prstGeom prst="rect">
            <a:avLst/>
          </a:prstGeom>
          <a:noFill/>
          <a:ln w="9525">
            <a:noFill/>
            <a:miter lim="800000"/>
            <a:headEnd/>
            <a:tailEnd/>
          </a:ln>
          <a:effectLst/>
        </p:spPr>
        <p:txBody>
          <a:bodyPr anchor="b"/>
          <a:lstStyle/>
          <a:p>
            <a:pPr algn="r" rtl="1"/>
            <a:r>
              <a:rPr lang="fa-IR" sz="3200">
                <a:cs typeface="Titr" pitchFamily="2" charset="-78"/>
              </a:rPr>
              <a:t>دياگرام محاسبه ظرفيت تهويه فضاهاي داخلي مرتبط</a:t>
            </a:r>
            <a:endParaRPr lang="en-US" sz="3200">
              <a:cs typeface="Titr" pitchFamily="2" charset="-78"/>
            </a:endParaRPr>
          </a:p>
        </p:txBody>
      </p:sp>
      <p:sp>
        <p:nvSpPr>
          <p:cNvPr id="3" name="Rectangle 3"/>
          <p:cNvSpPr>
            <a:spLocks noChangeArrowheads="1"/>
          </p:cNvSpPr>
          <p:nvPr/>
        </p:nvSpPr>
        <p:spPr bwMode="auto">
          <a:xfrm>
            <a:off x="2268538" y="6021388"/>
            <a:ext cx="2249487" cy="360362"/>
          </a:xfrm>
          <a:prstGeom prst="rect">
            <a:avLst/>
          </a:prstGeom>
          <a:noFill/>
          <a:ln w="9525">
            <a:noFill/>
            <a:miter lim="800000"/>
            <a:headEnd/>
            <a:tailEnd/>
          </a:ln>
          <a:effectLst/>
        </p:spPr>
        <p:txBody>
          <a:bodyPr anchor="b"/>
          <a:lstStyle/>
          <a:p>
            <a:pPr algn="r" rtl="1"/>
            <a:r>
              <a:rPr lang="fa-IR" sz="1600" b="1">
                <a:solidFill>
                  <a:schemeClr val="tx2"/>
                </a:solidFill>
                <a:cs typeface="Nazanin" pitchFamily="2" charset="-78"/>
              </a:rPr>
              <a:t>حجم اتاق در واحد </a:t>
            </a:r>
            <a:r>
              <a:rPr lang="en-US" sz="1600" b="1">
                <a:solidFill>
                  <a:schemeClr val="tx2"/>
                </a:solidFill>
                <a:cs typeface="Nazanin" pitchFamily="2" charset="-78"/>
              </a:rPr>
              <a:t>m</a:t>
            </a:r>
            <a:r>
              <a:rPr lang="en-US" sz="1600" b="1">
                <a:solidFill>
                  <a:schemeClr val="tx2"/>
                </a:solidFill>
                <a:latin typeface="Arial"/>
                <a:cs typeface="Nazanin" pitchFamily="2" charset="-78"/>
              </a:rPr>
              <a:t>³</a:t>
            </a:r>
            <a:endParaRPr lang="en-US" sz="1600" b="1">
              <a:solidFill>
                <a:schemeClr val="tx2"/>
              </a:solidFill>
              <a:latin typeface="B Nazanin" pitchFamily="2" charset="-78"/>
              <a:cs typeface="Nazanin" pitchFamily="2" charset="-78"/>
            </a:endParaRPr>
          </a:p>
        </p:txBody>
      </p:sp>
      <p:sp>
        <p:nvSpPr>
          <p:cNvPr id="4" name="Text Box 4"/>
          <p:cNvSpPr txBox="1">
            <a:spLocks noChangeArrowheads="1"/>
          </p:cNvSpPr>
          <p:nvPr/>
        </p:nvSpPr>
        <p:spPr bwMode="auto">
          <a:xfrm>
            <a:off x="6407150" y="1076325"/>
            <a:ext cx="2736850" cy="5001369"/>
          </a:xfrm>
          <a:prstGeom prst="rect">
            <a:avLst/>
          </a:prstGeom>
          <a:noFill/>
          <a:ln w="9525">
            <a:noFill/>
            <a:miter lim="800000"/>
            <a:headEnd/>
            <a:tailEnd/>
          </a:ln>
          <a:effectLst/>
        </p:spPr>
        <p:txBody>
          <a:bodyPr>
            <a:spAutoFit/>
          </a:bodyPr>
          <a:lstStyle/>
          <a:p>
            <a:pPr algn="r" rtl="1" eaLnBrk="0" hangingPunct="0">
              <a:spcBef>
                <a:spcPct val="50000"/>
              </a:spcBef>
            </a:pPr>
            <a:r>
              <a:rPr lang="en-US" sz="1400" b="1">
                <a:solidFill>
                  <a:schemeClr val="bg2"/>
                </a:solidFill>
                <a:cs typeface="Titr" pitchFamily="2" charset="-78"/>
              </a:rPr>
              <a:t> </a:t>
            </a:r>
            <a:r>
              <a:rPr lang="en-US" sz="2000" b="1">
                <a:latin typeface="Arial" charset="0"/>
              </a:rPr>
              <a:t>(A</a:t>
            </a:r>
            <a:r>
              <a:rPr lang="fa-IR" sz="1800" b="1">
                <a:cs typeface="Nazanin" pitchFamily="2" charset="-78"/>
              </a:rPr>
              <a:t>درب داخلي از 3 طرف درزبندي شده و كف آن كوتاه نشده است</a:t>
            </a:r>
            <a:r>
              <a:rPr lang="fi-FI" sz="1800" b="1">
                <a:cs typeface="Nazanin" pitchFamily="2" charset="-78"/>
              </a:rPr>
              <a:t>.</a:t>
            </a:r>
            <a:endParaRPr lang="en-US" sz="1800" b="1">
              <a:cs typeface="Nazanin" pitchFamily="2" charset="-78"/>
            </a:endParaRPr>
          </a:p>
          <a:p>
            <a:pPr algn="r" rtl="1" eaLnBrk="0" hangingPunct="0">
              <a:spcBef>
                <a:spcPct val="50000"/>
              </a:spcBef>
            </a:pPr>
            <a:r>
              <a:rPr lang="en-US" sz="1800" b="1">
                <a:latin typeface="Arial" charset="0"/>
                <a:cs typeface="Nazanin" pitchFamily="2" charset="-78"/>
              </a:rPr>
              <a:t> </a:t>
            </a:r>
            <a:r>
              <a:rPr lang="en-US" sz="2000" b="1">
                <a:latin typeface="Arial" charset="0"/>
                <a:cs typeface="Nazanin" pitchFamily="2" charset="-78"/>
              </a:rPr>
              <a:t>(B</a:t>
            </a:r>
            <a:r>
              <a:rPr lang="fa-IR" sz="1800" b="1">
                <a:latin typeface="Arial" charset="0"/>
                <a:cs typeface="Nazanin" pitchFamily="2" charset="-78"/>
              </a:rPr>
              <a:t>درب داخلي از 3 طرف درزبندي شده و كف آن 1 سانتي متر كوتاه شده است / درب داخلي درزبندي نشده و كف آن كوتاه نشده است</a:t>
            </a:r>
            <a:r>
              <a:rPr lang="fa-IR" sz="2000" b="1">
                <a:latin typeface="Arial" charset="0"/>
                <a:cs typeface="Nazanin" pitchFamily="2" charset="-78"/>
              </a:rPr>
              <a:t>.</a:t>
            </a:r>
            <a:r>
              <a:rPr lang="fi-FI" sz="1800" b="1">
                <a:latin typeface="Arial" charset="0"/>
                <a:cs typeface="Nazanin" pitchFamily="2" charset="-78"/>
              </a:rPr>
              <a:t> </a:t>
            </a:r>
            <a:endParaRPr lang="fa-IR" sz="1800" b="1">
              <a:latin typeface="Arial" charset="0"/>
              <a:cs typeface="Nazanin" pitchFamily="2" charset="-78"/>
            </a:endParaRPr>
          </a:p>
          <a:p>
            <a:pPr algn="r" rtl="1" eaLnBrk="0" hangingPunct="0">
              <a:spcBef>
                <a:spcPct val="50000"/>
              </a:spcBef>
            </a:pPr>
            <a:r>
              <a:rPr lang="en-US" sz="1800" b="1">
                <a:latin typeface="Arial" charset="0"/>
                <a:cs typeface="Nazanin" pitchFamily="2" charset="-78"/>
              </a:rPr>
              <a:t> </a:t>
            </a:r>
            <a:r>
              <a:rPr lang="en-US" sz="2000" b="1">
                <a:latin typeface="Arial" charset="0"/>
                <a:cs typeface="Nazanin" pitchFamily="2" charset="-78"/>
              </a:rPr>
              <a:t>(C</a:t>
            </a:r>
            <a:r>
              <a:rPr lang="fa-IR" sz="1800" b="1">
                <a:latin typeface="Arial" charset="0"/>
                <a:cs typeface="Nazanin" pitchFamily="2" charset="-78"/>
              </a:rPr>
              <a:t>درب داخلي از 3 طرف درزبندي شده و كف آن 5/1 سانتي متر كوتاه شده است / درب داخلي درزبندي نشده و كف آن 1سانتي متر كوتاه شده است</a:t>
            </a:r>
            <a:r>
              <a:rPr lang="en-US" sz="1800" b="1">
                <a:latin typeface="Arial" charset="0"/>
                <a:cs typeface="Nazanin" pitchFamily="2" charset="-78"/>
              </a:rPr>
              <a:t>.</a:t>
            </a:r>
            <a:r>
              <a:rPr lang="fi-FI" sz="1800" b="1">
                <a:latin typeface="Arial" charset="0"/>
                <a:cs typeface="Nazanin" pitchFamily="2" charset="-78"/>
              </a:rPr>
              <a:t> </a:t>
            </a:r>
            <a:endParaRPr lang="fa-IR" sz="1800" b="1">
              <a:latin typeface="Arial" charset="0"/>
              <a:cs typeface="Nazanin" pitchFamily="2" charset="-78"/>
            </a:endParaRPr>
          </a:p>
          <a:p>
            <a:pPr algn="r" rtl="1" eaLnBrk="0" hangingPunct="0">
              <a:spcBef>
                <a:spcPct val="50000"/>
              </a:spcBef>
            </a:pPr>
            <a:r>
              <a:rPr lang="en-US" sz="2000" b="1">
                <a:latin typeface="Arial" charset="0"/>
                <a:cs typeface="Nazanin" pitchFamily="2" charset="-78"/>
              </a:rPr>
              <a:t> (D</a:t>
            </a:r>
            <a:r>
              <a:rPr lang="fa-IR" sz="1800" b="1">
                <a:latin typeface="Arial" charset="0"/>
                <a:cs typeface="Nazanin" pitchFamily="2" charset="-78"/>
              </a:rPr>
              <a:t>درب داخلي مجهز به حداقل يك دريچه  با سطح آزاد 150 سانتي مترمربع  براي عبور هوا</a:t>
            </a:r>
            <a:r>
              <a:rPr lang="en-US" sz="1800" b="1">
                <a:latin typeface="Arial" charset="0"/>
                <a:cs typeface="Nazanin" pitchFamily="2" charset="-78"/>
              </a:rPr>
              <a:t>.</a:t>
            </a:r>
            <a:endParaRPr lang="fa-IR" sz="1800" b="1">
              <a:latin typeface="Arial" charset="0"/>
              <a:cs typeface="Nazanin" pitchFamily="2" charset="-78"/>
            </a:endParaRPr>
          </a:p>
          <a:p>
            <a:pPr algn="r" rtl="1" eaLnBrk="0" hangingPunct="0">
              <a:spcBef>
                <a:spcPct val="50000"/>
              </a:spcBef>
            </a:pPr>
            <a:endParaRPr lang="fa-IR" sz="1800" b="1">
              <a:solidFill>
                <a:schemeClr val="bg2"/>
              </a:solidFill>
              <a:cs typeface="Nazanin" pitchFamily="2" charset="-78"/>
            </a:endParaRPr>
          </a:p>
        </p:txBody>
      </p:sp>
      <p:sp>
        <p:nvSpPr>
          <p:cNvPr id="5" name="Rectangle 5"/>
          <p:cNvSpPr>
            <a:spLocks noChangeArrowheads="1"/>
          </p:cNvSpPr>
          <p:nvPr/>
        </p:nvSpPr>
        <p:spPr bwMode="auto">
          <a:xfrm rot="16200000">
            <a:off x="-890587" y="3959225"/>
            <a:ext cx="2249487" cy="468313"/>
          </a:xfrm>
          <a:prstGeom prst="rect">
            <a:avLst/>
          </a:prstGeom>
          <a:noFill/>
          <a:ln w="9525">
            <a:noFill/>
            <a:miter lim="800000"/>
            <a:headEnd/>
            <a:tailEnd/>
          </a:ln>
          <a:effectLst/>
        </p:spPr>
        <p:txBody>
          <a:bodyPr anchor="b"/>
          <a:lstStyle/>
          <a:p>
            <a:pPr algn="r" rtl="1"/>
            <a:r>
              <a:rPr lang="fa-IR" sz="1600" b="1">
                <a:solidFill>
                  <a:schemeClr val="tx2"/>
                </a:solidFill>
                <a:cs typeface="Nazanin" pitchFamily="2" charset="-78"/>
              </a:rPr>
              <a:t>توان برآورد شده در واحد </a:t>
            </a:r>
            <a:r>
              <a:rPr lang="en-US" sz="1600" b="1">
                <a:solidFill>
                  <a:schemeClr val="tx2"/>
                </a:solidFill>
                <a:cs typeface="Nazanin" pitchFamily="2" charset="-78"/>
              </a:rPr>
              <a:t>kw</a:t>
            </a:r>
            <a:endParaRPr lang="en-US" sz="1600" b="1">
              <a:solidFill>
                <a:schemeClr val="tx2"/>
              </a:solidFill>
              <a:latin typeface="B Nazanin" pitchFamily="2" charset="-78"/>
              <a:cs typeface="Nazanin" pitchFamily="2" charset="-78"/>
            </a:endParaRPr>
          </a:p>
        </p:txBody>
      </p:sp>
      <p:graphicFrame>
        <p:nvGraphicFramePr>
          <p:cNvPr id="6" name="Object 6"/>
          <p:cNvGraphicFramePr>
            <a:graphicFrameLocks noChangeAspect="1"/>
          </p:cNvGraphicFramePr>
          <p:nvPr/>
        </p:nvGraphicFramePr>
        <p:xfrm>
          <a:off x="395288" y="1773238"/>
          <a:ext cx="5761037" cy="3640137"/>
        </p:xfrm>
        <a:graphic>
          <a:graphicData uri="http://schemas.openxmlformats.org/presentationml/2006/ole">
            <p:oleObj spid="_x0000_s5122" name="Bitmap Image" r:id="rId3" imgW="4839375" imgH="3057143" progId="PBrush">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900113" y="333375"/>
            <a:ext cx="7343775" cy="1055688"/>
          </a:xfrm>
          <a:prstGeom prst="rect">
            <a:avLst/>
          </a:prstGeom>
          <a:noFill/>
          <a:ln w="9525">
            <a:noFill/>
            <a:miter lim="800000"/>
            <a:headEnd/>
            <a:tailEnd/>
          </a:ln>
          <a:effectLst/>
        </p:spPr>
        <p:txBody>
          <a:bodyPr anchor="b"/>
          <a:lstStyle/>
          <a:p>
            <a:pPr algn="r"/>
            <a:r>
              <a:rPr lang="fa-IR" sz="3200">
                <a:cs typeface="Titr" pitchFamily="2" charset="-78"/>
              </a:rPr>
              <a:t>ارتباط داخلي فضاي نصب به فضاهاي مجاور بصورت مستقيم</a:t>
            </a:r>
            <a:endParaRPr lang="en-US" sz="3200">
              <a:cs typeface="Titr" pitchFamily="2" charset="-78"/>
            </a:endParaRPr>
          </a:p>
        </p:txBody>
      </p:sp>
      <p:sp>
        <p:nvSpPr>
          <p:cNvPr id="3" name="Rectangle 3"/>
          <p:cNvSpPr>
            <a:spLocks noChangeArrowheads="1"/>
          </p:cNvSpPr>
          <p:nvPr/>
        </p:nvSpPr>
        <p:spPr bwMode="auto">
          <a:xfrm>
            <a:off x="4572000" y="1700213"/>
            <a:ext cx="4383088" cy="4319587"/>
          </a:xfrm>
          <a:prstGeom prst="rect">
            <a:avLst/>
          </a:prstGeom>
          <a:noFill/>
          <a:ln w="9525">
            <a:noFill/>
            <a:miter lim="800000"/>
            <a:headEnd/>
            <a:tailEnd/>
          </a:ln>
          <a:effectLst/>
        </p:spPr>
        <p:txBody>
          <a:bodyPr/>
          <a:lstStyle/>
          <a:p>
            <a:pPr marL="342900" indent="-342900" algn="r">
              <a:spcBef>
                <a:spcPct val="70000"/>
              </a:spcBef>
              <a:buFontTx/>
              <a:buChar char="•"/>
            </a:pPr>
            <a:r>
              <a:rPr lang="fa-IR" sz="2800">
                <a:solidFill>
                  <a:schemeClr val="accent2"/>
                </a:solidFill>
                <a:cs typeface="Nazanin" pitchFamily="2" charset="-78"/>
              </a:rPr>
              <a:t>حداقل حجم فضاي نصب ‌</a:t>
            </a:r>
          </a:p>
          <a:p>
            <a:pPr marL="342900" indent="-342900" algn="r">
              <a:spcBef>
                <a:spcPct val="70000"/>
              </a:spcBef>
            </a:pPr>
            <a:r>
              <a:rPr lang="fa-IR">
                <a:cs typeface="Nazanin" pitchFamily="2" charset="-78"/>
              </a:rPr>
              <a:t>	 </a:t>
            </a:r>
            <a:r>
              <a:rPr lang="fa-IR" sz="2200" b="1">
                <a:solidFill>
                  <a:srgbClr val="CC0000"/>
                </a:solidFill>
                <a:cs typeface="Traffic" pitchFamily="2" charset="-78"/>
              </a:rPr>
              <a:t>1 مترمكعب </a:t>
            </a:r>
            <a:r>
              <a:rPr lang="fa-IR" sz="2200" b="1">
                <a:cs typeface="Traffic" pitchFamily="2" charset="-78"/>
              </a:rPr>
              <a:t>به ازاي هر كيلووات مجموع ظرفيت حرارتي دستگاههاي گازسوز</a:t>
            </a:r>
            <a:endParaRPr lang="fa-IR">
              <a:cs typeface="Nazanin" pitchFamily="2" charset="-78"/>
            </a:endParaRPr>
          </a:p>
          <a:p>
            <a:pPr marL="342900" indent="-342900" algn="r">
              <a:spcBef>
                <a:spcPct val="100000"/>
              </a:spcBef>
              <a:buFontTx/>
              <a:buChar char="•"/>
            </a:pPr>
            <a:r>
              <a:rPr lang="fa-IR" sz="2800">
                <a:solidFill>
                  <a:schemeClr val="accent2"/>
                </a:solidFill>
                <a:cs typeface="Nazanin" pitchFamily="2" charset="-78"/>
              </a:rPr>
              <a:t>تامين هواي لازم براي احتراق ‌</a:t>
            </a:r>
          </a:p>
          <a:p>
            <a:pPr marL="342900" indent="-342900" algn="r">
              <a:spcBef>
                <a:spcPct val="70000"/>
              </a:spcBef>
            </a:pPr>
            <a:r>
              <a:rPr lang="fa-IR" sz="2000">
                <a:cs typeface="Nazanin" pitchFamily="2" charset="-78"/>
              </a:rPr>
              <a:t>	</a:t>
            </a:r>
            <a:r>
              <a:rPr lang="fa-IR" sz="2000" b="1">
                <a:cs typeface="Traffic" pitchFamily="2" charset="-78"/>
              </a:rPr>
              <a:t>مجموع ظرفيت تامين هواي اتاقهايي كه حداقل يك در يا پنجره بازشونده به هواي آزاد داشته باشند (با استفاده از نمودار) بايد مساوي يا بيشتر از ظرفيت اسمي لوازم گازسوز باشد</a:t>
            </a:r>
            <a:endParaRPr lang="fi-FI" sz="2000" b="1">
              <a:cs typeface="Traffic" pitchFamily="2" charset="-78"/>
            </a:endParaRPr>
          </a:p>
        </p:txBody>
      </p:sp>
      <p:pic>
        <p:nvPicPr>
          <p:cNvPr id="4" name="Picture 4"/>
          <p:cNvPicPr>
            <a:picLocks noChangeAspect="1" noChangeArrowheads="1"/>
          </p:cNvPicPr>
          <p:nvPr/>
        </p:nvPicPr>
        <p:blipFill>
          <a:blip r:embed="rId2" cstate="print"/>
          <a:srcRect/>
          <a:stretch>
            <a:fillRect/>
          </a:stretch>
        </p:blipFill>
        <p:spPr bwMode="auto">
          <a:xfrm>
            <a:off x="0" y="1989138"/>
            <a:ext cx="4392613" cy="4122737"/>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2951</Words>
  <Application>Microsoft Office PowerPoint</Application>
  <PresentationFormat>On-screen Show (4:3)</PresentationFormat>
  <Paragraphs>433</Paragraphs>
  <Slides>45</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48" baseType="lpstr">
      <vt:lpstr>Office Theme</vt:lpstr>
      <vt:lpstr>Bitmap Image</vt:lpstr>
      <vt:lpstr>Photo Editor Photo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Datis</dc:creator>
  <cp:lastModifiedBy>Datis</cp:lastModifiedBy>
  <cp:revision>3</cp:revision>
  <dcterms:created xsi:type="dcterms:W3CDTF">2006-08-16T00:00:00Z</dcterms:created>
  <dcterms:modified xsi:type="dcterms:W3CDTF">2016-01-06T11:55:03Z</dcterms:modified>
</cp:coreProperties>
</file>