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B0CFB8-2FA5-4EE7-ADC3-02CDE94FAA46}" type="datetimeFigureOut">
              <a:rPr lang="fa-IR" smtClean="0"/>
              <a:t>03/24/1437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6ECA67-EB36-4BD0-B279-F491D80B02AE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EEF6-D871-4687-9C10-8BCA8B37B10A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4912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072066" y="714356"/>
            <a:ext cx="3514740" cy="459619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1643074"/>
          </a:xfr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a-IR" dirty="0" smtClean="0"/>
              <a:t>آموزش شارژگاز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3600450" cy="32480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21302182" lon="21325081" rev="24974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61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357166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-428660" y="1804991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قبل از هر انجام شارژ گاز، به علائم مندرج در پشت دستگاه توجه فرمائید. در صورتیکه علائم ذیل در پشت و روی کمپرسور نصب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شده</a:t>
            </a:r>
          </a:p>
          <a:p>
            <a:pPr algn="r" rtl="1"/>
            <a:r>
              <a:rPr lang="fa-I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باشند، آن دستگاه دارای گاز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R600a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می باشد.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78079"/>
            <a:ext cx="2562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inear+Label+제작요청"/>
          <p:cNvPicPr>
            <a:picLocks noChangeAspect="1" noChangeArrowheads="1"/>
          </p:cNvPicPr>
          <p:nvPr/>
        </p:nvPicPr>
        <p:blipFill>
          <a:blip r:embed="rId3" cstate="print"/>
          <a:srcRect l="13126" t="43784" r="44580" b="44647"/>
          <a:stretch>
            <a:fillRect/>
          </a:stretch>
        </p:blipFill>
        <p:spPr bwMode="auto">
          <a:xfrm>
            <a:off x="3543318" y="2490791"/>
            <a:ext cx="36004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91254" y="2500306"/>
            <a:ext cx="838200" cy="381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fa-IR" sz="14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14480" y="3429000"/>
            <a:ext cx="990600" cy="2286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fa-IR" sz="14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7654" y="310039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علامت گاز </a:t>
            </a:r>
            <a:r>
              <a:rPr lang="en-US" altLang="ko-KR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altLang="ko-KR" sz="1400" b="1">
                <a:latin typeface="Arial" pitchFamily="34" charset="0"/>
                <a:cs typeface="Arial" pitchFamily="34" charset="0"/>
              </a:rPr>
              <a:t> درج شده بر روی کمپرسور دستگاه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9088" y="390207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علامت گاز </a:t>
            </a:r>
            <a:r>
              <a:rPr lang="en-US" altLang="ko-KR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altLang="ko-KR" sz="1400" b="1">
                <a:latin typeface="Arial" pitchFamily="34" charset="0"/>
                <a:cs typeface="Arial" pitchFamily="34" charset="0"/>
              </a:rPr>
              <a:t> درج شده پشت دستگاه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85720" y="4195766"/>
            <a:ext cx="762475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جزء گازهای طبیعی می باشد که در محیط (و طبیعت) وجود دارد. لذا انتشار آن -باتوجه به شرایط خاص- در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محیط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اطراف صدمه ای به محیط نخواهد زد.</a:t>
            </a:r>
          </a:p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از خانواده گازهای بوتان (ایزو- بوتان) می باشد، لذا بسیار اشتعال زا می باشد. به همین دلیل کار با آن طبق شرایط خاصی که خواهد آمد الزامیست.</a:t>
            </a:r>
          </a:p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دارای قابلیت سرمازائی فوق العاده بالائی است، لذا شارژ گاز با توجه به وزن اعلام شده در دستگاه الزامیست.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549612" y="3862391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>
                <a:latin typeface="Arial" pitchFamily="34" charset="0"/>
                <a:cs typeface="Arial" pitchFamily="34" charset="0"/>
              </a:rPr>
              <a:t>آشنائی با گاز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567074" y="5429264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نکات ایمنی هنگام کار با گاز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 dirty="0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4282" y="5786454"/>
            <a:ext cx="7696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فشار هوای محیط عادی (نرمال) باشد.</a:t>
            </a:r>
          </a:p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هوا در محل کار در جریان باشد .</a:t>
            </a:r>
          </a:p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قبل از شروع بکار، منابع آتشزا و گرمای موجود در محیط می بایست خاموش و قطع شده باشند (مانند شعله های اجاق گاز ، آبگرمکن و هیترها ...)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533737" y="1528766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>
                <a:latin typeface="Arial" pitchFamily="34" charset="0"/>
                <a:cs typeface="Arial" pitchFamily="34" charset="0"/>
              </a:rPr>
              <a:t>گاز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R600a </a:t>
            </a:r>
            <a:r>
              <a:rPr lang="fa-IR" sz="1400" b="1">
                <a:latin typeface="Arial" pitchFamily="34" charset="0"/>
                <a:cs typeface="Arial" pitchFamily="34" charset="0"/>
              </a:rPr>
              <a:t> در چه دستگاه هائی بکار رفته است ؟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0694" y="1000108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357166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1000108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642910" y="1571612"/>
            <a:ext cx="7354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4.  باتوجه به اشتعال زا بودن این گاز، به هیچ وجه نباید در محیط منزل و محل کار (کارگاه) تخلیه و پخش شود.</a:t>
            </a:r>
          </a:p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5.  کلیه مراحل انجام کار طبق </a:t>
            </a:r>
            <a:r>
              <a:rPr lang="fa-IR" sz="1400" b="1" u="sng" dirty="0">
                <a:latin typeface="Arial" pitchFamily="34" charset="0"/>
                <a:cs typeface="Arial" pitchFamily="34" charset="0"/>
              </a:rPr>
              <a:t>پروسه تخلیه و شارژ گاز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می بایست انجام شوند.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71868" y="1263835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روشهای تخلیه گاز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 dirty="0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5720" y="1684556"/>
            <a:ext cx="77628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b="1" u="sng" dirty="0">
                <a:latin typeface="Arial" pitchFamily="34" charset="0"/>
                <a:cs typeface="Arial" pitchFamily="34" charset="0"/>
              </a:rPr>
              <a:t>روش اول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؛ استفاده از ابزار شلنگ رابط تخلیه گاز، محفظه بازیافت و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برق دستگاه را قطع کرده (به مدت 1 دقیقه)، مجددا برق آنرا به مدت  6 تا 12 ثانیه وصل و مجددا قطع می کنیم (تا هر دو دریچه شیر سه راهی باز شود)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هر دو در دستگاه (قسمتهای یخچال و فریزر) را باز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بعد از رعایت نکات ایمنی، شلنگ رابط را به محفظه بازیافت گاز وصل میکنیم.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در لوله شارژ کمپرسور فشار می دهیم. از نشتی گاز اطراف محل سوراخ اطمینان حاصل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بیشتر از 7 دقیقه طول می کشد تا گاز تخلیه شود.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613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4562475"/>
            <a:ext cx="5105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 flipV="1">
            <a:off x="1882775" y="4929198"/>
            <a:ext cx="3832233" cy="7286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2514600" y="4648200"/>
            <a:ext cx="76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مکش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8263" y="4876800"/>
            <a:ext cx="82073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تخلیه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5867400"/>
            <a:ext cx="152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تخلیهمحفظه بازیافت گاز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1143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محل فشار ابزار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214282" y="1392238"/>
            <a:ext cx="78343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b="1" u="sng" dirty="0">
                <a:latin typeface="Arial" pitchFamily="34" charset="0"/>
                <a:cs typeface="Arial" pitchFamily="34" charset="0"/>
              </a:rPr>
              <a:t>روش دوم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؛ استفاده از ابزار شلنگ رابط تخلیه گاز، پمپ وکیوم و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برق دستگاه را قطع کرده (به مدت 1 دقیقه)، مجددا برق آنرا به مدت  6 تا 12 ثانیه وصل و مجددا قطع می کنیم (تا هر دو دریچه شیر سه راهی باز شود)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هر دو در دستگاه (قسمتهای یخچال و فریزر) را باز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بعد از رعایت نکات ایمنی، شلنگ رابط را به پمپ وکیوم که در محیط باز قرار دارد وصل میکنیم.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در لوله شارژ کمپرسور فشار می دهیم. از نشتی گاز اطراف محل سوراخ اطمینان حاصل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پمپ (موتور) وکیوم را روشن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بیشتر از 10 دقیقه طول می کشد تا گاز تخلیه شود.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6248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3643315"/>
            <a:ext cx="11287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لوله مکش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419600"/>
            <a:ext cx="10668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لوله تخلیه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791200"/>
            <a:ext cx="19050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1000" b="1"/>
              <a:t>محل تخلیه گاز </a:t>
            </a:r>
            <a:r>
              <a:rPr lang="en-US" sz="1000" b="1"/>
              <a:t>R600a</a:t>
            </a:r>
            <a:r>
              <a:rPr lang="fa-IR" sz="1000" b="1"/>
              <a:t> بیرون در</a:t>
            </a:r>
          </a:p>
          <a:p>
            <a:pPr algn="ctr" rtl="1">
              <a:defRPr/>
            </a:pPr>
            <a:r>
              <a:rPr lang="fa-IR" sz="1000" b="1"/>
              <a:t>یا پنجره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572000"/>
            <a:ext cx="11430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محل فشار ابزار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365315" y="1219200"/>
            <a:ext cx="3726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نحوه انجام جوشکاری بعد از تخلیه گاز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642910" y="1592263"/>
            <a:ext cx="72628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dirty="0">
                <a:latin typeface="Arial" pitchFamily="34" charset="0"/>
                <a:cs typeface="Arial" pitchFamily="34" charset="0"/>
              </a:rPr>
              <a:t>استفاده از ابزار جوشکاری و سیم چین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از لوله شارژ کمپرسور خارج نموده و از عدم وجود گاز اطمینان حاصل می کنیم 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لوله شارژ کمپرسور را با سیم چین بریده و از عدم وجود گاز اطمینان حاصل می کنیم (بررسی نهائی).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بوسیله ابزار جوشکاری، لوله شارژ گاز  و درایر قدیمی خارج و قطعات جدید نصب می شوند. تعویض درایر در تمامی شارژ گازها الزامیست. دقت نمائید قبل از انجام جوشکاری بر روی لوله شارژ، واشر داخل آنرا خارج نمائید.</a:t>
            </a:r>
          </a:p>
          <a:p>
            <a:pPr marL="342900" indent="-342900" algn="r" rtl="1"/>
            <a:r>
              <a:rPr lang="fa-IR" sz="14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342900" indent="-342900" algn="r" rtl="1">
              <a:buFontTx/>
              <a:buAutoNum type="arabicPeriod"/>
            </a:pPr>
            <a:endParaRPr lang="fa-I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49650"/>
            <a:ext cx="2588031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93012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챠징니플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24210" b="15158"/>
          <a:stretch>
            <a:fillRect/>
          </a:stretch>
        </p:blipFill>
        <p:spPr bwMode="auto">
          <a:xfrm>
            <a:off x="3611222" y="3549650"/>
            <a:ext cx="1389406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76669" y="5407025"/>
            <a:ext cx="1705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جداسازی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57554" y="4643446"/>
            <a:ext cx="1263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6469" y="5407025"/>
            <a:ext cx="1705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نصب شدن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71868" y="1233474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600" b="1" dirty="0">
                <a:cs typeface="B Nazanin" pitchFamily="2" charset="-78"/>
              </a:rPr>
              <a:t>انجام تخلیه (وکیوم) هوا جهت شارژ گاز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5720" y="1592263"/>
            <a:ext cx="77628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600" b="1" dirty="0">
                <a:latin typeface="Arial" pitchFamily="34" charset="0"/>
                <a:cs typeface="Arial" pitchFamily="34" charset="0"/>
              </a:rPr>
              <a:t>استفاده از پمپ خلاء یا وکیوم</a:t>
            </a:r>
          </a:p>
          <a:p>
            <a:pPr marL="342900" indent="-342900" algn="r" rtl="1"/>
            <a:endParaRPr lang="fa-IR" sz="16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واشر داخلی لوله شارژ کمپرسور را مجددا وصل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شلنگ رابط را از پمپ وکیوم به لوله شارژ کمپرسور وصل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پمپ وکیوم را روشن کرده و به مدت یک ساعت عملیات خلاء را انجام می دهیم. توجه داشته باشید در صورتیکه این زمان کمتر از 1 ساعت طول بکشد، بعد از شارژ گاز، دستگاه برودت و عملکرد مطلوبی نخواهد داشت. </a:t>
            </a:r>
          </a:p>
          <a:p>
            <a:pPr marL="342900" indent="-342900" algn="r" rtl="1">
              <a:buFontTx/>
              <a:buAutoNum type="arabicPeriod"/>
            </a:pPr>
            <a:endParaRPr lang="fa-I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33795"/>
            <a:ext cx="5832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مبرد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مانند گاز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مبرد اشتعال زایی نیست .</a:t>
            </a:r>
          </a:p>
          <a:p>
            <a:pPr algn="r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حجم مبرد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نسبت به گاز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بیشتر می باشد .</a:t>
            </a:r>
          </a:p>
          <a:p>
            <a:pPr algn="r" rtl="1"/>
            <a:endParaRPr lang="fa-IR" sz="16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مابقی آیتمها مانند شارژگاز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می باشد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22860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موارد شستشوی مدار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69"/>
            <a:ext cx="7143800" cy="17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68222"/>
            <a:ext cx="6572296" cy="24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G:\hp g6\e\aks\N01675  MODEL W29\DSC08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2438400" cy="1828800"/>
          </a:xfrm>
          <a:prstGeom prst="rect">
            <a:avLst/>
          </a:prstGeom>
          <a:noFill/>
        </p:spPr>
      </p:pic>
      <p:pic>
        <p:nvPicPr>
          <p:cNvPr id="6" name="Picture 4" descr="G:\hp g6\e\aks\00487 MODEL W29\DSC08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0416" y="4720952"/>
            <a:ext cx="24384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37321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روغن سیاه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54452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روغن تمیز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4878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285728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مدار لوله کشی دستگاه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357158" y="3714752"/>
            <a:ext cx="292895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G:\hp g6\e\aks\New Folder\DSC08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7" y="370711"/>
            <a:ext cx="39290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تخلیه مدار لوله کشی دستگاه تبرید(وکیوم کردن)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000109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89" y="3357562"/>
            <a:ext cx="7591735" cy="10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  <a:lum/>
          </a:blip>
          <a:srcRect/>
          <a:stretch>
            <a:fillRect/>
          </a:stretch>
        </p:blipFill>
        <p:spPr bwMode="auto">
          <a:xfrm>
            <a:off x="1428728" y="4252963"/>
            <a:ext cx="5786478" cy="26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80728"/>
            <a:ext cx="7816952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سرفصل:</a:t>
            </a:r>
          </a:p>
          <a:p>
            <a:pPr algn="r" rtl="1"/>
            <a:endParaRPr lang="fa-IR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1- ابزارهای مخصوص شارژگاز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2- دلایل انجام عملیات شارژگاز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3- تعویض قطعات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4- تست کمپرسور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5-مراحل شارژگاز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الف ) گاز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ب) گاز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6- ایرادات بعدازشارژگاز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9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7" y="370711"/>
            <a:ext cx="39290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عملکرد  دستگاه بعد از </a:t>
            </a:r>
            <a:r>
              <a:rPr lang="fa-IR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گاز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20" y="1215573"/>
            <a:ext cx="717401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پس از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سیستم  از ماده ی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مبرد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باید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یخجال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حدافل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24 ساعت  زیر نظر سرویس کار روشن بماند و آزمایش زیر نیز انجام گیرد.</a:t>
            </a:r>
          </a:p>
          <a:p>
            <a:pPr algn="r" rtl="1"/>
            <a:endParaRPr lang="fa-IR" sz="1600" b="1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قبلا یاد آور می شویم که اگر نتایج  آزمایش منطبق با شرایط عادی کارکرد دستگاه باشد ، دستگاه قابل تحویل به مشتری است  در غیر اینصورت باید 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مجدد دستگاه تعمیر شود.</a:t>
            </a:r>
          </a:p>
          <a:p>
            <a:pPr algn="r" rtl="1"/>
            <a:endParaRPr lang="fa-IR" sz="1600" b="1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1- کمپرسور دستگاه زیر بار روشن شود و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کارکند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2- شدت جریان کار کرد دستگاه با استفاده از آمپر متر کنترل شود و با جریان  ثبت شده بر روی دستگاه برابر باشد.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3- درجه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حرارات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نهایی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به وسیله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ترمو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متر کنترل شود 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سنسور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در وضعیت حداکثر سرما قطع کند و دستگاه را خاموش کند.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5- برفک زدن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دقیقا مورد بررسی و نظارت قرار گیرد . باید تمام سطح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برفک بزند.</a:t>
            </a:r>
          </a:p>
          <a:p>
            <a:pPr algn="r" rtl="1"/>
            <a:r>
              <a:rPr lang="fa-IR" sz="1600" b="1" dirty="0" smtClean="0">
                <a:latin typeface="Arial" pitchFamily="34" charset="0"/>
                <a:cs typeface="Arial" pitchFamily="34" charset="0"/>
              </a:rPr>
              <a:t>6- دستگاه پس از چند ساعت کار چک نکند و کیپ نشود یعنی لوله مویی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براثر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وجود ر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طوبت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درسیستم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یخ نزند زیرا در  صورت  چک کردن با این که کمپرسور کار می کند برفک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شروع به  ذوب شدن می کند.</a:t>
            </a:r>
            <a:endParaRPr lang="fa-I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47" t="11855" r="23339" b="11359"/>
          <a:stretch/>
        </p:blipFill>
        <p:spPr bwMode="auto">
          <a:xfrm>
            <a:off x="755576" y="764704"/>
            <a:ext cx="7180627" cy="5761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940152" y="214888"/>
            <a:ext cx="21288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عیب  </a:t>
            </a:r>
            <a:r>
              <a:rPr lang="fa-IR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گاز بد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28604"/>
            <a:ext cx="34290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/>
              <a:t>ابزارهای مورد نیاز شارژگاز:</a:t>
            </a:r>
            <a:endParaRPr lang="fa-I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196752"/>
            <a:ext cx="78581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1- شیرسرویس 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2- پمپ وکیوم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3- کپسول گاز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4-ترمو متر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5- ترازو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6- درایر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7-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8- ابزار جوشکاری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9- گیج فشار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10- شلنگ بازیافت 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11- سیم چین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12- کپسول بازیافت گاز</a:t>
            </a: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13- شلنگ رابط بازیافت گاز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476672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دلایل انجام عملیات شارژگاز: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40" y="1508435"/>
            <a:ext cx="756084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/>
              <a:t>1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-  معیوب بودن کمپرسور و قطعات مربوط به سیکل تبرید 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2- کیپی در سیکل تبرید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3- نشتی در سیکل تبرید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4- کم بودن مبرد درسیکل 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5- مبرد بیش از اندازه در سیکل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225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179389" y="928670"/>
            <a:ext cx="7699432" cy="542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86446" y="285728"/>
            <a:ext cx="19561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سیکل تبرید یخچال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168" y="338068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تعویض قطعات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770485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/>
              <a:t>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درمواردی قبل از عملیات شارژ گاز نیاز به تعویض بعضی از قطعات خواهد بود که در ذیل به آن اشاره خواهیم کرد.</a:t>
            </a:r>
          </a:p>
          <a:p>
            <a:pPr algn="r" rtl="1"/>
            <a:endParaRPr lang="fa-IR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Arial" pitchFamily="34" charset="0"/>
                <a:cs typeface="Arial" pitchFamily="34" charset="0"/>
              </a:rPr>
              <a:t>1- نشتی از قسمت لوله دور درب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(hat lain)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r" rtl="1"/>
            <a:endParaRPr lang="fa-IR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 باید لوله به دلیل اینکه داخل بدنه بوده و دردسترس نمی باشد حذف گردد. به طول لوله  داخل بدنه لوله مسی درکنار کندانسور پیچیده شده و یکسر آن به کندانسور و سردیگر آن به درایر متصل می کنیم .سپس مجدد عملیات شارژگاز انجام  می گیرد.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fa-IR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Arial" pitchFamily="34" charset="0"/>
                <a:cs typeface="Arial" pitchFamily="34" charset="0"/>
              </a:rPr>
              <a:t>2- نشتی ویا کیپی در لوله مویی:</a:t>
            </a:r>
          </a:p>
          <a:p>
            <a:pPr algn="r" rtl="1"/>
            <a:endParaRPr lang="fa-IR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در حالت کیپی در لوله مویی به دلیل اینکه لوله بیسیار باریک است کیپی با شستشو و وکیوم کردن سیکل برطرف نمی شود به همین دلیل بایستی درزمان کیپی یا نشتی در لوله مویی آن را تعویض کرد . دقت گردد  درتعویض لوله مویی طول و قطر لوله مویی بسیار مهم است که این امر به قدرت کمپرسور بستگی دارد.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338068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تعویض قطعات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latin typeface="Arial" pitchFamily="34" charset="0"/>
                <a:cs typeface="Arial" pitchFamily="34" charset="0"/>
              </a:rPr>
              <a:t>3- نشتی از کندانسور: 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 ابتدا باید کندانسور سالم جایگزین ، کندانسور معیوب گردد ، جهت تست کندانسور  ، آن را داخل یک مخزن آب قرار می دهیم  درصورتی که کندانسور دچار سوراخ شدگی باشد داخل آب حباب ایجاد می کند .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Arial" pitchFamily="34" charset="0"/>
                <a:cs typeface="Arial" pitchFamily="34" charset="0"/>
              </a:rPr>
              <a:t>4- نشتی از اواپراتور: 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اگر قسمت نشتی یا سوراخ شدگی با شمع اواپراتور قابل رفع نباشد نیاز به تعویض اواپراتور خواهد بود .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b="1" dirty="0" smtClean="0">
                <a:latin typeface="Arial" pitchFamily="34" charset="0"/>
                <a:cs typeface="Arial" pitchFamily="34" charset="0"/>
              </a:rPr>
              <a:t>5- معیوب بودن کمپرسور:</a:t>
            </a:r>
          </a:p>
          <a:p>
            <a:pPr algn="r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نیز ابتدا بایستی کمپرسور تعویض و بعداز جایگزین کردن کمپرسور جدید اقدام به شارژگاز نماییم.</a:t>
            </a:r>
          </a:p>
        </p:txBody>
      </p:sp>
    </p:spTree>
    <p:extLst>
      <p:ext uri="{BB962C8B-B14F-4D97-AF65-F5344CB8AC3E}">
        <p14:creationId xmlns="" xmlns:p14="http://schemas.microsoft.com/office/powerpoint/2010/main" val="2623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214290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کمپرسور: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0098" y="1255717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167"/>
          <p:cNvSpPr>
            <a:spLocks noChangeArrowheads="1"/>
          </p:cNvSpPr>
          <p:nvPr/>
        </p:nvSpPr>
        <p:spPr bwMode="auto">
          <a:xfrm>
            <a:off x="515932" y="3173435"/>
            <a:ext cx="1023938" cy="16557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182557" y="5402285"/>
            <a:ext cx="2681288" cy="8366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757857" y="4833960"/>
            <a:ext cx="1905000" cy="1738312"/>
            <a:chOff x="4560" y="2227"/>
            <a:chExt cx="1200" cy="1095"/>
          </a:xfrm>
        </p:grpSpPr>
        <p:pic>
          <p:nvPicPr>
            <p:cNvPr id="7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2227"/>
              <a:ext cx="1200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4603" y="2864"/>
              <a:ext cx="300" cy="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486412" y="2473347"/>
            <a:ext cx="749300" cy="784225"/>
            <a:chOff x="229" y="3116"/>
            <a:chExt cx="399" cy="418"/>
          </a:xfrm>
        </p:grpSpPr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29" y="3116"/>
              <a:ext cx="399" cy="418"/>
            </a:xfrm>
            <a:custGeom>
              <a:avLst/>
              <a:gdLst>
                <a:gd name="T0" fmla="*/ 396 w 399"/>
                <a:gd name="T1" fmla="*/ 191 h 418"/>
                <a:gd name="T2" fmla="*/ 391 w 399"/>
                <a:gd name="T3" fmla="*/ 157 h 418"/>
                <a:gd name="T4" fmla="*/ 380 w 399"/>
                <a:gd name="T5" fmla="*/ 126 h 418"/>
                <a:gd name="T6" fmla="*/ 366 w 399"/>
                <a:gd name="T7" fmla="*/ 95 h 418"/>
                <a:gd name="T8" fmla="*/ 345 w 399"/>
                <a:gd name="T9" fmla="*/ 69 h 418"/>
                <a:gd name="T10" fmla="*/ 321 w 399"/>
                <a:gd name="T11" fmla="*/ 45 h 418"/>
                <a:gd name="T12" fmla="*/ 294 w 399"/>
                <a:gd name="T13" fmla="*/ 25 h 418"/>
                <a:gd name="T14" fmla="*/ 266 w 399"/>
                <a:gd name="T15" fmla="*/ 12 h 418"/>
                <a:gd name="T16" fmla="*/ 234 w 399"/>
                <a:gd name="T17" fmla="*/ 3 h 418"/>
                <a:gd name="T18" fmla="*/ 202 w 399"/>
                <a:gd name="T19" fmla="*/ 0 h 418"/>
                <a:gd name="T20" fmla="*/ 169 w 399"/>
                <a:gd name="T21" fmla="*/ 1 h 418"/>
                <a:gd name="T22" fmla="*/ 139 w 399"/>
                <a:gd name="T23" fmla="*/ 9 h 418"/>
                <a:gd name="T24" fmla="*/ 109 w 399"/>
                <a:gd name="T25" fmla="*/ 22 h 418"/>
                <a:gd name="T26" fmla="*/ 80 w 399"/>
                <a:gd name="T27" fmla="*/ 40 h 418"/>
                <a:gd name="T28" fmla="*/ 57 w 399"/>
                <a:gd name="T29" fmla="*/ 63 h 418"/>
                <a:gd name="T30" fmla="*/ 36 w 399"/>
                <a:gd name="T31" fmla="*/ 89 h 418"/>
                <a:gd name="T32" fmla="*/ 20 w 399"/>
                <a:gd name="T33" fmla="*/ 118 h 418"/>
                <a:gd name="T34" fmla="*/ 7 w 399"/>
                <a:gd name="T35" fmla="*/ 149 h 418"/>
                <a:gd name="T36" fmla="*/ 1 w 399"/>
                <a:gd name="T37" fmla="*/ 183 h 418"/>
                <a:gd name="T38" fmla="*/ 0 w 399"/>
                <a:gd name="T39" fmla="*/ 217 h 418"/>
                <a:gd name="T40" fmla="*/ 4 w 399"/>
                <a:gd name="T41" fmla="*/ 249 h 418"/>
                <a:gd name="T42" fmla="*/ 14 w 399"/>
                <a:gd name="T43" fmla="*/ 283 h 418"/>
                <a:gd name="T44" fmla="*/ 26 w 399"/>
                <a:gd name="T45" fmla="*/ 313 h 418"/>
                <a:gd name="T46" fmla="*/ 45 w 399"/>
                <a:gd name="T47" fmla="*/ 342 h 418"/>
                <a:gd name="T48" fmla="*/ 69 w 399"/>
                <a:gd name="T49" fmla="*/ 365 h 418"/>
                <a:gd name="T50" fmla="*/ 95 w 399"/>
                <a:gd name="T51" fmla="*/ 386 h 418"/>
                <a:gd name="T52" fmla="*/ 123 w 399"/>
                <a:gd name="T53" fmla="*/ 400 h 418"/>
                <a:gd name="T54" fmla="*/ 155 w 399"/>
                <a:gd name="T55" fmla="*/ 412 h 418"/>
                <a:gd name="T56" fmla="*/ 187 w 399"/>
                <a:gd name="T57" fmla="*/ 417 h 418"/>
                <a:gd name="T58" fmla="*/ 218 w 399"/>
                <a:gd name="T59" fmla="*/ 415 h 418"/>
                <a:gd name="T60" fmla="*/ 250 w 399"/>
                <a:gd name="T61" fmla="*/ 408 h 418"/>
                <a:gd name="T62" fmla="*/ 280 w 399"/>
                <a:gd name="T63" fmla="*/ 397 h 418"/>
                <a:gd name="T64" fmla="*/ 309 w 399"/>
                <a:gd name="T65" fmla="*/ 381 h 418"/>
                <a:gd name="T66" fmla="*/ 334 w 399"/>
                <a:gd name="T67" fmla="*/ 360 h 418"/>
                <a:gd name="T68" fmla="*/ 356 w 399"/>
                <a:gd name="T69" fmla="*/ 334 h 418"/>
                <a:gd name="T70" fmla="*/ 374 w 399"/>
                <a:gd name="T71" fmla="*/ 306 h 418"/>
                <a:gd name="T72" fmla="*/ 386 w 399"/>
                <a:gd name="T73" fmla="*/ 275 h 418"/>
                <a:gd name="T74" fmla="*/ 394 w 399"/>
                <a:gd name="T75" fmla="*/ 241 h 418"/>
                <a:gd name="T76" fmla="*/ 398 w 399"/>
                <a:gd name="T77" fmla="*/ 207 h 4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9"/>
                <a:gd name="T118" fmla="*/ 0 h 418"/>
                <a:gd name="T119" fmla="*/ 399 w 399"/>
                <a:gd name="T120" fmla="*/ 418 h 4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9" h="418">
                  <a:moveTo>
                    <a:pt x="398" y="207"/>
                  </a:moveTo>
                  <a:lnTo>
                    <a:pt x="396" y="191"/>
                  </a:lnTo>
                  <a:lnTo>
                    <a:pt x="394" y="175"/>
                  </a:lnTo>
                  <a:lnTo>
                    <a:pt x="391" y="157"/>
                  </a:lnTo>
                  <a:lnTo>
                    <a:pt x="386" y="141"/>
                  </a:lnTo>
                  <a:lnTo>
                    <a:pt x="380" y="126"/>
                  </a:lnTo>
                  <a:lnTo>
                    <a:pt x="374" y="110"/>
                  </a:lnTo>
                  <a:lnTo>
                    <a:pt x="366" y="95"/>
                  </a:lnTo>
                  <a:lnTo>
                    <a:pt x="356" y="82"/>
                  </a:lnTo>
                  <a:lnTo>
                    <a:pt x="345" y="69"/>
                  </a:lnTo>
                  <a:lnTo>
                    <a:pt x="334" y="56"/>
                  </a:lnTo>
                  <a:lnTo>
                    <a:pt x="321" y="45"/>
                  </a:lnTo>
                  <a:lnTo>
                    <a:pt x="309" y="35"/>
                  </a:lnTo>
                  <a:lnTo>
                    <a:pt x="294" y="25"/>
                  </a:lnTo>
                  <a:lnTo>
                    <a:pt x="280" y="19"/>
                  </a:lnTo>
                  <a:lnTo>
                    <a:pt x="266" y="12"/>
                  </a:lnTo>
                  <a:lnTo>
                    <a:pt x="250" y="8"/>
                  </a:lnTo>
                  <a:lnTo>
                    <a:pt x="234" y="3"/>
                  </a:lnTo>
                  <a:lnTo>
                    <a:pt x="218" y="1"/>
                  </a:lnTo>
                  <a:lnTo>
                    <a:pt x="202" y="0"/>
                  </a:lnTo>
                  <a:lnTo>
                    <a:pt x="187" y="0"/>
                  </a:lnTo>
                  <a:lnTo>
                    <a:pt x="169" y="1"/>
                  </a:lnTo>
                  <a:lnTo>
                    <a:pt x="155" y="4"/>
                  </a:lnTo>
                  <a:lnTo>
                    <a:pt x="139" y="9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5" y="30"/>
                  </a:lnTo>
                  <a:lnTo>
                    <a:pt x="80" y="40"/>
                  </a:lnTo>
                  <a:lnTo>
                    <a:pt x="68" y="51"/>
                  </a:lnTo>
                  <a:lnTo>
                    <a:pt x="57" y="63"/>
                  </a:lnTo>
                  <a:lnTo>
                    <a:pt x="45" y="74"/>
                  </a:lnTo>
                  <a:lnTo>
                    <a:pt x="36" y="89"/>
                  </a:lnTo>
                  <a:lnTo>
                    <a:pt x="26" y="103"/>
                  </a:lnTo>
                  <a:lnTo>
                    <a:pt x="20" y="118"/>
                  </a:lnTo>
                  <a:lnTo>
                    <a:pt x="14" y="133"/>
                  </a:lnTo>
                  <a:lnTo>
                    <a:pt x="7" y="149"/>
                  </a:lnTo>
                  <a:lnTo>
                    <a:pt x="4" y="167"/>
                  </a:lnTo>
                  <a:lnTo>
                    <a:pt x="1" y="183"/>
                  </a:lnTo>
                  <a:lnTo>
                    <a:pt x="0" y="199"/>
                  </a:lnTo>
                  <a:lnTo>
                    <a:pt x="0" y="217"/>
                  </a:lnTo>
                  <a:lnTo>
                    <a:pt x="1" y="233"/>
                  </a:lnTo>
                  <a:lnTo>
                    <a:pt x="4" y="249"/>
                  </a:lnTo>
                  <a:lnTo>
                    <a:pt x="7" y="267"/>
                  </a:lnTo>
                  <a:lnTo>
                    <a:pt x="14" y="283"/>
                  </a:lnTo>
                  <a:lnTo>
                    <a:pt x="20" y="298"/>
                  </a:lnTo>
                  <a:lnTo>
                    <a:pt x="26" y="313"/>
                  </a:lnTo>
                  <a:lnTo>
                    <a:pt x="36" y="327"/>
                  </a:lnTo>
                  <a:lnTo>
                    <a:pt x="45" y="342"/>
                  </a:lnTo>
                  <a:lnTo>
                    <a:pt x="57" y="353"/>
                  </a:lnTo>
                  <a:lnTo>
                    <a:pt x="69" y="365"/>
                  </a:lnTo>
                  <a:lnTo>
                    <a:pt x="80" y="376"/>
                  </a:lnTo>
                  <a:lnTo>
                    <a:pt x="95" y="386"/>
                  </a:lnTo>
                  <a:lnTo>
                    <a:pt x="109" y="394"/>
                  </a:lnTo>
                  <a:lnTo>
                    <a:pt x="123" y="400"/>
                  </a:lnTo>
                  <a:lnTo>
                    <a:pt x="139" y="407"/>
                  </a:lnTo>
                  <a:lnTo>
                    <a:pt x="155" y="412"/>
                  </a:lnTo>
                  <a:lnTo>
                    <a:pt x="169" y="413"/>
                  </a:lnTo>
                  <a:lnTo>
                    <a:pt x="187" y="417"/>
                  </a:lnTo>
                  <a:lnTo>
                    <a:pt x="202" y="417"/>
                  </a:lnTo>
                  <a:lnTo>
                    <a:pt x="218" y="415"/>
                  </a:lnTo>
                  <a:lnTo>
                    <a:pt x="234" y="413"/>
                  </a:lnTo>
                  <a:lnTo>
                    <a:pt x="250" y="408"/>
                  </a:lnTo>
                  <a:lnTo>
                    <a:pt x="266" y="404"/>
                  </a:lnTo>
                  <a:lnTo>
                    <a:pt x="280" y="397"/>
                  </a:lnTo>
                  <a:lnTo>
                    <a:pt x="294" y="391"/>
                  </a:lnTo>
                  <a:lnTo>
                    <a:pt x="309" y="381"/>
                  </a:lnTo>
                  <a:lnTo>
                    <a:pt x="321" y="371"/>
                  </a:lnTo>
                  <a:lnTo>
                    <a:pt x="334" y="360"/>
                  </a:lnTo>
                  <a:lnTo>
                    <a:pt x="345" y="347"/>
                  </a:lnTo>
                  <a:lnTo>
                    <a:pt x="356" y="334"/>
                  </a:lnTo>
                  <a:lnTo>
                    <a:pt x="366" y="321"/>
                  </a:lnTo>
                  <a:lnTo>
                    <a:pt x="374" y="306"/>
                  </a:lnTo>
                  <a:lnTo>
                    <a:pt x="380" y="290"/>
                  </a:lnTo>
                  <a:lnTo>
                    <a:pt x="386" y="275"/>
                  </a:lnTo>
                  <a:lnTo>
                    <a:pt x="391" y="259"/>
                  </a:lnTo>
                  <a:lnTo>
                    <a:pt x="394" y="241"/>
                  </a:lnTo>
                  <a:lnTo>
                    <a:pt x="396" y="225"/>
                  </a:lnTo>
                  <a:lnTo>
                    <a:pt x="398" y="20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244" y="3327"/>
              <a:ext cx="89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413" y="3406"/>
              <a:ext cx="34" cy="35"/>
            </a:xfrm>
            <a:custGeom>
              <a:avLst/>
              <a:gdLst>
                <a:gd name="T0" fmla="*/ 33 w 34"/>
                <a:gd name="T1" fmla="*/ 17 h 35"/>
                <a:gd name="T2" fmla="*/ 33 w 34"/>
                <a:gd name="T3" fmla="*/ 12 h 35"/>
                <a:gd name="T4" fmla="*/ 31 w 34"/>
                <a:gd name="T5" fmla="*/ 8 h 35"/>
                <a:gd name="T6" fmla="*/ 28 w 34"/>
                <a:gd name="T7" fmla="*/ 4 h 35"/>
                <a:gd name="T8" fmla="*/ 24 w 34"/>
                <a:gd name="T9" fmla="*/ 1 h 35"/>
                <a:gd name="T10" fmla="*/ 19 w 34"/>
                <a:gd name="T11" fmla="*/ 0 h 35"/>
                <a:gd name="T12" fmla="*/ 14 w 34"/>
                <a:gd name="T13" fmla="*/ 0 h 35"/>
                <a:gd name="T14" fmla="*/ 9 w 34"/>
                <a:gd name="T15" fmla="*/ 1 h 35"/>
                <a:gd name="T16" fmla="*/ 6 w 34"/>
                <a:gd name="T17" fmla="*/ 4 h 35"/>
                <a:gd name="T18" fmla="*/ 3 w 34"/>
                <a:gd name="T19" fmla="*/ 8 h 35"/>
                <a:gd name="T20" fmla="*/ 1 w 34"/>
                <a:gd name="T21" fmla="*/ 12 h 35"/>
                <a:gd name="T22" fmla="*/ 0 w 34"/>
                <a:gd name="T23" fmla="*/ 17 h 35"/>
                <a:gd name="T24" fmla="*/ 1 w 34"/>
                <a:gd name="T25" fmla="*/ 22 h 35"/>
                <a:gd name="T26" fmla="*/ 3 w 34"/>
                <a:gd name="T27" fmla="*/ 25 h 35"/>
                <a:gd name="T28" fmla="*/ 6 w 34"/>
                <a:gd name="T29" fmla="*/ 30 h 35"/>
                <a:gd name="T30" fmla="*/ 9 w 34"/>
                <a:gd name="T31" fmla="*/ 32 h 35"/>
                <a:gd name="T32" fmla="*/ 14 w 34"/>
                <a:gd name="T33" fmla="*/ 34 h 35"/>
                <a:gd name="T34" fmla="*/ 19 w 34"/>
                <a:gd name="T35" fmla="*/ 34 h 35"/>
                <a:gd name="T36" fmla="*/ 24 w 34"/>
                <a:gd name="T37" fmla="*/ 32 h 35"/>
                <a:gd name="T38" fmla="*/ 28 w 34"/>
                <a:gd name="T39" fmla="*/ 30 h 35"/>
                <a:gd name="T40" fmla="*/ 31 w 34"/>
                <a:gd name="T41" fmla="*/ 25 h 35"/>
                <a:gd name="T42" fmla="*/ 33 w 34"/>
                <a:gd name="T43" fmla="*/ 22 h 35"/>
                <a:gd name="T44" fmla="*/ 33 w 34"/>
                <a:gd name="T45" fmla="*/ 17 h 35"/>
                <a:gd name="T46" fmla="*/ 33 w 34"/>
                <a:gd name="T47" fmla="*/ 1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33" y="17"/>
                  </a:moveTo>
                  <a:lnTo>
                    <a:pt x="33" y="12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6" y="30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1" y="25"/>
                  </a:lnTo>
                  <a:lnTo>
                    <a:pt x="33" y="22"/>
                  </a:lnTo>
                  <a:lnTo>
                    <a:pt x="33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334" y="3224"/>
              <a:ext cx="189" cy="200"/>
            </a:xfrm>
            <a:custGeom>
              <a:avLst/>
              <a:gdLst>
                <a:gd name="T0" fmla="*/ 188 w 189"/>
                <a:gd name="T1" fmla="*/ 99 h 200"/>
                <a:gd name="T2" fmla="*/ 186 w 189"/>
                <a:gd name="T3" fmla="*/ 88 h 200"/>
                <a:gd name="T4" fmla="*/ 184 w 189"/>
                <a:gd name="T5" fmla="*/ 76 h 200"/>
                <a:gd name="T6" fmla="*/ 181 w 189"/>
                <a:gd name="T7" fmla="*/ 65 h 200"/>
                <a:gd name="T8" fmla="*/ 176 w 189"/>
                <a:gd name="T9" fmla="*/ 53 h 200"/>
                <a:gd name="T10" fmla="*/ 172 w 189"/>
                <a:gd name="T11" fmla="*/ 45 h 200"/>
                <a:gd name="T12" fmla="*/ 164 w 189"/>
                <a:gd name="T13" fmla="*/ 35 h 200"/>
                <a:gd name="T14" fmla="*/ 156 w 189"/>
                <a:gd name="T15" fmla="*/ 27 h 200"/>
                <a:gd name="T16" fmla="*/ 148 w 189"/>
                <a:gd name="T17" fmla="*/ 19 h 200"/>
                <a:gd name="T18" fmla="*/ 139 w 189"/>
                <a:gd name="T19" fmla="*/ 13 h 200"/>
                <a:gd name="T20" fmla="*/ 129 w 189"/>
                <a:gd name="T21" fmla="*/ 8 h 200"/>
                <a:gd name="T22" fmla="*/ 118 w 189"/>
                <a:gd name="T23" fmla="*/ 4 h 200"/>
                <a:gd name="T24" fmla="*/ 107 w 189"/>
                <a:gd name="T25" fmla="*/ 1 h 200"/>
                <a:gd name="T26" fmla="*/ 96 w 189"/>
                <a:gd name="T27" fmla="*/ 0 h 200"/>
                <a:gd name="T28" fmla="*/ 85 w 189"/>
                <a:gd name="T29" fmla="*/ 1 h 200"/>
                <a:gd name="T30" fmla="*/ 74 w 189"/>
                <a:gd name="T31" fmla="*/ 3 h 200"/>
                <a:gd name="T32" fmla="*/ 63 w 189"/>
                <a:gd name="T33" fmla="*/ 6 h 200"/>
                <a:gd name="T34" fmla="*/ 53 w 189"/>
                <a:gd name="T35" fmla="*/ 9 h 200"/>
                <a:gd name="T36" fmla="*/ 42 w 189"/>
                <a:gd name="T37" fmla="*/ 16 h 200"/>
                <a:gd name="T38" fmla="*/ 34 w 189"/>
                <a:gd name="T39" fmla="*/ 22 h 200"/>
                <a:gd name="T40" fmla="*/ 26 w 189"/>
                <a:gd name="T41" fmla="*/ 30 h 200"/>
                <a:gd name="T42" fmla="*/ 18 w 189"/>
                <a:gd name="T43" fmla="*/ 40 h 200"/>
                <a:gd name="T44" fmla="*/ 12 w 189"/>
                <a:gd name="T45" fmla="*/ 48 h 200"/>
                <a:gd name="T46" fmla="*/ 7 w 189"/>
                <a:gd name="T47" fmla="*/ 60 h 200"/>
                <a:gd name="T48" fmla="*/ 3 w 189"/>
                <a:gd name="T49" fmla="*/ 71 h 200"/>
                <a:gd name="T50" fmla="*/ 1 w 189"/>
                <a:gd name="T51" fmla="*/ 83 h 200"/>
                <a:gd name="T52" fmla="*/ 0 w 189"/>
                <a:gd name="T53" fmla="*/ 94 h 200"/>
                <a:gd name="T54" fmla="*/ 0 w 189"/>
                <a:gd name="T55" fmla="*/ 106 h 200"/>
                <a:gd name="T56" fmla="*/ 1 w 189"/>
                <a:gd name="T57" fmla="*/ 117 h 200"/>
                <a:gd name="T58" fmla="*/ 3 w 189"/>
                <a:gd name="T59" fmla="*/ 128 h 200"/>
                <a:gd name="T60" fmla="*/ 7 w 189"/>
                <a:gd name="T61" fmla="*/ 140 h 200"/>
                <a:gd name="T62" fmla="*/ 12 w 189"/>
                <a:gd name="T63" fmla="*/ 151 h 200"/>
                <a:gd name="T64" fmla="*/ 18 w 189"/>
                <a:gd name="T65" fmla="*/ 159 h 200"/>
                <a:gd name="T66" fmla="*/ 26 w 189"/>
                <a:gd name="T67" fmla="*/ 169 h 200"/>
                <a:gd name="T68" fmla="*/ 34 w 189"/>
                <a:gd name="T69" fmla="*/ 177 h 200"/>
                <a:gd name="T70" fmla="*/ 42 w 189"/>
                <a:gd name="T71" fmla="*/ 184 h 200"/>
                <a:gd name="T72" fmla="*/ 53 w 189"/>
                <a:gd name="T73" fmla="*/ 190 h 200"/>
                <a:gd name="T74" fmla="*/ 63 w 189"/>
                <a:gd name="T75" fmla="*/ 194 h 200"/>
                <a:gd name="T76" fmla="*/ 74 w 189"/>
                <a:gd name="T77" fmla="*/ 197 h 200"/>
                <a:gd name="T78" fmla="*/ 85 w 189"/>
                <a:gd name="T79" fmla="*/ 199 h 200"/>
                <a:gd name="T80" fmla="*/ 96 w 189"/>
                <a:gd name="T81" fmla="*/ 199 h 200"/>
                <a:gd name="T82" fmla="*/ 107 w 189"/>
                <a:gd name="T83" fmla="*/ 199 h 200"/>
                <a:gd name="T84" fmla="*/ 118 w 189"/>
                <a:gd name="T85" fmla="*/ 195 h 200"/>
                <a:gd name="T86" fmla="*/ 129 w 189"/>
                <a:gd name="T87" fmla="*/ 192 h 200"/>
                <a:gd name="T88" fmla="*/ 139 w 189"/>
                <a:gd name="T89" fmla="*/ 187 h 200"/>
                <a:gd name="T90" fmla="*/ 148 w 189"/>
                <a:gd name="T91" fmla="*/ 181 h 200"/>
                <a:gd name="T92" fmla="*/ 156 w 189"/>
                <a:gd name="T93" fmla="*/ 172 h 200"/>
                <a:gd name="T94" fmla="*/ 164 w 189"/>
                <a:gd name="T95" fmla="*/ 164 h 200"/>
                <a:gd name="T96" fmla="*/ 172 w 189"/>
                <a:gd name="T97" fmla="*/ 154 h 200"/>
                <a:gd name="T98" fmla="*/ 176 w 189"/>
                <a:gd name="T99" fmla="*/ 145 h 200"/>
                <a:gd name="T100" fmla="*/ 181 w 189"/>
                <a:gd name="T101" fmla="*/ 135 h 200"/>
                <a:gd name="T102" fmla="*/ 184 w 189"/>
                <a:gd name="T103" fmla="*/ 123 h 200"/>
                <a:gd name="T104" fmla="*/ 186 w 189"/>
                <a:gd name="T105" fmla="*/ 112 h 200"/>
                <a:gd name="T106" fmla="*/ 188 w 189"/>
                <a:gd name="T107" fmla="*/ 99 h 200"/>
                <a:gd name="T108" fmla="*/ 188 w 189"/>
                <a:gd name="T109" fmla="*/ 99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9"/>
                <a:gd name="T166" fmla="*/ 0 h 200"/>
                <a:gd name="T167" fmla="*/ 189 w 189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9" h="200">
                  <a:moveTo>
                    <a:pt x="188" y="99"/>
                  </a:moveTo>
                  <a:lnTo>
                    <a:pt x="186" y="88"/>
                  </a:lnTo>
                  <a:lnTo>
                    <a:pt x="184" y="76"/>
                  </a:lnTo>
                  <a:lnTo>
                    <a:pt x="181" y="65"/>
                  </a:lnTo>
                  <a:lnTo>
                    <a:pt x="176" y="53"/>
                  </a:lnTo>
                  <a:lnTo>
                    <a:pt x="172" y="45"/>
                  </a:lnTo>
                  <a:lnTo>
                    <a:pt x="164" y="35"/>
                  </a:lnTo>
                  <a:lnTo>
                    <a:pt x="156" y="27"/>
                  </a:lnTo>
                  <a:lnTo>
                    <a:pt x="148" y="19"/>
                  </a:lnTo>
                  <a:lnTo>
                    <a:pt x="139" y="13"/>
                  </a:lnTo>
                  <a:lnTo>
                    <a:pt x="129" y="8"/>
                  </a:lnTo>
                  <a:lnTo>
                    <a:pt x="118" y="4"/>
                  </a:lnTo>
                  <a:lnTo>
                    <a:pt x="107" y="1"/>
                  </a:lnTo>
                  <a:lnTo>
                    <a:pt x="96" y="0"/>
                  </a:lnTo>
                  <a:lnTo>
                    <a:pt x="85" y="1"/>
                  </a:lnTo>
                  <a:lnTo>
                    <a:pt x="74" y="3"/>
                  </a:lnTo>
                  <a:lnTo>
                    <a:pt x="63" y="6"/>
                  </a:lnTo>
                  <a:lnTo>
                    <a:pt x="53" y="9"/>
                  </a:lnTo>
                  <a:lnTo>
                    <a:pt x="42" y="16"/>
                  </a:lnTo>
                  <a:lnTo>
                    <a:pt x="34" y="22"/>
                  </a:lnTo>
                  <a:lnTo>
                    <a:pt x="26" y="30"/>
                  </a:lnTo>
                  <a:lnTo>
                    <a:pt x="18" y="40"/>
                  </a:lnTo>
                  <a:lnTo>
                    <a:pt x="12" y="48"/>
                  </a:lnTo>
                  <a:lnTo>
                    <a:pt x="7" y="60"/>
                  </a:lnTo>
                  <a:lnTo>
                    <a:pt x="3" y="71"/>
                  </a:lnTo>
                  <a:lnTo>
                    <a:pt x="1" y="83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1" y="117"/>
                  </a:lnTo>
                  <a:lnTo>
                    <a:pt x="3" y="128"/>
                  </a:lnTo>
                  <a:lnTo>
                    <a:pt x="7" y="140"/>
                  </a:lnTo>
                  <a:lnTo>
                    <a:pt x="12" y="151"/>
                  </a:lnTo>
                  <a:lnTo>
                    <a:pt x="18" y="159"/>
                  </a:lnTo>
                  <a:lnTo>
                    <a:pt x="26" y="169"/>
                  </a:lnTo>
                  <a:lnTo>
                    <a:pt x="34" y="177"/>
                  </a:lnTo>
                  <a:lnTo>
                    <a:pt x="42" y="184"/>
                  </a:lnTo>
                  <a:lnTo>
                    <a:pt x="53" y="190"/>
                  </a:lnTo>
                  <a:lnTo>
                    <a:pt x="63" y="194"/>
                  </a:lnTo>
                  <a:lnTo>
                    <a:pt x="74" y="197"/>
                  </a:lnTo>
                  <a:lnTo>
                    <a:pt x="85" y="199"/>
                  </a:lnTo>
                  <a:lnTo>
                    <a:pt x="96" y="199"/>
                  </a:lnTo>
                  <a:lnTo>
                    <a:pt x="107" y="199"/>
                  </a:lnTo>
                  <a:lnTo>
                    <a:pt x="118" y="195"/>
                  </a:lnTo>
                  <a:lnTo>
                    <a:pt x="129" y="192"/>
                  </a:lnTo>
                  <a:lnTo>
                    <a:pt x="139" y="187"/>
                  </a:lnTo>
                  <a:lnTo>
                    <a:pt x="148" y="181"/>
                  </a:lnTo>
                  <a:lnTo>
                    <a:pt x="156" y="172"/>
                  </a:lnTo>
                  <a:lnTo>
                    <a:pt x="164" y="164"/>
                  </a:lnTo>
                  <a:lnTo>
                    <a:pt x="172" y="154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4" y="123"/>
                  </a:lnTo>
                  <a:lnTo>
                    <a:pt x="186" y="112"/>
                  </a:lnTo>
                  <a:lnTo>
                    <a:pt x="188" y="99"/>
                  </a:lnTo>
                </a:path>
              </a:pathLst>
            </a:custGeom>
            <a:noFill/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368" y="3361"/>
              <a:ext cx="121" cy="128"/>
            </a:xfrm>
            <a:custGeom>
              <a:avLst/>
              <a:gdLst>
                <a:gd name="T0" fmla="*/ 120 w 121"/>
                <a:gd name="T1" fmla="*/ 63 h 128"/>
                <a:gd name="T2" fmla="*/ 120 w 121"/>
                <a:gd name="T3" fmla="*/ 53 h 128"/>
                <a:gd name="T4" fmla="*/ 118 w 121"/>
                <a:gd name="T5" fmla="*/ 45 h 128"/>
                <a:gd name="T6" fmla="*/ 115 w 121"/>
                <a:gd name="T7" fmla="*/ 35 h 128"/>
                <a:gd name="T8" fmla="*/ 110 w 121"/>
                <a:gd name="T9" fmla="*/ 27 h 128"/>
                <a:gd name="T10" fmla="*/ 105 w 121"/>
                <a:gd name="T11" fmla="*/ 21 h 128"/>
                <a:gd name="T12" fmla="*/ 99 w 121"/>
                <a:gd name="T13" fmla="*/ 14 h 128"/>
                <a:gd name="T14" fmla="*/ 91 w 121"/>
                <a:gd name="T15" fmla="*/ 8 h 128"/>
                <a:gd name="T16" fmla="*/ 83 w 121"/>
                <a:gd name="T17" fmla="*/ 4 h 128"/>
                <a:gd name="T18" fmla="*/ 75 w 121"/>
                <a:gd name="T19" fmla="*/ 1 h 128"/>
                <a:gd name="T20" fmla="*/ 67 w 121"/>
                <a:gd name="T21" fmla="*/ 0 h 128"/>
                <a:gd name="T22" fmla="*/ 58 w 121"/>
                <a:gd name="T23" fmla="*/ 0 h 128"/>
                <a:gd name="T24" fmla="*/ 50 w 121"/>
                <a:gd name="T25" fmla="*/ 0 h 128"/>
                <a:gd name="T26" fmla="*/ 41 w 121"/>
                <a:gd name="T27" fmla="*/ 3 h 128"/>
                <a:gd name="T28" fmla="*/ 33 w 121"/>
                <a:gd name="T29" fmla="*/ 6 h 128"/>
                <a:gd name="T30" fmla="*/ 25 w 121"/>
                <a:gd name="T31" fmla="*/ 11 h 128"/>
                <a:gd name="T32" fmla="*/ 18 w 121"/>
                <a:gd name="T33" fmla="*/ 17 h 128"/>
                <a:gd name="T34" fmla="*/ 12 w 121"/>
                <a:gd name="T35" fmla="*/ 24 h 128"/>
                <a:gd name="T36" fmla="*/ 7 w 121"/>
                <a:gd name="T37" fmla="*/ 32 h 128"/>
                <a:gd name="T38" fmla="*/ 4 w 121"/>
                <a:gd name="T39" fmla="*/ 40 h 128"/>
                <a:gd name="T40" fmla="*/ 1 w 121"/>
                <a:gd name="T41" fmla="*/ 48 h 128"/>
                <a:gd name="T42" fmla="*/ 0 w 121"/>
                <a:gd name="T43" fmla="*/ 58 h 128"/>
                <a:gd name="T44" fmla="*/ 0 w 121"/>
                <a:gd name="T45" fmla="*/ 66 h 128"/>
                <a:gd name="T46" fmla="*/ 1 w 121"/>
                <a:gd name="T47" fmla="*/ 76 h 128"/>
                <a:gd name="T48" fmla="*/ 4 w 121"/>
                <a:gd name="T49" fmla="*/ 86 h 128"/>
                <a:gd name="T50" fmla="*/ 7 w 121"/>
                <a:gd name="T51" fmla="*/ 94 h 128"/>
                <a:gd name="T52" fmla="*/ 12 w 121"/>
                <a:gd name="T53" fmla="*/ 102 h 128"/>
                <a:gd name="T54" fmla="*/ 18 w 121"/>
                <a:gd name="T55" fmla="*/ 109 h 128"/>
                <a:gd name="T56" fmla="*/ 25 w 121"/>
                <a:gd name="T57" fmla="*/ 115 h 128"/>
                <a:gd name="T58" fmla="*/ 33 w 121"/>
                <a:gd name="T59" fmla="*/ 120 h 128"/>
                <a:gd name="T60" fmla="*/ 41 w 121"/>
                <a:gd name="T61" fmla="*/ 123 h 128"/>
                <a:gd name="T62" fmla="*/ 50 w 121"/>
                <a:gd name="T63" fmla="*/ 125 h 128"/>
                <a:gd name="T64" fmla="*/ 58 w 121"/>
                <a:gd name="T65" fmla="*/ 127 h 128"/>
                <a:gd name="T66" fmla="*/ 67 w 121"/>
                <a:gd name="T67" fmla="*/ 127 h 128"/>
                <a:gd name="T68" fmla="*/ 75 w 121"/>
                <a:gd name="T69" fmla="*/ 125 h 128"/>
                <a:gd name="T70" fmla="*/ 83 w 121"/>
                <a:gd name="T71" fmla="*/ 122 h 128"/>
                <a:gd name="T72" fmla="*/ 91 w 121"/>
                <a:gd name="T73" fmla="*/ 117 h 128"/>
                <a:gd name="T74" fmla="*/ 99 w 121"/>
                <a:gd name="T75" fmla="*/ 112 h 128"/>
                <a:gd name="T76" fmla="*/ 105 w 121"/>
                <a:gd name="T77" fmla="*/ 105 h 128"/>
                <a:gd name="T78" fmla="*/ 110 w 121"/>
                <a:gd name="T79" fmla="*/ 97 h 128"/>
                <a:gd name="T80" fmla="*/ 115 w 121"/>
                <a:gd name="T81" fmla="*/ 89 h 128"/>
                <a:gd name="T82" fmla="*/ 118 w 121"/>
                <a:gd name="T83" fmla="*/ 81 h 128"/>
                <a:gd name="T84" fmla="*/ 120 w 121"/>
                <a:gd name="T85" fmla="*/ 71 h 128"/>
                <a:gd name="T86" fmla="*/ 120 w 121"/>
                <a:gd name="T87" fmla="*/ 63 h 128"/>
                <a:gd name="T88" fmla="*/ 120 w 121"/>
                <a:gd name="T89" fmla="*/ 63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128"/>
                <a:gd name="T137" fmla="*/ 121 w 121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128">
                  <a:moveTo>
                    <a:pt x="120" y="63"/>
                  </a:moveTo>
                  <a:lnTo>
                    <a:pt x="120" y="53"/>
                  </a:lnTo>
                  <a:lnTo>
                    <a:pt x="118" y="45"/>
                  </a:lnTo>
                  <a:lnTo>
                    <a:pt x="115" y="35"/>
                  </a:lnTo>
                  <a:lnTo>
                    <a:pt x="110" y="27"/>
                  </a:lnTo>
                  <a:lnTo>
                    <a:pt x="105" y="21"/>
                  </a:lnTo>
                  <a:lnTo>
                    <a:pt x="99" y="14"/>
                  </a:lnTo>
                  <a:lnTo>
                    <a:pt x="91" y="8"/>
                  </a:lnTo>
                  <a:lnTo>
                    <a:pt x="83" y="4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1" y="3"/>
                  </a:lnTo>
                  <a:lnTo>
                    <a:pt x="33" y="6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4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1" y="76"/>
                  </a:lnTo>
                  <a:lnTo>
                    <a:pt x="4" y="86"/>
                  </a:lnTo>
                  <a:lnTo>
                    <a:pt x="7" y="94"/>
                  </a:lnTo>
                  <a:lnTo>
                    <a:pt x="12" y="102"/>
                  </a:lnTo>
                  <a:lnTo>
                    <a:pt x="18" y="109"/>
                  </a:lnTo>
                  <a:lnTo>
                    <a:pt x="25" y="115"/>
                  </a:lnTo>
                  <a:lnTo>
                    <a:pt x="33" y="120"/>
                  </a:lnTo>
                  <a:lnTo>
                    <a:pt x="41" y="123"/>
                  </a:lnTo>
                  <a:lnTo>
                    <a:pt x="50" y="125"/>
                  </a:lnTo>
                  <a:lnTo>
                    <a:pt x="58" y="127"/>
                  </a:lnTo>
                  <a:lnTo>
                    <a:pt x="67" y="127"/>
                  </a:lnTo>
                  <a:lnTo>
                    <a:pt x="75" y="125"/>
                  </a:lnTo>
                  <a:lnTo>
                    <a:pt x="83" y="122"/>
                  </a:lnTo>
                  <a:lnTo>
                    <a:pt x="91" y="117"/>
                  </a:lnTo>
                  <a:lnTo>
                    <a:pt x="99" y="112"/>
                  </a:lnTo>
                  <a:lnTo>
                    <a:pt x="105" y="105"/>
                  </a:lnTo>
                  <a:lnTo>
                    <a:pt x="110" y="97"/>
                  </a:lnTo>
                  <a:lnTo>
                    <a:pt x="115" y="89"/>
                  </a:lnTo>
                  <a:lnTo>
                    <a:pt x="118" y="81"/>
                  </a:lnTo>
                  <a:lnTo>
                    <a:pt x="120" y="71"/>
                  </a:lnTo>
                  <a:lnTo>
                    <a:pt x="120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429" y="3326"/>
              <a:ext cx="0" cy="13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50" y="3211"/>
              <a:ext cx="122" cy="130"/>
            </a:xfrm>
            <a:custGeom>
              <a:avLst/>
              <a:gdLst>
                <a:gd name="T0" fmla="*/ 121 w 122"/>
                <a:gd name="T1" fmla="*/ 63 h 130"/>
                <a:gd name="T2" fmla="*/ 119 w 122"/>
                <a:gd name="T3" fmla="*/ 53 h 130"/>
                <a:gd name="T4" fmla="*/ 117 w 122"/>
                <a:gd name="T5" fmla="*/ 45 h 130"/>
                <a:gd name="T6" fmla="*/ 116 w 122"/>
                <a:gd name="T7" fmla="*/ 35 h 130"/>
                <a:gd name="T8" fmla="*/ 111 w 122"/>
                <a:gd name="T9" fmla="*/ 27 h 130"/>
                <a:gd name="T10" fmla="*/ 105 w 122"/>
                <a:gd name="T11" fmla="*/ 21 h 130"/>
                <a:gd name="T12" fmla="*/ 98 w 122"/>
                <a:gd name="T13" fmla="*/ 14 h 130"/>
                <a:gd name="T14" fmla="*/ 92 w 122"/>
                <a:gd name="T15" fmla="*/ 9 h 130"/>
                <a:gd name="T16" fmla="*/ 84 w 122"/>
                <a:gd name="T17" fmla="*/ 4 h 130"/>
                <a:gd name="T18" fmla="*/ 74 w 122"/>
                <a:gd name="T19" fmla="*/ 1 h 130"/>
                <a:gd name="T20" fmla="*/ 66 w 122"/>
                <a:gd name="T21" fmla="*/ 0 h 130"/>
                <a:gd name="T22" fmla="*/ 57 w 122"/>
                <a:gd name="T23" fmla="*/ 0 h 130"/>
                <a:gd name="T24" fmla="*/ 49 w 122"/>
                <a:gd name="T25" fmla="*/ 0 h 130"/>
                <a:gd name="T26" fmla="*/ 41 w 122"/>
                <a:gd name="T27" fmla="*/ 3 h 130"/>
                <a:gd name="T28" fmla="*/ 31 w 122"/>
                <a:gd name="T29" fmla="*/ 6 h 130"/>
                <a:gd name="T30" fmla="*/ 23 w 122"/>
                <a:gd name="T31" fmla="*/ 11 h 130"/>
                <a:gd name="T32" fmla="*/ 17 w 122"/>
                <a:gd name="T33" fmla="*/ 17 h 130"/>
                <a:gd name="T34" fmla="*/ 12 w 122"/>
                <a:gd name="T35" fmla="*/ 24 h 130"/>
                <a:gd name="T36" fmla="*/ 7 w 122"/>
                <a:gd name="T37" fmla="*/ 32 h 130"/>
                <a:gd name="T38" fmla="*/ 3 w 122"/>
                <a:gd name="T39" fmla="*/ 40 h 130"/>
                <a:gd name="T40" fmla="*/ 1 w 122"/>
                <a:gd name="T41" fmla="*/ 48 h 130"/>
                <a:gd name="T42" fmla="*/ 0 w 122"/>
                <a:gd name="T43" fmla="*/ 58 h 130"/>
                <a:gd name="T44" fmla="*/ 0 w 122"/>
                <a:gd name="T45" fmla="*/ 68 h 130"/>
                <a:gd name="T46" fmla="*/ 1 w 122"/>
                <a:gd name="T47" fmla="*/ 78 h 130"/>
                <a:gd name="T48" fmla="*/ 3 w 122"/>
                <a:gd name="T49" fmla="*/ 86 h 130"/>
                <a:gd name="T50" fmla="*/ 7 w 122"/>
                <a:gd name="T51" fmla="*/ 96 h 130"/>
                <a:gd name="T52" fmla="*/ 12 w 122"/>
                <a:gd name="T53" fmla="*/ 102 h 130"/>
                <a:gd name="T54" fmla="*/ 17 w 122"/>
                <a:gd name="T55" fmla="*/ 111 h 130"/>
                <a:gd name="T56" fmla="*/ 23 w 122"/>
                <a:gd name="T57" fmla="*/ 115 h 130"/>
                <a:gd name="T58" fmla="*/ 31 w 122"/>
                <a:gd name="T59" fmla="*/ 120 h 130"/>
                <a:gd name="T60" fmla="*/ 41 w 122"/>
                <a:gd name="T61" fmla="*/ 124 h 130"/>
                <a:gd name="T62" fmla="*/ 49 w 122"/>
                <a:gd name="T63" fmla="*/ 127 h 130"/>
                <a:gd name="T64" fmla="*/ 57 w 122"/>
                <a:gd name="T65" fmla="*/ 129 h 130"/>
                <a:gd name="T66" fmla="*/ 66 w 122"/>
                <a:gd name="T67" fmla="*/ 129 h 130"/>
                <a:gd name="T68" fmla="*/ 74 w 122"/>
                <a:gd name="T69" fmla="*/ 125 h 130"/>
                <a:gd name="T70" fmla="*/ 84 w 122"/>
                <a:gd name="T71" fmla="*/ 124 h 130"/>
                <a:gd name="T72" fmla="*/ 92 w 122"/>
                <a:gd name="T73" fmla="*/ 119 h 130"/>
                <a:gd name="T74" fmla="*/ 98 w 122"/>
                <a:gd name="T75" fmla="*/ 114 h 130"/>
                <a:gd name="T76" fmla="*/ 105 w 122"/>
                <a:gd name="T77" fmla="*/ 106 h 130"/>
                <a:gd name="T78" fmla="*/ 111 w 122"/>
                <a:gd name="T79" fmla="*/ 99 h 130"/>
                <a:gd name="T80" fmla="*/ 116 w 122"/>
                <a:gd name="T81" fmla="*/ 91 h 130"/>
                <a:gd name="T82" fmla="*/ 117 w 122"/>
                <a:gd name="T83" fmla="*/ 83 h 130"/>
                <a:gd name="T84" fmla="*/ 119 w 122"/>
                <a:gd name="T85" fmla="*/ 73 h 130"/>
                <a:gd name="T86" fmla="*/ 121 w 122"/>
                <a:gd name="T87" fmla="*/ 63 h 130"/>
                <a:gd name="T88" fmla="*/ 121 w 122"/>
                <a:gd name="T89" fmla="*/ 6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30"/>
                <a:gd name="T137" fmla="*/ 122 w 122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30">
                  <a:moveTo>
                    <a:pt x="121" y="63"/>
                  </a:moveTo>
                  <a:lnTo>
                    <a:pt x="119" y="53"/>
                  </a:lnTo>
                  <a:lnTo>
                    <a:pt x="117" y="45"/>
                  </a:lnTo>
                  <a:lnTo>
                    <a:pt x="116" y="35"/>
                  </a:lnTo>
                  <a:lnTo>
                    <a:pt x="111" y="27"/>
                  </a:lnTo>
                  <a:lnTo>
                    <a:pt x="105" y="21"/>
                  </a:lnTo>
                  <a:lnTo>
                    <a:pt x="98" y="14"/>
                  </a:lnTo>
                  <a:lnTo>
                    <a:pt x="92" y="9"/>
                  </a:lnTo>
                  <a:lnTo>
                    <a:pt x="84" y="4"/>
                  </a:lnTo>
                  <a:lnTo>
                    <a:pt x="74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"/>
                  </a:lnTo>
                  <a:lnTo>
                    <a:pt x="31" y="6"/>
                  </a:lnTo>
                  <a:lnTo>
                    <a:pt x="23" y="11"/>
                  </a:lnTo>
                  <a:lnTo>
                    <a:pt x="17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3" y="86"/>
                  </a:lnTo>
                  <a:lnTo>
                    <a:pt x="7" y="96"/>
                  </a:lnTo>
                  <a:lnTo>
                    <a:pt x="12" y="102"/>
                  </a:lnTo>
                  <a:lnTo>
                    <a:pt x="17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4"/>
                  </a:lnTo>
                  <a:lnTo>
                    <a:pt x="49" y="127"/>
                  </a:lnTo>
                  <a:lnTo>
                    <a:pt x="57" y="129"/>
                  </a:lnTo>
                  <a:lnTo>
                    <a:pt x="66" y="129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19"/>
                  </a:lnTo>
                  <a:lnTo>
                    <a:pt x="98" y="114"/>
                  </a:lnTo>
                  <a:lnTo>
                    <a:pt x="105" y="106"/>
                  </a:lnTo>
                  <a:lnTo>
                    <a:pt x="111" y="99"/>
                  </a:lnTo>
                  <a:lnTo>
                    <a:pt x="116" y="91"/>
                  </a:lnTo>
                  <a:lnTo>
                    <a:pt x="117" y="83"/>
                  </a:lnTo>
                  <a:lnTo>
                    <a:pt x="119" y="73"/>
                  </a:lnTo>
                  <a:lnTo>
                    <a:pt x="121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522" y="3382"/>
              <a:ext cx="0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333" y="3382"/>
              <a:ext cx="0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495" y="3259"/>
              <a:ext cx="36" cy="35"/>
            </a:xfrm>
            <a:custGeom>
              <a:avLst/>
              <a:gdLst>
                <a:gd name="T0" fmla="*/ 35 w 36"/>
                <a:gd name="T1" fmla="*/ 16 h 35"/>
                <a:gd name="T2" fmla="*/ 33 w 36"/>
                <a:gd name="T3" fmla="*/ 11 h 35"/>
                <a:gd name="T4" fmla="*/ 31 w 36"/>
                <a:gd name="T5" fmla="*/ 6 h 35"/>
                <a:gd name="T6" fmla="*/ 29 w 36"/>
                <a:gd name="T7" fmla="*/ 3 h 35"/>
                <a:gd name="T8" fmla="*/ 24 w 36"/>
                <a:gd name="T9" fmla="*/ 1 h 35"/>
                <a:gd name="T10" fmla="*/ 19 w 36"/>
                <a:gd name="T11" fmla="*/ 0 h 35"/>
                <a:gd name="T12" fmla="*/ 14 w 36"/>
                <a:gd name="T13" fmla="*/ 0 h 35"/>
                <a:gd name="T14" fmla="*/ 8 w 36"/>
                <a:gd name="T15" fmla="*/ 1 h 35"/>
                <a:gd name="T16" fmla="*/ 5 w 36"/>
                <a:gd name="T17" fmla="*/ 3 h 35"/>
                <a:gd name="T18" fmla="*/ 1 w 36"/>
                <a:gd name="T19" fmla="*/ 6 h 35"/>
                <a:gd name="T20" fmla="*/ 0 w 36"/>
                <a:gd name="T21" fmla="*/ 11 h 35"/>
                <a:gd name="T22" fmla="*/ 0 w 36"/>
                <a:gd name="T23" fmla="*/ 16 h 35"/>
                <a:gd name="T24" fmla="*/ 0 w 36"/>
                <a:gd name="T25" fmla="*/ 21 h 35"/>
                <a:gd name="T26" fmla="*/ 1 w 36"/>
                <a:gd name="T27" fmla="*/ 25 h 35"/>
                <a:gd name="T28" fmla="*/ 5 w 36"/>
                <a:gd name="T29" fmla="*/ 29 h 35"/>
                <a:gd name="T30" fmla="*/ 8 w 36"/>
                <a:gd name="T31" fmla="*/ 32 h 35"/>
                <a:gd name="T32" fmla="*/ 14 w 36"/>
                <a:gd name="T33" fmla="*/ 34 h 35"/>
                <a:gd name="T34" fmla="*/ 19 w 36"/>
                <a:gd name="T35" fmla="*/ 34 h 35"/>
                <a:gd name="T36" fmla="*/ 24 w 36"/>
                <a:gd name="T37" fmla="*/ 32 h 35"/>
                <a:gd name="T38" fmla="*/ 29 w 36"/>
                <a:gd name="T39" fmla="*/ 29 h 35"/>
                <a:gd name="T40" fmla="*/ 31 w 36"/>
                <a:gd name="T41" fmla="*/ 25 h 35"/>
                <a:gd name="T42" fmla="*/ 33 w 36"/>
                <a:gd name="T43" fmla="*/ 21 h 35"/>
                <a:gd name="T44" fmla="*/ 35 w 36"/>
                <a:gd name="T45" fmla="*/ 16 h 35"/>
                <a:gd name="T46" fmla="*/ 35 w 36"/>
                <a:gd name="T47" fmla="*/ 1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35" y="16"/>
                  </a:moveTo>
                  <a:lnTo>
                    <a:pt x="33" y="11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5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429" y="3243"/>
              <a:ext cx="134" cy="8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287" y="3211"/>
              <a:ext cx="120" cy="130"/>
            </a:xfrm>
            <a:custGeom>
              <a:avLst/>
              <a:gdLst>
                <a:gd name="T0" fmla="*/ 119 w 120"/>
                <a:gd name="T1" fmla="*/ 63 h 130"/>
                <a:gd name="T2" fmla="*/ 119 w 120"/>
                <a:gd name="T3" fmla="*/ 53 h 130"/>
                <a:gd name="T4" fmla="*/ 115 w 120"/>
                <a:gd name="T5" fmla="*/ 45 h 130"/>
                <a:gd name="T6" fmla="*/ 112 w 120"/>
                <a:gd name="T7" fmla="*/ 35 h 130"/>
                <a:gd name="T8" fmla="*/ 108 w 120"/>
                <a:gd name="T9" fmla="*/ 27 h 130"/>
                <a:gd name="T10" fmla="*/ 103 w 120"/>
                <a:gd name="T11" fmla="*/ 21 h 130"/>
                <a:gd name="T12" fmla="*/ 97 w 120"/>
                <a:gd name="T13" fmla="*/ 14 h 130"/>
                <a:gd name="T14" fmla="*/ 89 w 120"/>
                <a:gd name="T15" fmla="*/ 9 h 130"/>
                <a:gd name="T16" fmla="*/ 81 w 120"/>
                <a:gd name="T17" fmla="*/ 4 h 130"/>
                <a:gd name="T18" fmla="*/ 74 w 120"/>
                <a:gd name="T19" fmla="*/ 1 h 130"/>
                <a:gd name="T20" fmla="*/ 66 w 120"/>
                <a:gd name="T21" fmla="*/ 0 h 130"/>
                <a:gd name="T22" fmla="*/ 57 w 120"/>
                <a:gd name="T23" fmla="*/ 0 h 130"/>
                <a:gd name="T24" fmla="*/ 49 w 120"/>
                <a:gd name="T25" fmla="*/ 0 h 130"/>
                <a:gd name="T26" fmla="*/ 40 w 120"/>
                <a:gd name="T27" fmla="*/ 3 h 130"/>
                <a:gd name="T28" fmla="*/ 32 w 120"/>
                <a:gd name="T29" fmla="*/ 6 h 130"/>
                <a:gd name="T30" fmla="*/ 24 w 120"/>
                <a:gd name="T31" fmla="*/ 11 h 130"/>
                <a:gd name="T32" fmla="*/ 18 w 120"/>
                <a:gd name="T33" fmla="*/ 17 h 130"/>
                <a:gd name="T34" fmla="*/ 12 w 120"/>
                <a:gd name="T35" fmla="*/ 24 h 130"/>
                <a:gd name="T36" fmla="*/ 7 w 120"/>
                <a:gd name="T37" fmla="*/ 32 h 130"/>
                <a:gd name="T38" fmla="*/ 4 w 120"/>
                <a:gd name="T39" fmla="*/ 40 h 130"/>
                <a:gd name="T40" fmla="*/ 1 w 120"/>
                <a:gd name="T41" fmla="*/ 48 h 130"/>
                <a:gd name="T42" fmla="*/ 0 w 120"/>
                <a:gd name="T43" fmla="*/ 58 h 130"/>
                <a:gd name="T44" fmla="*/ 0 w 120"/>
                <a:gd name="T45" fmla="*/ 68 h 130"/>
                <a:gd name="T46" fmla="*/ 1 w 120"/>
                <a:gd name="T47" fmla="*/ 78 h 130"/>
                <a:gd name="T48" fmla="*/ 4 w 120"/>
                <a:gd name="T49" fmla="*/ 86 h 130"/>
                <a:gd name="T50" fmla="*/ 7 w 120"/>
                <a:gd name="T51" fmla="*/ 96 h 130"/>
                <a:gd name="T52" fmla="*/ 12 w 120"/>
                <a:gd name="T53" fmla="*/ 102 h 130"/>
                <a:gd name="T54" fmla="*/ 18 w 120"/>
                <a:gd name="T55" fmla="*/ 111 h 130"/>
                <a:gd name="T56" fmla="*/ 24 w 120"/>
                <a:gd name="T57" fmla="*/ 115 h 130"/>
                <a:gd name="T58" fmla="*/ 32 w 120"/>
                <a:gd name="T59" fmla="*/ 120 h 130"/>
                <a:gd name="T60" fmla="*/ 40 w 120"/>
                <a:gd name="T61" fmla="*/ 124 h 130"/>
                <a:gd name="T62" fmla="*/ 49 w 120"/>
                <a:gd name="T63" fmla="*/ 127 h 130"/>
                <a:gd name="T64" fmla="*/ 57 w 120"/>
                <a:gd name="T65" fmla="*/ 129 h 130"/>
                <a:gd name="T66" fmla="*/ 66 w 120"/>
                <a:gd name="T67" fmla="*/ 129 h 130"/>
                <a:gd name="T68" fmla="*/ 74 w 120"/>
                <a:gd name="T69" fmla="*/ 125 h 130"/>
                <a:gd name="T70" fmla="*/ 81 w 120"/>
                <a:gd name="T71" fmla="*/ 124 h 130"/>
                <a:gd name="T72" fmla="*/ 89 w 120"/>
                <a:gd name="T73" fmla="*/ 119 h 130"/>
                <a:gd name="T74" fmla="*/ 97 w 120"/>
                <a:gd name="T75" fmla="*/ 114 h 130"/>
                <a:gd name="T76" fmla="*/ 103 w 120"/>
                <a:gd name="T77" fmla="*/ 106 h 130"/>
                <a:gd name="T78" fmla="*/ 108 w 120"/>
                <a:gd name="T79" fmla="*/ 99 h 130"/>
                <a:gd name="T80" fmla="*/ 112 w 120"/>
                <a:gd name="T81" fmla="*/ 91 h 130"/>
                <a:gd name="T82" fmla="*/ 115 w 120"/>
                <a:gd name="T83" fmla="*/ 83 h 130"/>
                <a:gd name="T84" fmla="*/ 119 w 120"/>
                <a:gd name="T85" fmla="*/ 73 h 130"/>
                <a:gd name="T86" fmla="*/ 119 w 120"/>
                <a:gd name="T87" fmla="*/ 63 h 130"/>
                <a:gd name="T88" fmla="*/ 119 w 120"/>
                <a:gd name="T89" fmla="*/ 6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30"/>
                <a:gd name="T137" fmla="*/ 120 w 120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30">
                  <a:moveTo>
                    <a:pt x="119" y="63"/>
                  </a:moveTo>
                  <a:lnTo>
                    <a:pt x="119" y="53"/>
                  </a:lnTo>
                  <a:lnTo>
                    <a:pt x="115" y="45"/>
                  </a:lnTo>
                  <a:lnTo>
                    <a:pt x="112" y="35"/>
                  </a:lnTo>
                  <a:lnTo>
                    <a:pt x="108" y="27"/>
                  </a:lnTo>
                  <a:lnTo>
                    <a:pt x="103" y="21"/>
                  </a:lnTo>
                  <a:lnTo>
                    <a:pt x="97" y="14"/>
                  </a:lnTo>
                  <a:lnTo>
                    <a:pt x="89" y="9"/>
                  </a:lnTo>
                  <a:lnTo>
                    <a:pt x="81" y="4"/>
                  </a:lnTo>
                  <a:lnTo>
                    <a:pt x="74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4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6"/>
                  </a:lnTo>
                  <a:lnTo>
                    <a:pt x="12" y="102"/>
                  </a:lnTo>
                  <a:lnTo>
                    <a:pt x="18" y="111"/>
                  </a:lnTo>
                  <a:lnTo>
                    <a:pt x="24" y="115"/>
                  </a:lnTo>
                  <a:lnTo>
                    <a:pt x="32" y="120"/>
                  </a:lnTo>
                  <a:lnTo>
                    <a:pt x="40" y="124"/>
                  </a:lnTo>
                  <a:lnTo>
                    <a:pt x="49" y="127"/>
                  </a:lnTo>
                  <a:lnTo>
                    <a:pt x="57" y="129"/>
                  </a:lnTo>
                  <a:lnTo>
                    <a:pt x="66" y="129"/>
                  </a:lnTo>
                  <a:lnTo>
                    <a:pt x="74" y="125"/>
                  </a:lnTo>
                  <a:lnTo>
                    <a:pt x="81" y="124"/>
                  </a:lnTo>
                  <a:lnTo>
                    <a:pt x="89" y="119"/>
                  </a:lnTo>
                  <a:lnTo>
                    <a:pt x="97" y="114"/>
                  </a:lnTo>
                  <a:lnTo>
                    <a:pt x="103" y="106"/>
                  </a:lnTo>
                  <a:lnTo>
                    <a:pt x="108" y="99"/>
                  </a:lnTo>
                  <a:lnTo>
                    <a:pt x="112" y="91"/>
                  </a:lnTo>
                  <a:lnTo>
                    <a:pt x="115" y="83"/>
                  </a:lnTo>
                  <a:lnTo>
                    <a:pt x="119" y="73"/>
                  </a:lnTo>
                  <a:lnTo>
                    <a:pt x="119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V="1">
              <a:off x="429" y="3155"/>
              <a:ext cx="89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330" y="3259"/>
              <a:ext cx="35" cy="35"/>
            </a:xfrm>
            <a:custGeom>
              <a:avLst/>
              <a:gdLst>
                <a:gd name="T0" fmla="*/ 34 w 35"/>
                <a:gd name="T1" fmla="*/ 16 h 35"/>
                <a:gd name="T2" fmla="*/ 32 w 35"/>
                <a:gd name="T3" fmla="*/ 11 h 35"/>
                <a:gd name="T4" fmla="*/ 30 w 35"/>
                <a:gd name="T5" fmla="*/ 6 h 35"/>
                <a:gd name="T6" fmla="*/ 27 w 35"/>
                <a:gd name="T7" fmla="*/ 3 h 35"/>
                <a:gd name="T8" fmla="*/ 24 w 35"/>
                <a:gd name="T9" fmla="*/ 1 h 35"/>
                <a:gd name="T10" fmla="*/ 19 w 35"/>
                <a:gd name="T11" fmla="*/ 0 h 35"/>
                <a:gd name="T12" fmla="*/ 14 w 35"/>
                <a:gd name="T13" fmla="*/ 0 h 35"/>
                <a:gd name="T14" fmla="*/ 11 w 35"/>
                <a:gd name="T15" fmla="*/ 1 h 35"/>
                <a:gd name="T16" fmla="*/ 6 w 35"/>
                <a:gd name="T17" fmla="*/ 3 h 35"/>
                <a:gd name="T18" fmla="*/ 3 w 35"/>
                <a:gd name="T19" fmla="*/ 6 h 35"/>
                <a:gd name="T20" fmla="*/ 1 w 35"/>
                <a:gd name="T21" fmla="*/ 11 h 35"/>
                <a:gd name="T22" fmla="*/ 0 w 35"/>
                <a:gd name="T23" fmla="*/ 16 h 35"/>
                <a:gd name="T24" fmla="*/ 1 w 35"/>
                <a:gd name="T25" fmla="*/ 21 h 35"/>
                <a:gd name="T26" fmla="*/ 3 w 35"/>
                <a:gd name="T27" fmla="*/ 25 h 35"/>
                <a:gd name="T28" fmla="*/ 6 w 35"/>
                <a:gd name="T29" fmla="*/ 29 h 35"/>
                <a:gd name="T30" fmla="*/ 11 w 35"/>
                <a:gd name="T31" fmla="*/ 32 h 35"/>
                <a:gd name="T32" fmla="*/ 14 w 35"/>
                <a:gd name="T33" fmla="*/ 34 h 35"/>
                <a:gd name="T34" fmla="*/ 19 w 35"/>
                <a:gd name="T35" fmla="*/ 34 h 35"/>
                <a:gd name="T36" fmla="*/ 24 w 35"/>
                <a:gd name="T37" fmla="*/ 32 h 35"/>
                <a:gd name="T38" fmla="*/ 27 w 35"/>
                <a:gd name="T39" fmla="*/ 29 h 35"/>
                <a:gd name="T40" fmla="*/ 30 w 35"/>
                <a:gd name="T41" fmla="*/ 25 h 35"/>
                <a:gd name="T42" fmla="*/ 32 w 35"/>
                <a:gd name="T43" fmla="*/ 21 h 35"/>
                <a:gd name="T44" fmla="*/ 34 w 35"/>
                <a:gd name="T45" fmla="*/ 16 h 35"/>
                <a:gd name="T46" fmla="*/ 34 w 35"/>
                <a:gd name="T47" fmla="*/ 1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35"/>
                <a:gd name="T74" fmla="*/ 35 w 35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35">
                  <a:moveTo>
                    <a:pt x="34" y="16"/>
                  </a:moveTo>
                  <a:lnTo>
                    <a:pt x="32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6" y="29"/>
                  </a:lnTo>
                  <a:lnTo>
                    <a:pt x="11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32" y="21"/>
                  </a:lnTo>
                  <a:lnTo>
                    <a:pt x="34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H="1" flipV="1">
              <a:off x="309" y="3253"/>
              <a:ext cx="120" cy="7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H="1" flipV="1">
              <a:off x="337" y="3155"/>
              <a:ext cx="92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V="1">
              <a:off x="522" y="3327"/>
              <a:ext cx="9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675325" y="3325835"/>
            <a:ext cx="339725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FL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072066" y="2428868"/>
            <a:ext cx="376237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solidFill>
                  <a:srgbClr val="FF0000"/>
                </a:solidFill>
                <a:latin typeface="Tahoma" pitchFamily="34" charset="0"/>
                <a:ea typeface="돋움" pitchFamily="50" charset="-127"/>
              </a:rPr>
              <a:t>PO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6215074" y="2357430"/>
            <a:ext cx="384175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CO</a:t>
            </a:r>
          </a:p>
        </p:txBody>
      </p:sp>
      <p:sp>
        <p:nvSpPr>
          <p:cNvPr id="30" name="Freeform 53"/>
          <p:cNvSpPr>
            <a:spLocks/>
          </p:cNvSpPr>
          <p:nvPr/>
        </p:nvSpPr>
        <p:spPr bwMode="auto">
          <a:xfrm>
            <a:off x="5483237" y="2470172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54"/>
          <p:cNvSpPr>
            <a:spLocks noChangeArrowheads="1"/>
          </p:cNvSpPr>
          <p:nvPr/>
        </p:nvSpPr>
        <p:spPr bwMode="auto">
          <a:xfrm>
            <a:off x="5661037" y="272417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55"/>
          <p:cNvSpPr>
            <a:spLocks noChangeArrowheads="1"/>
          </p:cNvSpPr>
          <p:nvPr/>
        </p:nvSpPr>
        <p:spPr bwMode="auto">
          <a:xfrm>
            <a:off x="5816612" y="3003572"/>
            <a:ext cx="88900" cy="88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6"/>
          <p:cNvSpPr>
            <a:spLocks noChangeArrowheads="1"/>
          </p:cNvSpPr>
          <p:nvPr/>
        </p:nvSpPr>
        <p:spPr bwMode="auto">
          <a:xfrm>
            <a:off x="5972187" y="2727347"/>
            <a:ext cx="88900" cy="88900"/>
          </a:xfrm>
          <a:prstGeom prst="ellipse">
            <a:avLst/>
          </a:prstGeom>
          <a:solidFill>
            <a:srgbClr val="333333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57" descr="comp_assy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595" y="5226072"/>
            <a:ext cx="857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8"/>
          <p:cNvSpPr>
            <a:spLocks noChangeArrowheads="1"/>
          </p:cNvSpPr>
          <p:nvPr/>
        </p:nvSpPr>
        <p:spPr bwMode="auto">
          <a:xfrm rot="10800000">
            <a:off x="2244694" y="2501922"/>
            <a:ext cx="217487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6" name="Freeform 88"/>
          <p:cNvSpPr>
            <a:spLocks/>
          </p:cNvSpPr>
          <p:nvPr/>
        </p:nvSpPr>
        <p:spPr bwMode="auto">
          <a:xfrm>
            <a:off x="4357656" y="2486047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89"/>
          <p:cNvSpPr>
            <a:spLocks noChangeArrowheads="1"/>
          </p:cNvSpPr>
          <p:nvPr/>
        </p:nvSpPr>
        <p:spPr bwMode="auto">
          <a:xfrm>
            <a:off x="4535456" y="2740047"/>
            <a:ext cx="88900" cy="889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90"/>
          <p:cNvSpPr>
            <a:spLocks noChangeArrowheads="1"/>
          </p:cNvSpPr>
          <p:nvPr/>
        </p:nvSpPr>
        <p:spPr bwMode="auto">
          <a:xfrm>
            <a:off x="4691031" y="3019447"/>
            <a:ext cx="88900" cy="88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91"/>
          <p:cNvSpPr>
            <a:spLocks noChangeArrowheads="1"/>
          </p:cNvSpPr>
          <p:nvPr/>
        </p:nvSpPr>
        <p:spPr bwMode="auto">
          <a:xfrm>
            <a:off x="4846606" y="274322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94"/>
          <p:cNvSpPr>
            <a:spLocks noChangeShapeType="1"/>
          </p:cNvSpPr>
          <p:nvPr/>
        </p:nvSpPr>
        <p:spPr bwMode="auto">
          <a:xfrm flipV="1">
            <a:off x="4741831" y="310993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95"/>
          <p:cNvSpPr>
            <a:spLocks noChangeShapeType="1"/>
          </p:cNvSpPr>
          <p:nvPr/>
        </p:nvSpPr>
        <p:spPr bwMode="auto">
          <a:xfrm flipV="1">
            <a:off x="4889469" y="2840060"/>
            <a:ext cx="0" cy="539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AutoShape 100"/>
          <p:cNvCxnSpPr>
            <a:cxnSpLocks noChangeShapeType="1"/>
          </p:cNvCxnSpPr>
          <p:nvPr/>
        </p:nvCxnSpPr>
        <p:spPr bwMode="auto">
          <a:xfrm rot="16200000" flipV="1">
            <a:off x="5433213" y="5698354"/>
            <a:ext cx="220663" cy="1041400"/>
          </a:xfrm>
          <a:prstGeom prst="bentConnector4">
            <a:avLst>
              <a:gd name="adj1" fmla="val -97120"/>
              <a:gd name="adj2" fmla="val 61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" name="Rectangle 105"/>
          <p:cNvSpPr>
            <a:spLocks noChangeArrowheads="1"/>
          </p:cNvSpPr>
          <p:nvPr/>
        </p:nvSpPr>
        <p:spPr bwMode="auto">
          <a:xfrm>
            <a:off x="6840561" y="2468585"/>
            <a:ext cx="1089025" cy="642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solidFill>
                  <a:srgbClr val="FF0000"/>
                </a:solidFill>
                <a:latin typeface="Tahoma" pitchFamily="34" charset="0"/>
                <a:ea typeface="돋움" pitchFamily="50" charset="-127"/>
              </a:rPr>
              <a:t>PO: Power</a:t>
            </a:r>
          </a:p>
          <a:p>
            <a:pPr defTabSz="762000" latinLnBrk="0"/>
            <a:r>
              <a:rPr lang="en-US" altLang="ko-KR" sz="120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FL : Full</a:t>
            </a:r>
          </a:p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CO: Common</a:t>
            </a:r>
          </a:p>
        </p:txBody>
      </p:sp>
      <p:sp>
        <p:nvSpPr>
          <p:cNvPr id="44" name="Rectangle 123"/>
          <p:cNvSpPr>
            <a:spLocks noChangeArrowheads="1"/>
          </p:cNvSpPr>
          <p:nvPr/>
        </p:nvSpPr>
        <p:spPr bwMode="auto">
          <a:xfrm>
            <a:off x="2205006" y="2212997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B</a:t>
            </a:r>
          </a:p>
        </p:txBody>
      </p:sp>
      <p:sp>
        <p:nvSpPr>
          <p:cNvPr id="45" name="Line 158"/>
          <p:cNvSpPr>
            <a:spLocks noChangeShapeType="1"/>
          </p:cNvSpPr>
          <p:nvPr/>
        </p:nvSpPr>
        <p:spPr bwMode="auto">
          <a:xfrm flipH="1" flipV="1">
            <a:off x="1346195" y="5572147"/>
            <a:ext cx="3217862" cy="88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59"/>
          <p:cNvSpPr>
            <a:spLocks noChangeShapeType="1"/>
          </p:cNvSpPr>
          <p:nvPr/>
        </p:nvSpPr>
        <p:spPr bwMode="auto">
          <a:xfrm flipH="1">
            <a:off x="1082670" y="5578497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60"/>
          <p:cNvSpPr>
            <a:spLocks noChangeShapeType="1"/>
          </p:cNvSpPr>
          <p:nvPr/>
        </p:nvSpPr>
        <p:spPr bwMode="auto">
          <a:xfrm flipH="1">
            <a:off x="1093782" y="5940447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328607" y="5494360"/>
            <a:ext cx="7747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3"/>
          <p:cNvSpPr>
            <a:spLocks noChangeShapeType="1"/>
          </p:cNvSpPr>
          <p:nvPr/>
        </p:nvSpPr>
        <p:spPr bwMode="auto">
          <a:xfrm flipH="1" flipV="1">
            <a:off x="1301745" y="5919810"/>
            <a:ext cx="790575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165"/>
          <p:cNvSpPr>
            <a:spLocks noChangeArrowheads="1"/>
          </p:cNvSpPr>
          <p:nvPr/>
        </p:nvSpPr>
        <p:spPr bwMode="auto">
          <a:xfrm>
            <a:off x="5429256" y="4071942"/>
            <a:ext cx="2679697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latinLnBrk="0">
              <a:lnSpc>
                <a:spcPct val="120000"/>
              </a:lnSpc>
              <a:buFont typeface="Wingdings" pitchFamily="2" charset="2"/>
              <a:buChar char="v"/>
            </a:pPr>
            <a:r>
              <a:rPr lang="fa-IR" altLang="ko-KR" sz="1000" dirty="0">
                <a:solidFill>
                  <a:srgbClr val="000000"/>
                </a:solidFill>
                <a:latin typeface="Tahoma" pitchFamily="34" charset="0"/>
                <a:ea typeface="돋움체" pitchFamily="49" charset="-127"/>
              </a:rPr>
              <a:t> مقدار تناوب به این علت است که این مقاومت باتوجه به دمای محیط</a:t>
            </a:r>
          </a:p>
          <a:p>
            <a:pPr algn="r" rtl="1" latinLnBrk="0">
              <a:lnSpc>
                <a:spcPct val="120000"/>
              </a:lnSpc>
            </a:pPr>
            <a:r>
              <a:rPr lang="fa-IR" altLang="ko-KR" sz="1000" dirty="0">
                <a:solidFill>
                  <a:srgbClr val="000000"/>
                </a:solidFill>
                <a:latin typeface="Tahoma" pitchFamily="34" charset="0"/>
                <a:ea typeface="돋움체" pitchFamily="49" charset="-127"/>
              </a:rPr>
              <a:t>و کارکرد دستگاه متغیر خواهد بود .</a:t>
            </a:r>
            <a:endParaRPr lang="en-US" altLang="ko-KR" sz="1000" dirty="0">
              <a:solidFill>
                <a:srgbClr val="000000"/>
              </a:solidFill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51" name="Rectangle 166"/>
          <p:cNvSpPr>
            <a:spLocks noChangeArrowheads="1"/>
          </p:cNvSpPr>
          <p:nvPr/>
        </p:nvSpPr>
        <p:spPr bwMode="auto">
          <a:xfrm>
            <a:off x="2390770" y="5908697"/>
            <a:ext cx="398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altLang="ko-KR" sz="1000" b="1">
                <a:latin typeface="Tahoma" pitchFamily="34" charset="0"/>
                <a:ea typeface="돋움체" pitchFamily="49" charset="-127"/>
              </a:rPr>
              <a:t>زمین</a:t>
            </a:r>
            <a:endParaRPr lang="en-US" altLang="ko-KR" sz="1000" b="1"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52" name="Rectangle 168"/>
          <p:cNvSpPr>
            <a:spLocks noChangeArrowheads="1"/>
          </p:cNvSpPr>
          <p:nvPr/>
        </p:nvSpPr>
        <p:spPr bwMode="auto">
          <a:xfrm>
            <a:off x="590545" y="6223022"/>
            <a:ext cx="1609725" cy="2778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 rtl="1" latinLnBrk="0"/>
            <a:r>
              <a:rPr lang="fa-IR" altLang="ko-KR" sz="1200" dirty="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 سنجش مقاومت (بی نهایت) </a:t>
            </a:r>
            <a:endParaRPr lang="en-US" altLang="ko-KR" sz="1200" dirty="0">
              <a:solidFill>
                <a:srgbClr val="0000FF"/>
              </a:solidFill>
              <a:latin typeface="Tahoma" pitchFamily="34" charset="0"/>
              <a:ea typeface="돋움" pitchFamily="50" charset="-127"/>
            </a:endParaRPr>
          </a:p>
        </p:txBody>
      </p:sp>
      <p:grpSp>
        <p:nvGrpSpPr>
          <p:cNvPr id="53" name="Group 169"/>
          <p:cNvGrpSpPr>
            <a:grpSpLocks/>
          </p:cNvGrpSpPr>
          <p:nvPr/>
        </p:nvGrpSpPr>
        <p:grpSpPr bwMode="auto">
          <a:xfrm>
            <a:off x="2114545" y="5902347"/>
            <a:ext cx="244475" cy="244475"/>
            <a:chOff x="625" y="3132"/>
            <a:chExt cx="247" cy="247"/>
          </a:xfrm>
        </p:grpSpPr>
        <p:sp>
          <p:nvSpPr>
            <p:cNvPr id="54" name="Line 170"/>
            <p:cNvSpPr>
              <a:spLocks noChangeShapeType="1"/>
            </p:cNvSpPr>
            <p:nvPr/>
          </p:nvSpPr>
          <p:spPr bwMode="auto">
            <a:xfrm>
              <a:off x="752" y="3171"/>
              <a:ext cx="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1"/>
            <p:cNvSpPr>
              <a:spLocks noChangeShapeType="1"/>
            </p:cNvSpPr>
            <p:nvPr/>
          </p:nvSpPr>
          <p:spPr bwMode="auto">
            <a:xfrm>
              <a:off x="697" y="3269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72"/>
            <p:cNvSpPr>
              <a:spLocks noChangeShapeType="1"/>
            </p:cNvSpPr>
            <p:nvPr/>
          </p:nvSpPr>
          <p:spPr bwMode="auto">
            <a:xfrm>
              <a:off x="697" y="3307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73"/>
            <p:cNvSpPr>
              <a:spLocks noChangeShapeType="1"/>
            </p:cNvSpPr>
            <p:nvPr/>
          </p:nvSpPr>
          <p:spPr bwMode="auto">
            <a:xfrm>
              <a:off x="697" y="3345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174"/>
            <p:cNvSpPr>
              <a:spLocks noChangeArrowheads="1"/>
            </p:cNvSpPr>
            <p:nvPr/>
          </p:nvSpPr>
          <p:spPr bwMode="auto">
            <a:xfrm>
              <a:off x="625" y="3132"/>
              <a:ext cx="247" cy="24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Line 122"/>
          <p:cNvSpPr>
            <a:spLocks noChangeShapeType="1"/>
          </p:cNvSpPr>
          <p:nvPr/>
        </p:nvSpPr>
        <p:spPr bwMode="auto">
          <a:xfrm rot="16200000">
            <a:off x="1337438" y="2477315"/>
            <a:ext cx="0" cy="1801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23"/>
          <p:cNvSpPr>
            <a:spLocks noChangeShapeType="1"/>
          </p:cNvSpPr>
          <p:nvPr/>
        </p:nvSpPr>
        <p:spPr bwMode="auto">
          <a:xfrm rot="16200000">
            <a:off x="1338231" y="2136797"/>
            <a:ext cx="0" cy="180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24"/>
          <p:cNvSpPr>
            <a:spLocks noChangeShapeType="1"/>
          </p:cNvSpPr>
          <p:nvPr/>
        </p:nvSpPr>
        <p:spPr bwMode="auto">
          <a:xfrm rot="16200000">
            <a:off x="1338231" y="1789135"/>
            <a:ext cx="0" cy="180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125"/>
          <p:cNvSpPr>
            <a:spLocks noChangeArrowheads="1"/>
          </p:cNvSpPr>
          <p:nvPr/>
        </p:nvSpPr>
        <p:spPr bwMode="auto">
          <a:xfrm rot="16200000">
            <a:off x="-215931" y="2795609"/>
            <a:ext cx="1009650" cy="434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3" name="Rectangle 126"/>
          <p:cNvSpPr>
            <a:spLocks noChangeArrowheads="1"/>
          </p:cNvSpPr>
          <p:nvPr/>
        </p:nvSpPr>
        <p:spPr bwMode="auto">
          <a:xfrm rot="16200000">
            <a:off x="245238" y="3237728"/>
            <a:ext cx="88900" cy="261937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 rot="16200000">
            <a:off x="245238" y="3066278"/>
            <a:ext cx="88900" cy="261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5" name="Rectangle 128"/>
          <p:cNvSpPr>
            <a:spLocks noChangeArrowheads="1"/>
          </p:cNvSpPr>
          <p:nvPr/>
        </p:nvSpPr>
        <p:spPr bwMode="auto">
          <a:xfrm rot="16200000">
            <a:off x="245238" y="2893241"/>
            <a:ext cx="88900" cy="26193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6" name="Rectangle 129"/>
          <p:cNvSpPr>
            <a:spLocks noChangeArrowheads="1"/>
          </p:cNvSpPr>
          <p:nvPr/>
        </p:nvSpPr>
        <p:spPr bwMode="auto">
          <a:xfrm rot="16200000">
            <a:off x="245238" y="2720203"/>
            <a:ext cx="88900" cy="261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7" name="Rectangle 130"/>
          <p:cNvSpPr>
            <a:spLocks noChangeArrowheads="1"/>
          </p:cNvSpPr>
          <p:nvPr/>
        </p:nvSpPr>
        <p:spPr bwMode="auto">
          <a:xfrm rot="16200000">
            <a:off x="245238" y="2547166"/>
            <a:ext cx="88900" cy="261937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8" name="Rectangle 131"/>
          <p:cNvSpPr>
            <a:spLocks noChangeArrowheads="1"/>
          </p:cNvSpPr>
          <p:nvPr/>
        </p:nvSpPr>
        <p:spPr bwMode="auto">
          <a:xfrm rot="16200000">
            <a:off x="516700" y="3086916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Tahoma" pitchFamily="34" charset="0"/>
              </a:rPr>
              <a:t>1</a:t>
            </a:r>
          </a:p>
        </p:txBody>
      </p:sp>
      <p:sp>
        <p:nvSpPr>
          <p:cNvPr id="69" name="Oval 137"/>
          <p:cNvSpPr>
            <a:spLocks noChangeArrowheads="1"/>
          </p:cNvSpPr>
          <p:nvPr/>
        </p:nvSpPr>
        <p:spPr bwMode="auto">
          <a:xfrm>
            <a:off x="1130269" y="3214710"/>
            <a:ext cx="339725" cy="3397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" name="Oval 138"/>
          <p:cNvSpPr>
            <a:spLocks noChangeArrowheads="1"/>
          </p:cNvSpPr>
          <p:nvPr/>
        </p:nvSpPr>
        <p:spPr bwMode="auto">
          <a:xfrm>
            <a:off x="1171544" y="33734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" name="Oval 139"/>
          <p:cNvSpPr>
            <a:spLocks noChangeArrowheads="1"/>
          </p:cNvSpPr>
          <p:nvPr/>
        </p:nvSpPr>
        <p:spPr bwMode="auto">
          <a:xfrm>
            <a:off x="1341406" y="33734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" name="Freeform 140"/>
          <p:cNvSpPr>
            <a:spLocks/>
          </p:cNvSpPr>
          <p:nvPr/>
        </p:nvSpPr>
        <p:spPr bwMode="auto">
          <a:xfrm>
            <a:off x="1177894" y="3327422"/>
            <a:ext cx="233362" cy="58738"/>
          </a:xfrm>
          <a:custGeom>
            <a:avLst/>
            <a:gdLst>
              <a:gd name="T0" fmla="*/ 0 w 147"/>
              <a:gd name="T1" fmla="*/ 2147483647 h 37"/>
              <a:gd name="T2" fmla="*/ 2147483647 w 147"/>
              <a:gd name="T3" fmla="*/ 2147483647 h 37"/>
              <a:gd name="T4" fmla="*/ 2147483647 w 147"/>
              <a:gd name="T5" fmla="*/ 2147483647 h 37"/>
              <a:gd name="T6" fmla="*/ 0 60000 65536"/>
              <a:gd name="T7" fmla="*/ 0 60000 65536"/>
              <a:gd name="T8" fmla="*/ 0 60000 65536"/>
              <a:gd name="T9" fmla="*/ 0 w 147"/>
              <a:gd name="T10" fmla="*/ 0 h 37"/>
              <a:gd name="T11" fmla="*/ 147 w 14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7">
                <a:moveTo>
                  <a:pt x="0" y="37"/>
                </a:moveTo>
                <a:cubicBezTo>
                  <a:pt x="25" y="20"/>
                  <a:pt x="52" y="2"/>
                  <a:pt x="76" y="1"/>
                </a:cubicBezTo>
                <a:cubicBezTo>
                  <a:pt x="100" y="0"/>
                  <a:pt x="132" y="25"/>
                  <a:pt x="147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3" name="Rectangle 123"/>
          <p:cNvSpPr>
            <a:spLocks noChangeArrowheads="1"/>
          </p:cNvSpPr>
          <p:nvPr/>
        </p:nvSpPr>
        <p:spPr bwMode="auto">
          <a:xfrm>
            <a:off x="147606" y="2203472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A</a:t>
            </a:r>
          </a:p>
        </p:txBody>
      </p:sp>
      <p:sp>
        <p:nvSpPr>
          <p:cNvPr id="74" name="Freeform 142"/>
          <p:cNvSpPr>
            <a:spLocks/>
          </p:cNvSpPr>
          <p:nvPr/>
        </p:nvSpPr>
        <p:spPr bwMode="auto">
          <a:xfrm>
            <a:off x="2459006" y="2849585"/>
            <a:ext cx="2124075" cy="1181100"/>
          </a:xfrm>
          <a:custGeom>
            <a:avLst/>
            <a:gdLst>
              <a:gd name="T0" fmla="*/ 0 w 1344"/>
              <a:gd name="T1" fmla="*/ 2147483647 h 750"/>
              <a:gd name="T2" fmla="*/ 2147483647 w 1344"/>
              <a:gd name="T3" fmla="*/ 2147483647 h 750"/>
              <a:gd name="T4" fmla="*/ 2147483647 w 1344"/>
              <a:gd name="T5" fmla="*/ 2147483647 h 750"/>
              <a:gd name="T6" fmla="*/ 2147483647 w 1344"/>
              <a:gd name="T7" fmla="*/ 2147483647 h 750"/>
              <a:gd name="T8" fmla="*/ 2147483647 w 1344"/>
              <a:gd name="T9" fmla="*/ 0 h 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750"/>
              <a:gd name="T17" fmla="*/ 1344 w 1344"/>
              <a:gd name="T18" fmla="*/ 750 h 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750">
                <a:moveTo>
                  <a:pt x="0" y="336"/>
                </a:moveTo>
                <a:lnTo>
                  <a:pt x="564" y="336"/>
                </a:lnTo>
                <a:lnTo>
                  <a:pt x="564" y="750"/>
                </a:lnTo>
                <a:lnTo>
                  <a:pt x="1344" y="750"/>
                </a:lnTo>
                <a:lnTo>
                  <a:pt x="134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5" name="Freeform 143"/>
          <p:cNvSpPr>
            <a:spLocks/>
          </p:cNvSpPr>
          <p:nvPr/>
        </p:nvSpPr>
        <p:spPr bwMode="auto">
          <a:xfrm>
            <a:off x="2454232" y="2857496"/>
            <a:ext cx="2428875" cy="1628775"/>
          </a:xfrm>
          <a:custGeom>
            <a:avLst/>
            <a:gdLst>
              <a:gd name="T0" fmla="*/ 0 w 1572"/>
              <a:gd name="T1" fmla="*/ 2147483647 h 1062"/>
              <a:gd name="T2" fmla="*/ 2147483647 w 1572"/>
              <a:gd name="T3" fmla="*/ 2147483647 h 1062"/>
              <a:gd name="T4" fmla="*/ 2147483647 w 1572"/>
              <a:gd name="T5" fmla="*/ 2147483647 h 1062"/>
              <a:gd name="T6" fmla="*/ 2147483647 w 1572"/>
              <a:gd name="T7" fmla="*/ 2147483647 h 1062"/>
              <a:gd name="T8" fmla="*/ 2147483647 w 1572"/>
              <a:gd name="T9" fmla="*/ 0 h 1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2"/>
              <a:gd name="T16" fmla="*/ 0 h 1062"/>
              <a:gd name="T17" fmla="*/ 1572 w 1572"/>
              <a:gd name="T18" fmla="*/ 1062 h 1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2" h="1062">
                <a:moveTo>
                  <a:pt x="0" y="132"/>
                </a:moveTo>
                <a:lnTo>
                  <a:pt x="720" y="132"/>
                </a:lnTo>
                <a:lnTo>
                  <a:pt x="720" y="1062"/>
                </a:lnTo>
                <a:lnTo>
                  <a:pt x="1572" y="1062"/>
                </a:lnTo>
                <a:lnTo>
                  <a:pt x="1572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6" name="Freeform 144"/>
          <p:cNvSpPr>
            <a:spLocks/>
          </p:cNvSpPr>
          <p:nvPr/>
        </p:nvSpPr>
        <p:spPr bwMode="auto">
          <a:xfrm>
            <a:off x="2459006" y="2678135"/>
            <a:ext cx="2286000" cy="1600200"/>
          </a:xfrm>
          <a:custGeom>
            <a:avLst/>
            <a:gdLst>
              <a:gd name="T0" fmla="*/ 0 w 1440"/>
              <a:gd name="T1" fmla="*/ 0 h 1008"/>
              <a:gd name="T2" fmla="*/ 2147483647 w 1440"/>
              <a:gd name="T3" fmla="*/ 0 h 1008"/>
              <a:gd name="T4" fmla="*/ 2147483647 w 1440"/>
              <a:gd name="T5" fmla="*/ 2147483647 h 1008"/>
              <a:gd name="T6" fmla="*/ 2147483647 w 1440"/>
              <a:gd name="T7" fmla="*/ 2147483647 h 1008"/>
              <a:gd name="T8" fmla="*/ 2147483647 w 1440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008"/>
              <a:gd name="T17" fmla="*/ 1440 w 144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008">
                <a:moveTo>
                  <a:pt x="0" y="0"/>
                </a:moveTo>
                <a:lnTo>
                  <a:pt x="810" y="0"/>
                </a:lnTo>
                <a:lnTo>
                  <a:pt x="810" y="1008"/>
                </a:lnTo>
                <a:lnTo>
                  <a:pt x="1440" y="1008"/>
                </a:lnTo>
                <a:lnTo>
                  <a:pt x="14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aphicFrame>
        <p:nvGraphicFramePr>
          <p:cNvPr id="77" name="Group 165"/>
          <p:cNvGraphicFramePr>
            <a:graphicFrameLocks noGrp="1"/>
          </p:cNvGraphicFramePr>
          <p:nvPr/>
        </p:nvGraphicFramePr>
        <p:xfrm>
          <a:off x="6399236" y="3192485"/>
          <a:ext cx="1601788" cy="733425"/>
        </p:xfrm>
        <a:graphic>
          <a:graphicData uri="http://schemas.openxmlformats.org/drawingml/2006/table">
            <a:tbl>
              <a:tblPr/>
              <a:tblGrid>
                <a:gridCol w="758825"/>
                <a:gridCol w="8429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1. CO-PO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3 ~ 5Ω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2. CO-FL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5 ~ 9Ω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8" name="Line 161"/>
          <p:cNvSpPr>
            <a:spLocks noChangeShapeType="1"/>
          </p:cNvSpPr>
          <p:nvPr/>
        </p:nvSpPr>
        <p:spPr bwMode="auto">
          <a:xfrm>
            <a:off x="792131" y="30591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66"/>
          <p:cNvSpPr>
            <a:spLocks noChangeShapeType="1"/>
          </p:cNvSpPr>
          <p:nvPr/>
        </p:nvSpPr>
        <p:spPr bwMode="auto">
          <a:xfrm>
            <a:off x="944531" y="2706710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Rectangle 167"/>
          <p:cNvSpPr>
            <a:spLocks noChangeArrowheads="1"/>
          </p:cNvSpPr>
          <p:nvPr/>
        </p:nvSpPr>
        <p:spPr bwMode="auto">
          <a:xfrm rot="16200000">
            <a:off x="916750" y="2782116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Tahoma" pitchFamily="34" charset="0"/>
              </a:rPr>
              <a:t>2</a:t>
            </a:r>
          </a:p>
        </p:txBody>
      </p:sp>
      <p:sp>
        <p:nvSpPr>
          <p:cNvPr id="81" name="Rectangle 161"/>
          <p:cNvSpPr>
            <a:spLocks noChangeArrowheads="1"/>
          </p:cNvSpPr>
          <p:nvPr/>
        </p:nvSpPr>
        <p:spPr bwMode="auto">
          <a:xfrm>
            <a:off x="973106" y="4151335"/>
            <a:ext cx="688975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1065181" y="4164035"/>
            <a:ext cx="53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مولتی</a:t>
            </a:r>
          </a:p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متر</a:t>
            </a:r>
            <a:endParaRPr lang="en-US" altLang="ko-KR" sz="1400" b="1"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83" name="Line 173"/>
          <p:cNvSpPr>
            <a:spLocks noChangeShapeType="1"/>
          </p:cNvSpPr>
          <p:nvPr/>
        </p:nvSpPr>
        <p:spPr bwMode="auto">
          <a:xfrm flipV="1">
            <a:off x="1087406" y="337346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74"/>
          <p:cNvSpPr>
            <a:spLocks noChangeShapeType="1"/>
          </p:cNvSpPr>
          <p:nvPr/>
        </p:nvSpPr>
        <p:spPr bwMode="auto">
          <a:xfrm flipV="1">
            <a:off x="1535081" y="337346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ectangle 168"/>
          <p:cNvSpPr>
            <a:spLocks noChangeArrowheads="1"/>
          </p:cNvSpPr>
          <p:nvPr/>
        </p:nvSpPr>
        <p:spPr bwMode="auto">
          <a:xfrm>
            <a:off x="184145" y="4740297"/>
            <a:ext cx="1643062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OLP Check(0~1 ohm)</a:t>
            </a: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auto">
          <a:xfrm>
            <a:off x="3894132" y="5022872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C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5816624" y="668360"/>
            <a:ext cx="225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ko-KR" sz="2000" b="1" dirty="0">
                <a:solidFill>
                  <a:srgbClr val="D30041"/>
                </a:solidFill>
                <a:latin typeface="Arial" pitchFamily="34" charset="0"/>
                <a:cs typeface="Arial" pitchFamily="34" charset="0"/>
              </a:rPr>
              <a:t>کمپرسور خطی - ایرادات</a:t>
            </a:r>
            <a:endParaRPr lang="en-US" altLang="ko-KR" sz="2000" b="1" dirty="0">
              <a:solidFill>
                <a:srgbClr val="D30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245" y="719160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ko-KR" sz="1400" b="1">
                <a:solidFill>
                  <a:srgbClr val="D30041"/>
                </a:solidFill>
                <a:latin typeface="Arial" pitchFamily="34" charset="0"/>
                <a:cs typeface="Arial" pitchFamily="34" charset="0"/>
              </a:rPr>
              <a:t>سیم کشی و کمپرسور</a:t>
            </a:r>
            <a:endParaRPr lang="en-US" altLang="ko-KR" sz="1400" b="1">
              <a:solidFill>
                <a:srgbClr val="D30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1398582" y="1250972"/>
            <a:ext cx="6635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مقدار مقاومت بین هر کدام ار نقاط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A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،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B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 و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C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 را اندازه گیری می کنیم .</a:t>
            </a:r>
          </a:p>
          <a:p>
            <a:pPr algn="r" rtl="1">
              <a:spcBef>
                <a:spcPct val="50000"/>
              </a:spcBef>
            </a:pP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سنجش مقاومت : اندازه گیری مقاومت بین برق ورودی در کمپرسور و زمین دستگاه (مقاومت بینهایت)</a:t>
            </a:r>
          </a:p>
        </p:txBody>
      </p:sp>
      <p:sp>
        <p:nvSpPr>
          <p:cNvPr id="90" name="Rectangle 162"/>
          <p:cNvSpPr>
            <a:spLocks noChangeArrowheads="1"/>
          </p:cNvSpPr>
          <p:nvPr/>
        </p:nvSpPr>
        <p:spPr bwMode="auto">
          <a:xfrm>
            <a:off x="449257" y="5500710"/>
            <a:ext cx="530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مولتی</a:t>
            </a:r>
          </a:p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متر</a:t>
            </a:r>
            <a:endParaRPr lang="en-US" altLang="ko-KR" sz="1400" b="1">
              <a:latin typeface="Tahoma" pitchFamily="34" charset="0"/>
              <a:ea typeface="돋움체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1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0001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dirty="0" smtClean="0">
                <a:latin typeface="Arial" pitchFamily="34" charset="0"/>
                <a:cs typeface="Arial" pitchFamily="34" charset="0"/>
              </a:rPr>
              <a:t>نحوۀ تست کمپرسور پیستونی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37162"/>
            <a:ext cx="7758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بهترین راه برای بررسی کمپرسوری که به کارکرد آن مشکوک هستیم اندازه‌گیری امپدانس (مقاومت) سیم پیچ های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کمپرسور است. مقدار مقاومت در کمپرسورهای مختلف متفاوت است. در کمپرسور‌های تک فاز بیشترین مقاومت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متعلق به بین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است. بعد از آن بیشترین مقاومت بین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است.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در نهایت کمترین مقاومت را بین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خواهیم داشت.</a:t>
            </a:r>
          </a:p>
          <a:p>
            <a:pPr algn="just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rtl="1"/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400" dirty="0" smtClean="0">
                <a:latin typeface="Arial" pitchFamily="34" charset="0"/>
                <a:cs typeface="Arial" pitchFamily="34" charset="0"/>
              </a:rPr>
              <a:t>در نتیجه باید مجموع مقدار مقاومت 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و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تقریبا با مقدار مقاومت 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 برابر باشد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948346" y="4962532"/>
            <a:ext cx="1905000" cy="1738313"/>
            <a:chOff x="4560" y="2227"/>
            <a:chExt cx="1200" cy="1095"/>
          </a:xfrm>
        </p:grpSpPr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2227"/>
              <a:ext cx="1200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4603" y="2864"/>
              <a:ext cx="300" cy="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57" descr="comp_assy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46" y="5343532"/>
            <a:ext cx="857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100"/>
          <p:cNvCxnSpPr>
            <a:cxnSpLocks noChangeShapeType="1"/>
          </p:cNvCxnSpPr>
          <p:nvPr/>
        </p:nvCxnSpPr>
        <p:spPr bwMode="auto">
          <a:xfrm rot="16200000" flipV="1">
            <a:off x="5615765" y="5815813"/>
            <a:ext cx="220662" cy="1041400"/>
          </a:xfrm>
          <a:prstGeom prst="bentConnector4">
            <a:avLst>
              <a:gd name="adj1" fmla="val -97120"/>
              <a:gd name="adj2" fmla="val 61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" name="Rectangle 175"/>
          <p:cNvSpPr>
            <a:spLocks noChangeArrowheads="1"/>
          </p:cNvSpPr>
          <p:nvPr/>
        </p:nvSpPr>
        <p:spPr bwMode="auto">
          <a:xfrm>
            <a:off x="4444593" y="6432557"/>
            <a:ext cx="1189428" cy="2468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000">
                <a:latin typeface="Arial" pitchFamily="34" charset="0"/>
                <a:ea typeface="Dotum" pitchFamily="50" charset="-127"/>
                <a:cs typeface="Arial" pitchFamily="34" charset="0"/>
              </a:rPr>
              <a:t>Hermetic terminal</a:t>
            </a:r>
          </a:p>
        </p:txBody>
      </p:sp>
      <p:sp>
        <p:nvSpPr>
          <p:cNvPr id="11" name="Freeform 88"/>
          <p:cNvSpPr>
            <a:spLocks/>
          </p:cNvSpPr>
          <p:nvPr/>
        </p:nvSpPr>
        <p:spPr bwMode="auto">
          <a:xfrm>
            <a:off x="2290746" y="4733932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89"/>
          <p:cNvSpPr>
            <a:spLocks noChangeArrowheads="1"/>
          </p:cNvSpPr>
          <p:nvPr/>
        </p:nvSpPr>
        <p:spPr bwMode="auto">
          <a:xfrm>
            <a:off x="2468546" y="498793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90"/>
          <p:cNvSpPr>
            <a:spLocks noChangeArrowheads="1"/>
          </p:cNvSpPr>
          <p:nvPr/>
        </p:nvSpPr>
        <p:spPr bwMode="auto">
          <a:xfrm>
            <a:off x="2624121" y="5267332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91"/>
          <p:cNvSpPr>
            <a:spLocks noChangeArrowheads="1"/>
          </p:cNvSpPr>
          <p:nvPr/>
        </p:nvSpPr>
        <p:spPr bwMode="auto">
          <a:xfrm>
            <a:off x="2779696" y="4991107"/>
            <a:ext cx="88900" cy="8890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2900346" y="5038732"/>
            <a:ext cx="1851024" cy="777876"/>
          </a:xfrm>
          <a:prstGeom prst="curvedConnector3">
            <a:avLst>
              <a:gd name="adj1" fmla="val 50000"/>
            </a:avLst>
          </a:prstGeom>
          <a:ln w="22225" cmpd="sng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27"/>
          <p:cNvCxnSpPr>
            <a:endCxn id="12" idx="7"/>
          </p:cNvCxnSpPr>
          <p:nvPr/>
        </p:nvCxnSpPr>
        <p:spPr>
          <a:xfrm rot="10800000">
            <a:off x="2544428" y="5000952"/>
            <a:ext cx="2032319" cy="647381"/>
          </a:xfrm>
          <a:prstGeom prst="curvedConnector4">
            <a:avLst>
              <a:gd name="adj1" fmla="val 36111"/>
              <a:gd name="adj2" fmla="val 135312"/>
            </a:avLst>
          </a:prstGeom>
          <a:ln w="2222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3" idx="6"/>
          </p:cNvCxnSpPr>
          <p:nvPr/>
        </p:nvCxnSpPr>
        <p:spPr>
          <a:xfrm rot="10800000">
            <a:off x="2713022" y="5311782"/>
            <a:ext cx="1939925" cy="641350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3146" y="564833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429132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4146" y="4429132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357166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کمپرسور: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On-screen Show (4:3)</PresentationFormat>
  <Paragraphs>199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آموزش شارژگاز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شارژگاز</dc:title>
  <dc:creator>Datis</dc:creator>
  <cp:lastModifiedBy>Datis</cp:lastModifiedBy>
  <cp:revision>2</cp:revision>
  <dcterms:created xsi:type="dcterms:W3CDTF">2006-08-16T00:00:00Z</dcterms:created>
  <dcterms:modified xsi:type="dcterms:W3CDTF">2016-01-04T11:09:19Z</dcterms:modified>
</cp:coreProperties>
</file>