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81667" y="700087"/>
            <a:ext cx="5031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600"/>
              <a:t>6. Trouble Shooting Guide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-53-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9101" y="2739628"/>
            <a:ext cx="5270500" cy="1013222"/>
            <a:chOff x="325" y="1978"/>
            <a:chExt cx="3515" cy="771"/>
          </a:xfrm>
        </p:grpSpPr>
        <p:sp>
          <p:nvSpPr>
            <p:cNvPr id="14408" name="Rectangle 10"/>
            <p:cNvSpPr>
              <a:spLocks noChangeArrowheads="1"/>
            </p:cNvSpPr>
            <p:nvPr/>
          </p:nvSpPr>
          <p:spPr bwMode="auto">
            <a:xfrm>
              <a:off x="325" y="1978"/>
              <a:ext cx="3515" cy="1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ko-KR" sz="1100" b="1"/>
                <a:t>Check the voltage of power (AC 208~230V, 60Hz)</a:t>
              </a:r>
            </a:p>
          </p:txBody>
        </p:sp>
        <p:sp>
          <p:nvSpPr>
            <p:cNvPr id="14409" name="Rectangle 11"/>
            <p:cNvSpPr>
              <a:spLocks noChangeArrowheads="1"/>
            </p:cNvSpPr>
            <p:nvPr/>
          </p:nvSpPr>
          <p:spPr bwMode="auto">
            <a:xfrm>
              <a:off x="325" y="2137"/>
              <a:ext cx="3515" cy="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FontTx/>
                <a:buChar char="•"/>
              </a:pPr>
              <a:r>
                <a:rPr lang="en-US" altLang="ko-KR" sz="1100" b="1"/>
                <a:t> The voltage of main power.</a:t>
              </a:r>
            </a:p>
            <a:p>
              <a:pPr algn="l">
                <a:buFontTx/>
                <a:buChar char="•"/>
              </a:pPr>
              <a:r>
                <a:rPr lang="en-US" altLang="ko-KR" sz="1100" b="1"/>
                <a:t> The voltage applied to the unit.</a:t>
              </a:r>
            </a:p>
            <a:p>
              <a:pPr algn="l">
                <a:buFontTx/>
                <a:buChar char="•"/>
              </a:pPr>
              <a:r>
                <a:rPr lang="en-US" altLang="ko-KR" sz="1100" b="1"/>
                <a:t> The connecting method of Indoor/Outdoor </a:t>
              </a:r>
            </a:p>
            <a:p>
              <a:pPr algn="l"/>
              <a:r>
                <a:rPr lang="en-US" altLang="ko-KR" sz="1100" b="1"/>
                <a:t>  connecting cable (each color)</a:t>
              </a:r>
            </a:p>
            <a:p>
              <a:pPr algn="l">
                <a:buFontTx/>
                <a:buChar char="•"/>
              </a:pPr>
              <a:r>
                <a:rPr lang="en-US" altLang="ko-KR" sz="1100" b="1"/>
                <a:t> Outdoor PCB Assembly</a:t>
              </a:r>
            </a:p>
            <a:p>
              <a:pPr algn="l"/>
              <a:r>
                <a:rPr lang="en-US" altLang="ko-KR" sz="1100" b="1"/>
                <a:t>  (Fuse, Noise Filter, Power Module (SMPS), IC01D, IC04D)</a:t>
              </a:r>
            </a:p>
          </p:txBody>
        </p:sp>
      </p:grp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6028267" y="2739629"/>
            <a:ext cx="2827867" cy="35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altLang="ko-KR" sz="1100" b="1"/>
              <a:t> Primarily, the operating</a:t>
            </a:r>
          </a:p>
          <a:p>
            <a:pPr algn="l"/>
            <a:r>
              <a:rPr lang="en-US" altLang="ko-KR" sz="1100" b="1"/>
              <a:t> condition of Micom is O.K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6028267" y="3349229"/>
            <a:ext cx="2827867" cy="29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altLang="ko-KR" sz="1100" b="1"/>
              <a:t> Check Indoor PCB CN-DISP1</a:t>
            </a:r>
          </a:p>
        </p:txBody>
      </p:sp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474134" y="3894535"/>
            <a:ext cx="8430684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100" b="1"/>
              <a:t>The operation check of the PCB Assembly</a:t>
            </a:r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469901" y="4085035"/>
            <a:ext cx="3901017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Procedure</a:t>
            </a: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6299200" y="4085035"/>
            <a:ext cx="261620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Remedy</a:t>
            </a:r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4370917" y="4085035"/>
            <a:ext cx="1928283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Specification</a:t>
            </a:r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469901" y="4246960"/>
            <a:ext cx="3898900" cy="782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100" b="1"/>
              <a:t>1) The input voltage of Power</a:t>
            </a:r>
          </a:p>
          <a:p>
            <a:pPr algn="l"/>
            <a:r>
              <a:rPr lang="en-US" altLang="ko-KR" sz="1100" b="1"/>
              <a:t>    Module (SMPS)</a:t>
            </a:r>
          </a:p>
          <a:p>
            <a:pPr algn="l"/>
            <a:r>
              <a:rPr lang="en-US" altLang="ko-KR" sz="1100" b="1"/>
              <a:t>2) The output voltage of Power</a:t>
            </a:r>
          </a:p>
          <a:p>
            <a:pPr algn="l"/>
            <a:r>
              <a:rPr lang="en-US" altLang="ko-KR" sz="1100" b="1"/>
              <a:t>    Module( SMPS)</a:t>
            </a:r>
          </a:p>
          <a:p>
            <a:pPr algn="l"/>
            <a:r>
              <a:rPr lang="en-US" altLang="ko-KR" sz="1100" b="1"/>
              <a:t>3) IC01D(LD1085), IC04D(7805)</a:t>
            </a:r>
          </a:p>
        </p:txBody>
      </p:sp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6299200" y="4246960"/>
            <a:ext cx="2616200" cy="782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Replace the P.C.B</a:t>
            </a:r>
          </a:p>
        </p:txBody>
      </p:sp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4370917" y="4246960"/>
            <a:ext cx="1928283" cy="782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100" b="1"/>
              <a:t> : DC 220V~390V</a:t>
            </a:r>
          </a:p>
          <a:p>
            <a:pPr algn="l"/>
            <a:endParaRPr lang="en-US" altLang="ko-KR" sz="1100" b="1"/>
          </a:p>
          <a:p>
            <a:pPr algn="l"/>
            <a:r>
              <a:rPr lang="en-US" altLang="ko-KR" sz="1100" b="1"/>
              <a:t> : 15V ±10%</a:t>
            </a:r>
          </a:p>
          <a:p>
            <a:pPr algn="l"/>
            <a:endParaRPr lang="en-US" altLang="ko-KR" sz="1100" b="1"/>
          </a:p>
          <a:p>
            <a:pPr algn="l"/>
            <a:r>
              <a:rPr lang="en-US" altLang="ko-KR" sz="1100" b="1"/>
              <a:t> : DC 5V</a:t>
            </a:r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101601" y="776287"/>
            <a:ext cx="20754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/>
              <a:t>&lt;Trouble 1&gt;</a:t>
            </a:r>
          </a:p>
          <a:p>
            <a:pPr algn="l"/>
            <a:r>
              <a:rPr lang="en-US" altLang="ko-KR" sz="1300" b="1"/>
              <a:t> Unit doesn't operate at all.</a:t>
            </a:r>
          </a:p>
        </p:txBody>
      </p:sp>
      <p:sp>
        <p:nvSpPr>
          <p:cNvPr id="14354" name="Rectangle 23"/>
          <p:cNvSpPr>
            <a:spLocks noChangeArrowheads="1"/>
          </p:cNvSpPr>
          <p:nvPr/>
        </p:nvSpPr>
        <p:spPr bwMode="auto">
          <a:xfrm>
            <a:off x="1361018" y="1209675"/>
            <a:ext cx="6769100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Turn off the main power and wait until LED on outdoor PCB is off.</a:t>
            </a:r>
          </a:p>
        </p:txBody>
      </p:sp>
      <p:sp>
        <p:nvSpPr>
          <p:cNvPr id="14355" name="Rectangle 24"/>
          <p:cNvSpPr>
            <a:spLocks noChangeArrowheads="1"/>
          </p:cNvSpPr>
          <p:nvPr/>
        </p:nvSpPr>
        <p:spPr bwMode="auto">
          <a:xfrm>
            <a:off x="406400" y="1638300"/>
            <a:ext cx="8432800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Turn on main power again.</a:t>
            </a:r>
          </a:p>
        </p:txBody>
      </p:sp>
      <p:sp>
        <p:nvSpPr>
          <p:cNvPr id="14356" name="Rectangle 25"/>
          <p:cNvSpPr>
            <a:spLocks noChangeArrowheads="1"/>
          </p:cNvSpPr>
          <p:nvPr/>
        </p:nvSpPr>
        <p:spPr bwMode="auto">
          <a:xfrm>
            <a:off x="406400" y="2080023"/>
            <a:ext cx="8432800" cy="296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Does “Beeping” sound is made from the indoor unit?</a:t>
            </a:r>
          </a:p>
          <a:p>
            <a:r>
              <a:rPr lang="en-US" altLang="ko-KR" sz="1100" b="1"/>
              <a:t>Does “Lighting” LED is mounted on the outdoor PCB?</a:t>
            </a:r>
          </a:p>
        </p:txBody>
      </p:sp>
      <p:sp>
        <p:nvSpPr>
          <p:cNvPr id="14357" name="AutoShape 26"/>
          <p:cNvSpPr>
            <a:spLocks noChangeArrowheads="1"/>
          </p:cNvSpPr>
          <p:nvPr/>
        </p:nvSpPr>
        <p:spPr bwMode="auto">
          <a:xfrm>
            <a:off x="4345517" y="1425179"/>
            <a:ext cx="624416" cy="18930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4358" name="AutoShape 27"/>
          <p:cNvSpPr>
            <a:spLocks noChangeArrowheads="1"/>
          </p:cNvSpPr>
          <p:nvPr/>
        </p:nvSpPr>
        <p:spPr bwMode="auto">
          <a:xfrm>
            <a:off x="4345517" y="1860947"/>
            <a:ext cx="624416" cy="18811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4359" name="AutoShape 28"/>
          <p:cNvSpPr>
            <a:spLocks noChangeArrowheads="1"/>
          </p:cNvSpPr>
          <p:nvPr/>
        </p:nvSpPr>
        <p:spPr bwMode="auto">
          <a:xfrm>
            <a:off x="6707718" y="3119438"/>
            <a:ext cx="575733" cy="20836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4360" name="AutoShape 29"/>
          <p:cNvSpPr>
            <a:spLocks noChangeArrowheads="1"/>
          </p:cNvSpPr>
          <p:nvPr/>
        </p:nvSpPr>
        <p:spPr bwMode="auto">
          <a:xfrm>
            <a:off x="2656418" y="2451498"/>
            <a:ext cx="823383" cy="21550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NO</a:t>
            </a:r>
          </a:p>
        </p:txBody>
      </p:sp>
      <p:sp>
        <p:nvSpPr>
          <p:cNvPr id="14361" name="AutoShape 30"/>
          <p:cNvSpPr>
            <a:spLocks noChangeArrowheads="1"/>
          </p:cNvSpPr>
          <p:nvPr/>
        </p:nvSpPr>
        <p:spPr bwMode="auto">
          <a:xfrm>
            <a:off x="6275918" y="2451498"/>
            <a:ext cx="931333" cy="21550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YES</a:t>
            </a: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101601" y="389335"/>
            <a:ext cx="657263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6.1.4 </a:t>
            </a:r>
            <a:r>
              <a:rPr lang="sv-SE" altLang="en-US" sz="1300" b="1"/>
              <a:t>–</a:t>
            </a:r>
            <a:r>
              <a:rPr lang="sv-SE" altLang="en-US" sz="1300" b="1">
                <a:latin typeface="굴림" pitchFamily="34" charset="-127"/>
              </a:rPr>
              <a:t> Sym</a:t>
            </a:r>
            <a:r>
              <a:rPr lang="sv-SE" altLang="ko-KR" sz="1300" b="1">
                <a:latin typeface="굴림" pitchFamily="34" charset="-127"/>
              </a:rPr>
              <a:t>p</a:t>
            </a:r>
            <a:r>
              <a:rPr lang="sv-SE" altLang="en-US" sz="1300" b="1">
                <a:latin typeface="굴림" pitchFamily="34" charset="-127"/>
              </a:rPr>
              <a:t>toms</a:t>
            </a:r>
            <a:r>
              <a:rPr lang="sv-SE" altLang="ko-KR" sz="1300" b="1">
                <a:latin typeface="굴림" pitchFamily="34" charset="-127"/>
              </a:rPr>
              <a:t> Measures &amp; Diagnosis-Air Conditioner</a:t>
            </a:r>
            <a:r>
              <a:rPr lang="sv-SE" altLang="en-US" sz="1300" b="1">
                <a:latin typeface="굴림" pitchFamily="34" charset="-127"/>
              </a:rPr>
              <a:t> System</a:t>
            </a:r>
            <a:r>
              <a:rPr lang="sv-SE" altLang="ko-KR" sz="1300" b="1">
                <a:latin typeface="굴림" pitchFamily="34" charset="-127"/>
              </a:rPr>
              <a:t> (Electronic Parts)</a:t>
            </a:r>
            <a:endParaRPr lang="en-US" altLang="ko-KR" sz="1300" b="1">
              <a:latin typeface="굴림" pitchFamily="34" charset="-127"/>
            </a:endParaRPr>
          </a:p>
        </p:txBody>
      </p:sp>
      <p:sp>
        <p:nvSpPr>
          <p:cNvPr id="14363" name="Text Box 32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-62-</a:t>
            </a:r>
          </a:p>
        </p:txBody>
      </p:sp>
      <p:pic>
        <p:nvPicPr>
          <p:cNvPr id="14364" name="Picture 40" descr="IMG_0470"/>
          <p:cNvPicPr>
            <a:picLocks noChangeAspect="1" noChangeArrowheads="1"/>
          </p:cNvPicPr>
          <p:nvPr/>
        </p:nvPicPr>
        <p:blipFill>
          <a:blip r:embed="rId2" cstate="print"/>
          <a:srcRect r="-56" b="-72"/>
          <a:stretch>
            <a:fillRect/>
          </a:stretch>
        </p:blipFill>
        <p:spPr bwMode="auto">
          <a:xfrm>
            <a:off x="304801" y="5143500"/>
            <a:ext cx="278976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41" descr="IMG_0474"/>
          <p:cNvPicPr>
            <a:picLocks noChangeAspect="1" noChangeArrowheads="1"/>
          </p:cNvPicPr>
          <p:nvPr/>
        </p:nvPicPr>
        <p:blipFill>
          <a:blip r:embed="rId3" cstate="print"/>
          <a:srcRect r="50" b="-107"/>
          <a:stretch>
            <a:fillRect/>
          </a:stretch>
        </p:blipFill>
        <p:spPr bwMode="auto">
          <a:xfrm>
            <a:off x="3253317" y="5330429"/>
            <a:ext cx="2148416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6" name="Rectangle 42"/>
          <p:cNvSpPr>
            <a:spLocks noChangeArrowheads="1"/>
          </p:cNvSpPr>
          <p:nvPr/>
        </p:nvSpPr>
        <p:spPr bwMode="auto">
          <a:xfrm>
            <a:off x="304801" y="5868591"/>
            <a:ext cx="759884" cy="20716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 eaLnBrk="0" latinLnBrk="0" hangingPunct="0">
              <a:spcBef>
                <a:spcPct val="50000"/>
              </a:spcBef>
            </a:pPr>
            <a:endParaRPr kumimoji="0" lang="en-GB" sz="900">
              <a:ea typeface="HY견명조" pitchFamily="18" charset="-127"/>
            </a:endParaRPr>
          </a:p>
        </p:txBody>
      </p:sp>
      <p:cxnSp>
        <p:nvCxnSpPr>
          <p:cNvPr id="14367" name="AutoShape 43"/>
          <p:cNvCxnSpPr>
            <a:cxnSpLocks noChangeShapeType="1"/>
          </p:cNvCxnSpPr>
          <p:nvPr/>
        </p:nvCxnSpPr>
        <p:spPr bwMode="auto">
          <a:xfrm flipV="1">
            <a:off x="1064684" y="5953125"/>
            <a:ext cx="2139949" cy="1071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368" name="Rectangle 44"/>
          <p:cNvSpPr>
            <a:spLocks noChangeArrowheads="1"/>
          </p:cNvSpPr>
          <p:nvPr/>
        </p:nvSpPr>
        <p:spPr bwMode="auto">
          <a:xfrm>
            <a:off x="4288367" y="6026944"/>
            <a:ext cx="524933" cy="1273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 eaLnBrk="0" latinLnBrk="0" hangingPunct="0">
              <a:spcBef>
                <a:spcPct val="50000"/>
              </a:spcBef>
            </a:pPr>
            <a:endParaRPr kumimoji="0" lang="en-GB" sz="900">
              <a:ea typeface="HY견명조" pitchFamily="18" charset="-127"/>
            </a:endParaRPr>
          </a:p>
        </p:txBody>
      </p:sp>
      <p:sp>
        <p:nvSpPr>
          <p:cNvPr id="14369" name="Line 45"/>
          <p:cNvSpPr>
            <a:spLocks noChangeShapeType="1"/>
          </p:cNvSpPr>
          <p:nvPr/>
        </p:nvSpPr>
        <p:spPr bwMode="auto">
          <a:xfrm>
            <a:off x="4493684" y="6167438"/>
            <a:ext cx="0" cy="1690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370" name="Rectangle 46"/>
          <p:cNvSpPr>
            <a:spLocks noChangeArrowheads="1"/>
          </p:cNvSpPr>
          <p:nvPr/>
        </p:nvSpPr>
        <p:spPr bwMode="auto">
          <a:xfrm>
            <a:off x="3469217" y="5526882"/>
            <a:ext cx="1380067" cy="17026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 eaLnBrk="0" latinLnBrk="0" hangingPunct="0">
              <a:spcBef>
                <a:spcPct val="50000"/>
              </a:spcBef>
            </a:pPr>
            <a:endParaRPr kumimoji="0" lang="en-GB" sz="900">
              <a:ea typeface="HY견명조" pitchFamily="18" charset="-127"/>
            </a:endParaRPr>
          </a:p>
        </p:txBody>
      </p:sp>
      <p:sp>
        <p:nvSpPr>
          <p:cNvPr id="14371" name="Rectangle 47"/>
          <p:cNvSpPr>
            <a:spLocks noChangeArrowheads="1"/>
          </p:cNvSpPr>
          <p:nvPr/>
        </p:nvSpPr>
        <p:spPr bwMode="auto">
          <a:xfrm>
            <a:off x="3539067" y="5734050"/>
            <a:ext cx="137584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P</a:t>
            </a:r>
          </a:p>
        </p:txBody>
      </p:sp>
      <p:sp>
        <p:nvSpPr>
          <p:cNvPr id="14372" name="Rectangle 48"/>
          <p:cNvSpPr>
            <a:spLocks noChangeArrowheads="1"/>
          </p:cNvSpPr>
          <p:nvPr/>
        </p:nvSpPr>
        <p:spPr bwMode="auto">
          <a:xfrm>
            <a:off x="3750733" y="5738813"/>
            <a:ext cx="137584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W</a:t>
            </a:r>
          </a:p>
        </p:txBody>
      </p:sp>
      <p:sp>
        <p:nvSpPr>
          <p:cNvPr id="14373" name="Rectangle 49"/>
          <p:cNvSpPr>
            <a:spLocks noChangeArrowheads="1"/>
          </p:cNvSpPr>
          <p:nvPr/>
        </p:nvSpPr>
        <p:spPr bwMode="auto">
          <a:xfrm>
            <a:off x="3966633" y="5738813"/>
            <a:ext cx="137584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V</a:t>
            </a:r>
          </a:p>
        </p:txBody>
      </p:sp>
      <p:sp>
        <p:nvSpPr>
          <p:cNvPr id="14374" name="Rectangle 50"/>
          <p:cNvSpPr>
            <a:spLocks noChangeArrowheads="1"/>
          </p:cNvSpPr>
          <p:nvPr/>
        </p:nvSpPr>
        <p:spPr bwMode="auto">
          <a:xfrm>
            <a:off x="4182533" y="5738813"/>
            <a:ext cx="137584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U</a:t>
            </a:r>
          </a:p>
        </p:txBody>
      </p:sp>
      <p:sp>
        <p:nvSpPr>
          <p:cNvPr id="14375" name="Text Box 51"/>
          <p:cNvSpPr txBox="1">
            <a:spLocks noChangeArrowheads="1"/>
          </p:cNvSpPr>
          <p:nvPr/>
        </p:nvSpPr>
        <p:spPr bwMode="auto">
          <a:xfrm>
            <a:off x="4218518" y="6294835"/>
            <a:ext cx="11537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Check for short</a:t>
            </a:r>
          </a:p>
        </p:txBody>
      </p:sp>
      <p:sp>
        <p:nvSpPr>
          <p:cNvPr id="14376" name="Rectangle 53"/>
          <p:cNvSpPr>
            <a:spLocks noChangeArrowheads="1"/>
          </p:cNvSpPr>
          <p:nvPr/>
        </p:nvSpPr>
        <p:spPr bwMode="auto">
          <a:xfrm>
            <a:off x="4387851" y="5734051"/>
            <a:ext cx="137583" cy="173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N</a:t>
            </a:r>
          </a:p>
          <a:p>
            <a:r>
              <a:rPr lang="en-US" altLang="ko-KR" sz="1000" b="1">
                <a:ea typeface="돋움" pitchFamily="34" charset="-127"/>
              </a:rPr>
              <a:t>w</a:t>
            </a:r>
          </a:p>
        </p:txBody>
      </p:sp>
      <p:sp>
        <p:nvSpPr>
          <p:cNvPr id="14377" name="Rectangle 54"/>
          <p:cNvSpPr>
            <a:spLocks noChangeArrowheads="1"/>
          </p:cNvSpPr>
          <p:nvPr/>
        </p:nvSpPr>
        <p:spPr bwMode="auto">
          <a:xfrm>
            <a:off x="4536018" y="5734051"/>
            <a:ext cx="137583" cy="173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N</a:t>
            </a:r>
          </a:p>
          <a:p>
            <a:r>
              <a:rPr lang="en-US" altLang="ko-KR" sz="1000" b="1">
                <a:ea typeface="돋움" pitchFamily="34" charset="-127"/>
              </a:rPr>
              <a:t>v</a:t>
            </a:r>
          </a:p>
        </p:txBody>
      </p:sp>
      <p:sp>
        <p:nvSpPr>
          <p:cNvPr id="14378" name="Rectangle 55"/>
          <p:cNvSpPr>
            <a:spLocks noChangeArrowheads="1"/>
          </p:cNvSpPr>
          <p:nvPr/>
        </p:nvSpPr>
        <p:spPr bwMode="auto">
          <a:xfrm>
            <a:off x="4696885" y="5736432"/>
            <a:ext cx="137583" cy="173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b="1">
                <a:ea typeface="돋움" pitchFamily="34" charset="-127"/>
              </a:rPr>
              <a:t>N</a:t>
            </a:r>
          </a:p>
          <a:p>
            <a:r>
              <a:rPr lang="en-US" altLang="ko-KR" sz="1000" b="1">
                <a:ea typeface="돋움" pitchFamily="34" charset="-127"/>
              </a:rPr>
              <a:t>u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034618" y="5318522"/>
            <a:ext cx="2263904" cy="852488"/>
            <a:chOff x="240" y="1973"/>
            <a:chExt cx="1488" cy="907"/>
          </a:xfrm>
        </p:grpSpPr>
        <p:sp>
          <p:nvSpPr>
            <p:cNvPr id="14383" name="AutoShape 57"/>
            <p:cNvSpPr>
              <a:spLocks noChangeArrowheads="1"/>
            </p:cNvSpPr>
            <p:nvPr/>
          </p:nvSpPr>
          <p:spPr bwMode="auto">
            <a:xfrm>
              <a:off x="336" y="2202"/>
              <a:ext cx="1296" cy="678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4" name="Oval 58"/>
            <p:cNvSpPr>
              <a:spLocks noChangeArrowheads="1"/>
            </p:cNvSpPr>
            <p:nvPr/>
          </p:nvSpPr>
          <p:spPr bwMode="auto">
            <a:xfrm>
              <a:off x="384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5" name="Oval 59"/>
            <p:cNvSpPr>
              <a:spLocks noChangeArrowheads="1"/>
            </p:cNvSpPr>
            <p:nvPr/>
          </p:nvSpPr>
          <p:spPr bwMode="auto">
            <a:xfrm>
              <a:off x="637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6" name="Oval 60"/>
            <p:cNvSpPr>
              <a:spLocks noChangeArrowheads="1"/>
            </p:cNvSpPr>
            <p:nvPr/>
          </p:nvSpPr>
          <p:spPr bwMode="auto">
            <a:xfrm>
              <a:off x="834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7" name="Oval 61"/>
            <p:cNvSpPr>
              <a:spLocks noChangeArrowheads="1"/>
            </p:cNvSpPr>
            <p:nvPr/>
          </p:nvSpPr>
          <p:spPr bwMode="auto">
            <a:xfrm>
              <a:off x="1006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8" name="Oval 62"/>
            <p:cNvSpPr>
              <a:spLocks noChangeArrowheads="1"/>
            </p:cNvSpPr>
            <p:nvPr/>
          </p:nvSpPr>
          <p:spPr bwMode="auto">
            <a:xfrm>
              <a:off x="1228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89" name="Oval 63"/>
            <p:cNvSpPr>
              <a:spLocks noChangeArrowheads="1"/>
            </p:cNvSpPr>
            <p:nvPr/>
          </p:nvSpPr>
          <p:spPr bwMode="auto">
            <a:xfrm>
              <a:off x="1362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90" name="Oval 64"/>
            <p:cNvSpPr>
              <a:spLocks noChangeArrowheads="1"/>
            </p:cNvSpPr>
            <p:nvPr/>
          </p:nvSpPr>
          <p:spPr bwMode="auto">
            <a:xfrm>
              <a:off x="1495" y="2112"/>
              <a:ext cx="8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391" name="Text Box 65"/>
            <p:cNvSpPr txBox="1">
              <a:spLocks noChangeArrowheads="1"/>
            </p:cNvSpPr>
            <p:nvPr/>
          </p:nvSpPr>
          <p:spPr bwMode="auto">
            <a:xfrm>
              <a:off x="336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27</a:t>
              </a:r>
            </a:p>
          </p:txBody>
        </p:sp>
        <p:sp>
          <p:nvSpPr>
            <p:cNvPr id="14392" name="Text Box 66"/>
            <p:cNvSpPr txBox="1">
              <a:spLocks noChangeArrowheads="1"/>
            </p:cNvSpPr>
            <p:nvPr/>
          </p:nvSpPr>
          <p:spPr bwMode="auto">
            <a:xfrm>
              <a:off x="577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26</a:t>
              </a:r>
            </a:p>
          </p:txBody>
        </p:sp>
        <p:sp>
          <p:nvSpPr>
            <p:cNvPr id="14393" name="Text Box 67"/>
            <p:cNvSpPr txBox="1">
              <a:spLocks noChangeArrowheads="1"/>
            </p:cNvSpPr>
            <p:nvPr/>
          </p:nvSpPr>
          <p:spPr bwMode="auto">
            <a:xfrm>
              <a:off x="769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25</a:t>
              </a:r>
            </a:p>
          </p:txBody>
        </p:sp>
        <p:sp>
          <p:nvSpPr>
            <p:cNvPr id="14394" name="Text Box 68"/>
            <p:cNvSpPr txBox="1">
              <a:spLocks noChangeArrowheads="1"/>
            </p:cNvSpPr>
            <p:nvPr/>
          </p:nvSpPr>
          <p:spPr bwMode="auto">
            <a:xfrm>
              <a:off x="961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24</a:t>
              </a:r>
            </a:p>
          </p:txBody>
        </p:sp>
        <p:sp>
          <p:nvSpPr>
            <p:cNvPr id="14395" name="Text Box 69"/>
            <p:cNvSpPr txBox="1">
              <a:spLocks noChangeArrowheads="1"/>
            </p:cNvSpPr>
            <p:nvPr/>
          </p:nvSpPr>
          <p:spPr bwMode="auto">
            <a:xfrm>
              <a:off x="1153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23</a:t>
              </a:r>
            </a:p>
          </p:txBody>
        </p:sp>
        <p:sp>
          <p:nvSpPr>
            <p:cNvPr id="14396" name="Text Box 70"/>
            <p:cNvSpPr txBox="1">
              <a:spLocks noChangeArrowheads="1"/>
            </p:cNvSpPr>
            <p:nvPr/>
          </p:nvSpPr>
          <p:spPr bwMode="auto">
            <a:xfrm>
              <a:off x="1296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22</a:t>
              </a:r>
            </a:p>
          </p:txBody>
        </p:sp>
        <p:sp>
          <p:nvSpPr>
            <p:cNvPr id="14397" name="Text Box 71"/>
            <p:cNvSpPr txBox="1">
              <a:spLocks noChangeArrowheads="1"/>
            </p:cNvSpPr>
            <p:nvPr/>
          </p:nvSpPr>
          <p:spPr bwMode="auto">
            <a:xfrm>
              <a:off x="1439" y="2212"/>
              <a:ext cx="2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21</a:t>
              </a:r>
            </a:p>
          </p:txBody>
        </p:sp>
        <p:sp>
          <p:nvSpPr>
            <p:cNvPr id="14398" name="Text Box 72"/>
            <p:cNvSpPr txBox="1">
              <a:spLocks noChangeArrowheads="1"/>
            </p:cNvSpPr>
            <p:nvPr/>
          </p:nvSpPr>
          <p:spPr bwMode="auto">
            <a:xfrm>
              <a:off x="336" y="1973"/>
              <a:ext cx="16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P</a:t>
              </a:r>
            </a:p>
          </p:txBody>
        </p:sp>
        <p:sp>
          <p:nvSpPr>
            <p:cNvPr id="14399" name="Text Box 73"/>
            <p:cNvSpPr txBox="1">
              <a:spLocks noChangeArrowheads="1"/>
            </p:cNvSpPr>
            <p:nvPr/>
          </p:nvSpPr>
          <p:spPr bwMode="auto">
            <a:xfrm>
              <a:off x="595" y="1973"/>
              <a:ext cx="19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W</a:t>
              </a:r>
            </a:p>
          </p:txBody>
        </p:sp>
        <p:sp>
          <p:nvSpPr>
            <p:cNvPr id="14400" name="Text Box 74"/>
            <p:cNvSpPr txBox="1">
              <a:spLocks noChangeArrowheads="1"/>
            </p:cNvSpPr>
            <p:nvPr/>
          </p:nvSpPr>
          <p:spPr bwMode="auto">
            <a:xfrm>
              <a:off x="795" y="1973"/>
              <a:ext cx="16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V</a:t>
              </a:r>
            </a:p>
          </p:txBody>
        </p:sp>
        <p:sp>
          <p:nvSpPr>
            <p:cNvPr id="14401" name="Text Box 75"/>
            <p:cNvSpPr txBox="1">
              <a:spLocks noChangeArrowheads="1"/>
            </p:cNvSpPr>
            <p:nvPr/>
          </p:nvSpPr>
          <p:spPr bwMode="auto">
            <a:xfrm>
              <a:off x="961" y="1973"/>
              <a:ext cx="17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U</a:t>
              </a:r>
            </a:p>
          </p:txBody>
        </p:sp>
        <p:sp>
          <p:nvSpPr>
            <p:cNvPr id="14402" name="Text Box 76"/>
            <p:cNvSpPr txBox="1">
              <a:spLocks noChangeArrowheads="1"/>
            </p:cNvSpPr>
            <p:nvPr/>
          </p:nvSpPr>
          <p:spPr bwMode="auto">
            <a:xfrm>
              <a:off x="1153" y="1973"/>
              <a:ext cx="22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Nu</a:t>
              </a:r>
            </a:p>
          </p:txBody>
        </p:sp>
        <p:sp>
          <p:nvSpPr>
            <p:cNvPr id="14403" name="Text Box 77"/>
            <p:cNvSpPr txBox="1">
              <a:spLocks noChangeArrowheads="1"/>
            </p:cNvSpPr>
            <p:nvPr/>
          </p:nvSpPr>
          <p:spPr bwMode="auto">
            <a:xfrm>
              <a:off x="1296" y="1973"/>
              <a:ext cx="21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Nv</a:t>
              </a:r>
            </a:p>
          </p:txBody>
        </p:sp>
        <p:sp>
          <p:nvSpPr>
            <p:cNvPr id="14404" name="Text Box 78"/>
            <p:cNvSpPr txBox="1">
              <a:spLocks noChangeArrowheads="1"/>
            </p:cNvSpPr>
            <p:nvPr/>
          </p:nvSpPr>
          <p:spPr bwMode="auto">
            <a:xfrm>
              <a:off x="1439" y="1973"/>
              <a:ext cx="23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Nw</a:t>
              </a:r>
            </a:p>
          </p:txBody>
        </p:sp>
        <p:sp>
          <p:nvSpPr>
            <p:cNvPr id="14405" name="Text Box 79"/>
            <p:cNvSpPr txBox="1">
              <a:spLocks noChangeArrowheads="1"/>
            </p:cNvSpPr>
            <p:nvPr/>
          </p:nvSpPr>
          <p:spPr bwMode="auto">
            <a:xfrm>
              <a:off x="392" y="2357"/>
              <a:ext cx="31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00">
                  <a:ea typeface="돋움" pitchFamily="34" charset="-127"/>
                </a:rPr>
                <a:t>SPM3</a:t>
              </a:r>
            </a:p>
          </p:txBody>
        </p:sp>
        <p:sp>
          <p:nvSpPr>
            <p:cNvPr id="14406" name="Oval 80"/>
            <p:cNvSpPr>
              <a:spLocks noChangeArrowheads="1"/>
            </p:cNvSpPr>
            <p:nvPr/>
          </p:nvSpPr>
          <p:spPr bwMode="auto">
            <a:xfrm>
              <a:off x="240" y="244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  <p:sp>
          <p:nvSpPr>
            <p:cNvPr id="14407" name="Oval 81"/>
            <p:cNvSpPr>
              <a:spLocks noChangeArrowheads="1"/>
            </p:cNvSpPr>
            <p:nvPr/>
          </p:nvSpPr>
          <p:spPr bwMode="auto">
            <a:xfrm>
              <a:off x="1488" y="244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latinLnBrk="0" hangingPunct="0">
                <a:spcBef>
                  <a:spcPct val="50000"/>
                </a:spcBef>
              </a:pPr>
              <a:endParaRPr kumimoji="0" lang="en-GB" sz="900">
                <a:ea typeface="HY견명조" pitchFamily="18" charset="-127"/>
              </a:endParaRPr>
            </a:p>
          </p:txBody>
        </p:sp>
      </p:grpSp>
      <p:sp>
        <p:nvSpPr>
          <p:cNvPr id="14380" name="AutoShape 82"/>
          <p:cNvSpPr>
            <a:spLocks noChangeArrowheads="1"/>
          </p:cNvSpPr>
          <p:nvPr/>
        </p:nvSpPr>
        <p:spPr bwMode="auto">
          <a:xfrm>
            <a:off x="5482167" y="5654279"/>
            <a:ext cx="482600" cy="383381"/>
          </a:xfrm>
          <a:prstGeom prst="rightArrow">
            <a:avLst>
              <a:gd name="adj1" fmla="val 64704"/>
              <a:gd name="adj2" fmla="val 61514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latinLnBrk="0" hangingPunct="0">
              <a:spcBef>
                <a:spcPct val="50000"/>
              </a:spcBef>
            </a:pPr>
            <a:endParaRPr kumimoji="0" lang="en-GB" sz="900">
              <a:ea typeface="HY견명조" pitchFamily="18" charset="-127"/>
            </a:endParaRPr>
          </a:p>
        </p:txBody>
      </p:sp>
      <p:sp>
        <p:nvSpPr>
          <p:cNvPr id="14381" name="Text Box 83"/>
          <p:cNvSpPr txBox="1">
            <a:spLocks noChangeArrowheads="1"/>
          </p:cNvSpPr>
          <p:nvPr/>
        </p:nvSpPr>
        <p:spPr bwMode="auto">
          <a:xfrm>
            <a:off x="6110818" y="6167438"/>
            <a:ext cx="162736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>
                <a:ea typeface="돋움" pitchFamily="34" charset="-127"/>
              </a:rPr>
              <a:t>[ IPM Pin Arrangement and </a:t>
            </a:r>
          </a:p>
          <a:p>
            <a:pPr>
              <a:spcBef>
                <a:spcPct val="50000"/>
              </a:spcBef>
            </a:pPr>
            <a:r>
              <a:rPr lang="en-US" altLang="ko-KR" sz="1000">
                <a:ea typeface="돋움" pitchFamily="34" charset="-127"/>
              </a:rPr>
              <a:t>Pin Numbers]</a:t>
            </a:r>
          </a:p>
        </p:txBody>
      </p:sp>
      <p:sp>
        <p:nvSpPr>
          <p:cNvPr id="14382" name="Rectangle 84"/>
          <p:cNvSpPr>
            <a:spLocks noChangeArrowheads="1"/>
          </p:cNvSpPr>
          <p:nvPr/>
        </p:nvSpPr>
        <p:spPr bwMode="auto">
          <a:xfrm>
            <a:off x="336551" y="5172075"/>
            <a:ext cx="922047" cy="230832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latinLnBrk="0" hangingPunct="0"/>
            <a:r>
              <a:rPr lang="en-US" altLang="ko-KR" sz="900" b="1">
                <a:solidFill>
                  <a:srgbClr val="FF0000"/>
                </a:solidFill>
                <a:ea typeface="돋움" pitchFamily="34" charset="-127"/>
              </a:rPr>
              <a:t>2KW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073400" y="857250"/>
            <a:ext cx="2700867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Turn on main power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304800" y="1262063"/>
            <a:ext cx="8534400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While the compressor has been stopped, the compressor does not operate </a:t>
            </a:r>
          </a:p>
          <a:p>
            <a:r>
              <a:rPr lang="en-US" altLang="ko-KR" sz="1100" b="1"/>
              <a:t>owing to the delaying function for 3minutes after stopped.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36551" y="1822848"/>
            <a:ext cx="8536516" cy="511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When the compressor stopped Indoor fan is driven by a low speed.</a:t>
            </a:r>
          </a:p>
          <a:p>
            <a:r>
              <a:rPr lang="en-US" altLang="ko-KR" sz="1100" b="1"/>
              <a:t>At this point the fan speed is not controlled by the remote controller.</a:t>
            </a:r>
          </a:p>
          <a:p>
            <a:r>
              <a:rPr lang="en-US" altLang="ko-KR" sz="1100" b="1"/>
              <a:t>(When operated in the Sleeping Mode, the wind speed is set to the low speed as force)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4023784" y="1072754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>
            <a:off x="4034368" y="1639491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72" name="AutoShape 14"/>
          <p:cNvSpPr>
            <a:spLocks noChangeArrowheads="1"/>
          </p:cNvSpPr>
          <p:nvPr/>
        </p:nvSpPr>
        <p:spPr bwMode="auto">
          <a:xfrm>
            <a:off x="2012951" y="2356247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321734" y="2543176"/>
            <a:ext cx="3877733" cy="22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Caused by the remote controller.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372534" y="3094435"/>
            <a:ext cx="3877733" cy="350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When the mark(      ) is displayed in LCD</a:t>
            </a:r>
          </a:p>
          <a:p>
            <a:r>
              <a:rPr lang="en-US" altLang="ko-KR" sz="1100" b="1"/>
              <a:t>Screen, replace battery.</a:t>
            </a:r>
          </a:p>
        </p:txBody>
      </p:sp>
      <p:sp>
        <p:nvSpPr>
          <p:cNvPr id="15375" name="AutoShape 17"/>
          <p:cNvSpPr>
            <a:spLocks noChangeArrowheads="1"/>
          </p:cNvSpPr>
          <p:nvPr/>
        </p:nvSpPr>
        <p:spPr bwMode="auto">
          <a:xfrm>
            <a:off x="2012951" y="2842022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pic>
        <p:nvPicPr>
          <p:cNvPr id="15376" name="Picture 18"/>
          <p:cNvPicPr>
            <a:picLocks noChangeAspect="1" noChangeArrowheads="1"/>
          </p:cNvPicPr>
          <p:nvPr/>
        </p:nvPicPr>
        <p:blipFill>
          <a:blip r:embed="rId2" cstate="print"/>
          <a:srcRect l="25832" t="57993" r="71536" b="39235"/>
          <a:stretch>
            <a:fillRect/>
          </a:stretch>
        </p:blipFill>
        <p:spPr bwMode="auto">
          <a:xfrm>
            <a:off x="2053167" y="3161110"/>
            <a:ext cx="175684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4910667" y="2562225"/>
            <a:ext cx="3972984" cy="29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Caused by other parts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>
            <a:off x="4959351" y="3119437"/>
            <a:ext cx="3972983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contact of CN-DISP 1,2 connector</a:t>
            </a:r>
          </a:p>
          <a:p>
            <a:r>
              <a:rPr lang="en-US" altLang="ko-KR" sz="1100" b="1"/>
              <a:t>(Refer below PCB picture)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4995333" y="3604022"/>
            <a:ext cx="3972984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100" b="1"/>
              <a:t>Check DISP PCB Assembly</a:t>
            </a:r>
          </a:p>
          <a:p>
            <a:pPr algn="l"/>
            <a:r>
              <a:rPr lang="en-US" altLang="ko-KR" sz="1100" b="1"/>
              <a:t>- voltage between CN-DISP ③-⑧ : DC+5V</a:t>
            </a: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>
            <a:off x="4995333" y="4154091"/>
            <a:ext cx="3972984" cy="54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100" b="1"/>
              <a:t>Check Point</a:t>
            </a:r>
          </a:p>
          <a:p>
            <a:pPr algn="l">
              <a:buFontTx/>
              <a:buChar char="•"/>
            </a:pPr>
            <a:r>
              <a:rPr lang="en-US" altLang="ko-KR" sz="1100" b="1"/>
              <a:t> Check the connecting circuit between</a:t>
            </a:r>
          </a:p>
          <a:p>
            <a:pPr algn="l"/>
            <a:r>
              <a:rPr lang="en-US" altLang="ko-KR" sz="1100" b="1"/>
              <a:t>  MICOM PIN 27 and CN-DISP1 PIN⑦</a:t>
            </a:r>
          </a:p>
          <a:p>
            <a:pPr algn="l">
              <a:buFontTx/>
              <a:buChar char="•"/>
            </a:pPr>
            <a:r>
              <a:rPr lang="en-US" altLang="ko-KR" sz="1100" b="1"/>
              <a:t> Check receiver Assembly</a:t>
            </a:r>
          </a:p>
        </p:txBody>
      </p:sp>
      <p:sp>
        <p:nvSpPr>
          <p:cNvPr id="15381" name="AutoShape 23"/>
          <p:cNvSpPr>
            <a:spLocks noChangeArrowheads="1"/>
          </p:cNvSpPr>
          <p:nvPr/>
        </p:nvSpPr>
        <p:spPr bwMode="auto">
          <a:xfrm>
            <a:off x="6633634" y="2358629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82" name="AutoShape 24"/>
          <p:cNvSpPr>
            <a:spLocks noChangeArrowheads="1"/>
          </p:cNvSpPr>
          <p:nvPr/>
        </p:nvSpPr>
        <p:spPr bwMode="auto">
          <a:xfrm>
            <a:off x="6656917" y="2915841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83" name="AutoShape 25"/>
          <p:cNvSpPr>
            <a:spLocks noChangeArrowheads="1"/>
          </p:cNvSpPr>
          <p:nvPr/>
        </p:nvSpPr>
        <p:spPr bwMode="auto">
          <a:xfrm>
            <a:off x="6656917" y="3399235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84" name="AutoShape 26"/>
          <p:cNvSpPr>
            <a:spLocks noChangeArrowheads="1"/>
          </p:cNvSpPr>
          <p:nvPr/>
        </p:nvSpPr>
        <p:spPr bwMode="auto">
          <a:xfrm>
            <a:off x="6656917" y="3956447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287867" y="417910"/>
            <a:ext cx="40727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/>
              <a:t>&lt;Trouble 2&gt;</a:t>
            </a:r>
          </a:p>
          <a:p>
            <a:pPr algn="l"/>
            <a:r>
              <a:rPr lang="en-US" altLang="ko-KR" sz="1300" b="1"/>
              <a:t> Unit doesn't operate according to the remote controller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-63-</a:t>
            </a:r>
          </a:p>
        </p:txBody>
      </p:sp>
      <p:pic>
        <p:nvPicPr>
          <p:cNvPr id="15387" name="Picture 30"/>
          <p:cNvPicPr>
            <a:picLocks noChangeAspect="1" noChangeArrowheads="1"/>
          </p:cNvPicPr>
          <p:nvPr/>
        </p:nvPicPr>
        <p:blipFill>
          <a:blip r:embed="rId3" cstate="print"/>
          <a:srcRect r="33580"/>
          <a:stretch>
            <a:fillRect/>
          </a:stretch>
        </p:blipFill>
        <p:spPr bwMode="auto">
          <a:xfrm>
            <a:off x="0" y="4586287"/>
            <a:ext cx="4572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1"/>
          <p:cNvPicPr>
            <a:picLocks noChangeAspect="1" noChangeArrowheads="1"/>
          </p:cNvPicPr>
          <p:nvPr/>
        </p:nvPicPr>
        <p:blipFill>
          <a:blip r:embed="rId3" cstate="print"/>
          <a:srcRect l="63469" t="14815" b="14075"/>
          <a:stretch>
            <a:fillRect/>
          </a:stretch>
        </p:blipFill>
        <p:spPr bwMode="auto">
          <a:xfrm>
            <a:off x="5080000" y="4867275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Rectangle 33"/>
          <p:cNvSpPr>
            <a:spLocks noChangeArrowheads="1"/>
          </p:cNvSpPr>
          <p:nvPr/>
        </p:nvSpPr>
        <p:spPr bwMode="auto">
          <a:xfrm>
            <a:off x="4487333" y="5200650"/>
            <a:ext cx="304800" cy="857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0" name="Rectangle 34"/>
          <p:cNvSpPr>
            <a:spLocks noChangeArrowheads="1"/>
          </p:cNvSpPr>
          <p:nvPr/>
        </p:nvSpPr>
        <p:spPr bwMode="auto">
          <a:xfrm>
            <a:off x="4267200" y="4914900"/>
            <a:ext cx="3048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1" name="Rectangle 35"/>
          <p:cNvSpPr>
            <a:spLocks noChangeArrowheads="1"/>
          </p:cNvSpPr>
          <p:nvPr/>
        </p:nvSpPr>
        <p:spPr bwMode="auto">
          <a:xfrm>
            <a:off x="4978400" y="5143500"/>
            <a:ext cx="3048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2" name="Rectangle 36"/>
          <p:cNvSpPr>
            <a:spLocks noChangeArrowheads="1"/>
          </p:cNvSpPr>
          <p:nvPr/>
        </p:nvSpPr>
        <p:spPr bwMode="auto">
          <a:xfrm>
            <a:off x="4876800" y="5486400"/>
            <a:ext cx="3048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3" name="Rectangle 37"/>
          <p:cNvSpPr>
            <a:spLocks noChangeArrowheads="1"/>
          </p:cNvSpPr>
          <p:nvPr/>
        </p:nvSpPr>
        <p:spPr bwMode="auto">
          <a:xfrm>
            <a:off x="1524000" y="6229350"/>
            <a:ext cx="1016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4" name="Rectangle 38"/>
          <p:cNvSpPr>
            <a:spLocks noChangeArrowheads="1"/>
          </p:cNvSpPr>
          <p:nvPr/>
        </p:nvSpPr>
        <p:spPr bwMode="auto">
          <a:xfrm>
            <a:off x="3556000" y="5381625"/>
            <a:ext cx="304800" cy="228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5" name="Text Box 41"/>
          <p:cNvSpPr txBox="1">
            <a:spLocks noChangeArrowheads="1"/>
          </p:cNvSpPr>
          <p:nvPr/>
        </p:nvSpPr>
        <p:spPr bwMode="auto">
          <a:xfrm>
            <a:off x="1170518" y="6172200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Main PCB</a:t>
            </a:r>
          </a:p>
        </p:txBody>
      </p:sp>
      <p:sp>
        <p:nvSpPr>
          <p:cNvPr id="15396" name="Text Box 42"/>
          <p:cNvSpPr txBox="1">
            <a:spLocks noChangeArrowheads="1"/>
          </p:cNvSpPr>
          <p:nvPr/>
        </p:nvSpPr>
        <p:spPr bwMode="auto">
          <a:xfrm>
            <a:off x="5619752" y="6172200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Disp PCB</a:t>
            </a:r>
          </a:p>
        </p:txBody>
      </p:sp>
      <p:sp>
        <p:nvSpPr>
          <p:cNvPr id="15397" name="Rectangle 43"/>
          <p:cNvSpPr>
            <a:spLocks noChangeArrowheads="1"/>
          </p:cNvSpPr>
          <p:nvPr/>
        </p:nvSpPr>
        <p:spPr bwMode="auto">
          <a:xfrm>
            <a:off x="3547533" y="5200650"/>
            <a:ext cx="313267" cy="1714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 flipH="1">
            <a:off x="3860800" y="52578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99" name="Text Box 45"/>
          <p:cNvSpPr txBox="1">
            <a:spLocks noChangeArrowheads="1"/>
          </p:cNvSpPr>
          <p:nvPr/>
        </p:nvSpPr>
        <p:spPr bwMode="auto">
          <a:xfrm>
            <a:off x="3964517" y="5162551"/>
            <a:ext cx="7136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1"/>
              <a:t>CN-DISP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08001" y="1008460"/>
            <a:ext cx="80645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Turn on the Main Power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08001" y="1384697"/>
            <a:ext cx="806450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Operate "Cooling Mode(      )" by setting the desired temperature of the remote controller at least 1.5</a:t>
            </a:r>
            <a:r>
              <a:rPr lang="en-US" altLang="ko-KR" sz="1100" b="1">
                <a:latin typeface="굴림" pitchFamily="34" charset="-127"/>
              </a:rPr>
              <a:t>℃ higher than </a:t>
            </a:r>
            <a:r>
              <a:rPr lang="en-US" altLang="ko-KR" sz="1100" b="1"/>
              <a:t>the indoor side temperature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08001" y="1890713"/>
            <a:ext cx="80645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Compressor/Outdoor Fan is stopped during Air Circulation Mode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508001" y="2262187"/>
            <a:ext cx="806450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Check the sensor for indoor temp sensor whether it is attached as close as to be effected by the temperature of Heat Exchanger(HEX) or not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508001" y="2767013"/>
            <a:ext cx="80645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When Error Code is displayed, refer to the error code table in t/shooting guide section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520700" y="4010026"/>
            <a:ext cx="80518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Turn off Main Power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508001" y="4448175"/>
            <a:ext cx="8064500" cy="515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Check the electrical wiring diagram of outdoor side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Check the connection wires between indoor and outdoor</a:t>
            </a:r>
          </a:p>
        </p:txBody>
      </p:sp>
      <p:pic>
        <p:nvPicPr>
          <p:cNvPr id="1639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1733" y="1425178"/>
            <a:ext cx="188384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17"/>
          <p:cNvSpPr>
            <a:spLocks noChangeArrowheads="1"/>
          </p:cNvSpPr>
          <p:nvPr/>
        </p:nvSpPr>
        <p:spPr bwMode="auto">
          <a:xfrm>
            <a:off x="4220634" y="1241823"/>
            <a:ext cx="469900" cy="116681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4218518" y="1753791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 sz="1100"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16401" name="AutoShape 19"/>
          <p:cNvSpPr>
            <a:spLocks noChangeArrowheads="1"/>
          </p:cNvSpPr>
          <p:nvPr/>
        </p:nvSpPr>
        <p:spPr bwMode="auto">
          <a:xfrm>
            <a:off x="4231218" y="2127647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6402" name="AutoShape 20"/>
          <p:cNvSpPr>
            <a:spLocks noChangeArrowheads="1"/>
          </p:cNvSpPr>
          <p:nvPr/>
        </p:nvSpPr>
        <p:spPr bwMode="auto">
          <a:xfrm>
            <a:off x="4226985" y="2634853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6403" name="AutoShape 21"/>
          <p:cNvSpPr>
            <a:spLocks noChangeArrowheads="1"/>
          </p:cNvSpPr>
          <p:nvPr/>
        </p:nvSpPr>
        <p:spPr bwMode="auto">
          <a:xfrm>
            <a:off x="4224867" y="3842147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406400" y="514350"/>
            <a:ext cx="30802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/>
              <a:t>&lt;Trouble 3&gt; </a:t>
            </a:r>
          </a:p>
          <a:p>
            <a:pPr algn="l"/>
            <a:r>
              <a:rPr lang="en-US" altLang="ko-KR" sz="1300" b="1"/>
              <a:t>Compressor/Outdoor Fan doesn't operate</a:t>
            </a:r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508001" y="3199210"/>
            <a:ext cx="80645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Check the main power source. (AC 208V~230V)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Check the t/ shooting guide error code 21,26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Check that CN_FAN supplied voltage to outdoor PCB is about AC208V~230V</a:t>
            </a:r>
          </a:p>
        </p:txBody>
      </p:sp>
      <p:sp>
        <p:nvSpPr>
          <p:cNvPr id="16406" name="AutoShape 24"/>
          <p:cNvSpPr>
            <a:spLocks noChangeArrowheads="1"/>
          </p:cNvSpPr>
          <p:nvPr/>
        </p:nvSpPr>
        <p:spPr bwMode="auto">
          <a:xfrm>
            <a:off x="4224867" y="4270772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6407" name="AutoShape 25"/>
          <p:cNvSpPr>
            <a:spLocks noChangeArrowheads="1"/>
          </p:cNvSpPr>
          <p:nvPr/>
        </p:nvSpPr>
        <p:spPr bwMode="auto">
          <a:xfrm>
            <a:off x="4226985" y="3027760"/>
            <a:ext cx="469900" cy="1190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6408" name="Text Box 26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-64-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18584" y="457200"/>
            <a:ext cx="21493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/>
              <a:t>&lt;Trouble 4&gt; </a:t>
            </a:r>
          </a:p>
          <a:p>
            <a:pPr algn="l"/>
            <a:r>
              <a:rPr lang="en-US" altLang="ko-KR" sz="1300" b="1"/>
              <a:t>Indoor Fan does not operate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18584" y="962025"/>
            <a:ext cx="8066616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Turn off the main power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518584" y="1408510"/>
            <a:ext cx="8066616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connection of CN-FAN</a:t>
            </a: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508000" y="1872853"/>
            <a:ext cx="8077200" cy="189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Fan Motor</a:t>
            </a:r>
          </a:p>
        </p:txBody>
      </p: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508000" y="2324100"/>
            <a:ext cx="8077200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Fuse(AC250V, T2A)</a:t>
            </a:r>
          </a:p>
        </p:txBody>
      </p:sp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510117" y="2762250"/>
            <a:ext cx="8049683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circuit of indoor Fan Motor.</a:t>
            </a:r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510117" y="2951560"/>
            <a:ext cx="8049683" cy="750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altLang="ko-KR" sz="1100" b="1"/>
              <a:t> The pin NO. 38 of micron and the part for driving SSR(Solid State Relay).  (Q01M)</a:t>
            </a:r>
          </a:p>
          <a:p>
            <a:pPr algn="l">
              <a:buFontTx/>
              <a:buChar char="•"/>
            </a:pPr>
            <a:r>
              <a:rPr lang="en-US" altLang="ko-KR" sz="1100" b="1"/>
              <a:t> Check the related pattern.</a:t>
            </a:r>
          </a:p>
          <a:p>
            <a:pPr algn="l">
              <a:buFontTx/>
              <a:buChar char="•"/>
            </a:pPr>
            <a:r>
              <a:rPr lang="en-US" altLang="ko-KR" sz="1100" b="1"/>
              <a:t> Check the SSR.</a:t>
            </a:r>
          </a:p>
          <a:p>
            <a:pPr algn="l"/>
            <a:r>
              <a:rPr lang="en-US" altLang="ko-KR" sz="1100" b="1"/>
              <a:t>  - SSR Open : Indoor Fan Motor will not operate.</a:t>
            </a:r>
          </a:p>
          <a:p>
            <a:pPr algn="l"/>
            <a:r>
              <a:rPr lang="en-US" altLang="ko-KR" sz="1100" b="1"/>
              <a:t>  - SSR short : Indoor Fan Motor operates in case of ON or OFF</a:t>
            </a: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508001" y="3942160"/>
            <a:ext cx="8075084" cy="188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Turn on the main power</a:t>
            </a: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529167" y="4342210"/>
            <a:ext cx="8053917" cy="29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the SSR high speed operation by remote</a:t>
            </a:r>
          </a:p>
          <a:p>
            <a:r>
              <a:rPr lang="en-US" altLang="ko-KR" sz="1100" b="1"/>
              <a:t>control (Indoor Fan Motor is connected).</a:t>
            </a:r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529167" y="4639866"/>
            <a:ext cx="8053917" cy="1532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fa-IR" sz="1100" b="1"/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692151" y="4706541"/>
            <a:ext cx="7713133" cy="551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The voltage of Pin No1(orange) and 3(balck) </a:t>
            </a:r>
          </a:p>
          <a:p>
            <a:r>
              <a:rPr lang="en-US" altLang="ko-KR" sz="1100" b="1"/>
              <a:t>of CN-FAN</a:t>
            </a:r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3992034" y="5330428"/>
            <a:ext cx="1047751" cy="10834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753533" y="5464969"/>
            <a:ext cx="3625851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Approximately 160V over</a:t>
            </a: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770467" y="5816204"/>
            <a:ext cx="3625851" cy="189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SSR is not damaged</a:t>
            </a:r>
          </a:p>
        </p:txBody>
      </p:sp>
      <p:sp>
        <p:nvSpPr>
          <p:cNvPr id="17429" name="Rectangle 25"/>
          <p:cNvSpPr>
            <a:spLocks noChangeArrowheads="1"/>
          </p:cNvSpPr>
          <p:nvPr/>
        </p:nvSpPr>
        <p:spPr bwMode="auto">
          <a:xfrm>
            <a:off x="4720167" y="5464969"/>
            <a:ext cx="3625851" cy="1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Approximately 50V over</a:t>
            </a:r>
          </a:p>
        </p:txBody>
      </p:sp>
      <p:sp>
        <p:nvSpPr>
          <p:cNvPr id="17430" name="Rectangle 26"/>
          <p:cNvSpPr>
            <a:spLocks noChangeArrowheads="1"/>
          </p:cNvSpPr>
          <p:nvPr/>
        </p:nvSpPr>
        <p:spPr bwMode="auto">
          <a:xfrm>
            <a:off x="4737100" y="5816204"/>
            <a:ext cx="3625851" cy="189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100" b="1"/>
              <a:t>Check SSR</a:t>
            </a:r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2283884" y="5681663"/>
            <a:ext cx="1047749" cy="10834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6246284" y="5681663"/>
            <a:ext cx="1047749" cy="10834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3" name="AutoShape 34"/>
          <p:cNvSpPr>
            <a:spLocks noChangeArrowheads="1"/>
          </p:cNvSpPr>
          <p:nvPr/>
        </p:nvSpPr>
        <p:spPr bwMode="auto">
          <a:xfrm>
            <a:off x="4023784" y="1190625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4" name="AutoShape 35"/>
          <p:cNvSpPr>
            <a:spLocks noChangeArrowheads="1"/>
          </p:cNvSpPr>
          <p:nvPr/>
        </p:nvSpPr>
        <p:spPr bwMode="auto">
          <a:xfrm>
            <a:off x="4032251" y="1647825"/>
            <a:ext cx="624416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5" name="AutoShape 36"/>
          <p:cNvSpPr>
            <a:spLocks noChangeArrowheads="1"/>
          </p:cNvSpPr>
          <p:nvPr/>
        </p:nvSpPr>
        <p:spPr bwMode="auto">
          <a:xfrm>
            <a:off x="4047068" y="2124075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6" name="AutoShape 37"/>
          <p:cNvSpPr>
            <a:spLocks noChangeArrowheads="1"/>
          </p:cNvSpPr>
          <p:nvPr/>
        </p:nvSpPr>
        <p:spPr bwMode="auto">
          <a:xfrm>
            <a:off x="4064001" y="2562225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7" name="AutoShape 38"/>
          <p:cNvSpPr>
            <a:spLocks noChangeArrowheads="1"/>
          </p:cNvSpPr>
          <p:nvPr/>
        </p:nvSpPr>
        <p:spPr bwMode="auto">
          <a:xfrm>
            <a:off x="4097868" y="3733800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8" name="AutoShape 39"/>
          <p:cNvSpPr>
            <a:spLocks noChangeArrowheads="1"/>
          </p:cNvSpPr>
          <p:nvPr/>
        </p:nvSpPr>
        <p:spPr bwMode="auto">
          <a:xfrm>
            <a:off x="4114801" y="4152900"/>
            <a:ext cx="624417" cy="161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7439" name="Text Box 40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-65-</a:t>
            </a:r>
          </a:p>
        </p:txBody>
      </p:sp>
      <p:pic>
        <p:nvPicPr>
          <p:cNvPr id="1744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43451"/>
            <a:ext cx="914400" cy="470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355600" y="3876675"/>
            <a:ext cx="84836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838" indent="-96838" algn="l">
              <a:spcBef>
                <a:spcPct val="50000"/>
              </a:spcBef>
            </a:pPr>
            <a:r>
              <a:rPr lang="en-US" altLang="ko-KR" sz="1100" b="1"/>
              <a:t>If there is no problems after above checks</a:t>
            </a:r>
          </a:p>
          <a:p>
            <a:pPr marL="96838" indent="-96838" algn="l">
              <a:spcBef>
                <a:spcPct val="50000"/>
              </a:spcBef>
            </a:pPr>
            <a:r>
              <a:rPr lang="en-US" altLang="ko-KR" sz="1100" b="1"/>
              <a:t>• Check  the assembly conditions and make sure that there are no interfering parts</a:t>
            </a:r>
          </a:p>
          <a:p>
            <a:pPr marL="96838" indent="-96838" algn="l">
              <a:spcBef>
                <a:spcPct val="50000"/>
              </a:spcBef>
            </a:pPr>
            <a:r>
              <a:rPr lang="en-US" altLang="ko-KR" sz="1100" b="1"/>
              <a:t>  in the rotation radial of the Vertical Louver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355600" y="934642"/>
            <a:ext cx="8483600" cy="53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• </a:t>
            </a:r>
            <a:r>
              <a:rPr lang="en-US" altLang="ko-KR" sz="1100" b="1"/>
              <a:t>Verify that the Vertical Louver is geared with the shaft of stepping motor.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If the regular torque is detected when rotating the Vertical Louver with hands → Normal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355600" y="1632348"/>
            <a:ext cx="8483600" cy="515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• Check the connecting condition of CN-U/D Connector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Check the soldering condition(on PWB) of CN-U/D Connector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355600" y="2352675"/>
            <a:ext cx="8483600" cy="153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Check the operating circuit of Vertical Louver at Indoor PCB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Confirm that there is DC +12V between pin ① (RED) of CN-U/D and GND.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Confirm that there is a soldering short at following terminals.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- Between 60,61,62 and 63 of MICOM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- Between 2,3,4 and 5 of IC01M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- Between 15,14,13 and 12of IC01M</a:t>
            </a:r>
          </a:p>
        </p:txBody>
      </p:sp>
      <p:sp>
        <p:nvSpPr>
          <p:cNvPr id="18443" name="AutoShape 15"/>
          <p:cNvSpPr>
            <a:spLocks noChangeArrowheads="1"/>
          </p:cNvSpPr>
          <p:nvPr/>
        </p:nvSpPr>
        <p:spPr bwMode="auto">
          <a:xfrm>
            <a:off x="4318000" y="1408510"/>
            <a:ext cx="677333" cy="1857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8444" name="AutoShape 16"/>
          <p:cNvSpPr>
            <a:spLocks noChangeArrowheads="1"/>
          </p:cNvSpPr>
          <p:nvPr/>
        </p:nvSpPr>
        <p:spPr bwMode="auto">
          <a:xfrm>
            <a:off x="4318000" y="2109788"/>
            <a:ext cx="677333" cy="19883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8445" name="AutoShape 17"/>
          <p:cNvSpPr>
            <a:spLocks noChangeArrowheads="1"/>
          </p:cNvSpPr>
          <p:nvPr/>
        </p:nvSpPr>
        <p:spPr bwMode="auto">
          <a:xfrm>
            <a:off x="4318000" y="3611166"/>
            <a:ext cx="677333" cy="20835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355600" y="465535"/>
            <a:ext cx="24747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/>
              <a:t>&lt;Trouble 5&gt; </a:t>
            </a:r>
          </a:p>
          <a:p>
            <a:pPr algn="l"/>
            <a:r>
              <a:rPr lang="en-US" altLang="ko-KR" sz="1300" b="1"/>
              <a:t>Vertical Louver does not operate </a:t>
            </a:r>
          </a:p>
        </p:txBody>
      </p:sp>
      <p:sp>
        <p:nvSpPr>
          <p:cNvPr id="18447" name="Line 19"/>
          <p:cNvSpPr>
            <a:spLocks noChangeShapeType="1"/>
          </p:cNvSpPr>
          <p:nvPr/>
        </p:nvSpPr>
        <p:spPr bwMode="auto">
          <a:xfrm>
            <a:off x="372534" y="2552700"/>
            <a:ext cx="84539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448" name="Text Box 20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-66-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03200" y="304800"/>
            <a:ext cx="3407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400" b="1"/>
              <a:t>&lt;Trouble 6&gt; Heating Mode is not operating 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080000" y="1381125"/>
            <a:ext cx="388620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In heating mode, the indoor fan will only operate when the pipe temperature is higher than 28°C.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06400" y="1444228"/>
            <a:ext cx="38862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Check the connector of intake and pipe sensor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389467" y="1990725"/>
            <a:ext cx="3937000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• Check the related circuit of RY-4WAY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Check the indoor room sensor whether it is disconnected or not.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• Check the indoor pipe sensor whether its disconnected or not.</a:t>
            </a: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304800" y="789385"/>
            <a:ext cx="2448984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Turn On the  Main Power</a:t>
            </a: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3437468" y="600075"/>
            <a:ext cx="3890433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Operate “Heating Mode (      )” by setting the desired temperature of the remote controller  higher than one of the indoor temperature by 3°C at least.</a:t>
            </a:r>
          </a:p>
        </p:txBody>
      </p:sp>
      <p:pic>
        <p:nvPicPr>
          <p:cNvPr id="19469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7333" y="609600"/>
            <a:ext cx="2899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AutoShape 18"/>
          <p:cNvSpPr>
            <a:spLocks noChangeArrowheads="1"/>
          </p:cNvSpPr>
          <p:nvPr/>
        </p:nvSpPr>
        <p:spPr bwMode="auto">
          <a:xfrm rot="-5400000">
            <a:off x="2908896" y="743546"/>
            <a:ext cx="379809" cy="304800"/>
          </a:xfrm>
          <a:prstGeom prst="downArrow">
            <a:avLst>
              <a:gd name="adj1" fmla="val 57991"/>
              <a:gd name="adj2" fmla="val 52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7078134" y="4044553"/>
            <a:ext cx="1056217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About </a:t>
            </a:r>
          </a:p>
          <a:p>
            <a:pPr>
              <a:spcBef>
                <a:spcPct val="50000"/>
              </a:spcBef>
            </a:pPr>
            <a:r>
              <a:rPr lang="en-US" altLang="ko-KR" sz="1100" b="1"/>
              <a:t>DC 12V</a:t>
            </a: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982134" y="2981325"/>
            <a:ext cx="7152217" cy="3093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/>
              <a:t>Check the DC voltage on the PCB ASSEMBLY</a:t>
            </a:r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5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200" b="1"/>
          </a:p>
          <a:p>
            <a:endParaRPr lang="en-US" altLang="ko-KR" sz="1000" b="1"/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1312334" y="3296841"/>
            <a:ext cx="1082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• Comp Relay.</a:t>
            </a:r>
          </a:p>
        </p:txBody>
      </p:sp>
      <p:sp>
        <p:nvSpPr>
          <p:cNvPr id="19474" name="Rectangle 25"/>
          <p:cNvSpPr>
            <a:spLocks noChangeArrowheads="1"/>
          </p:cNvSpPr>
          <p:nvPr/>
        </p:nvSpPr>
        <p:spPr bwMode="auto">
          <a:xfrm>
            <a:off x="1126067" y="3473054"/>
            <a:ext cx="939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Check point</a:t>
            </a:r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982133" y="3670697"/>
            <a:ext cx="1966384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Between Micom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(NO.59) and GND</a:t>
            </a:r>
          </a:p>
        </p:txBody>
      </p:sp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994833" y="4048126"/>
            <a:ext cx="182245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Between IC01M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(NO.11) and GND</a:t>
            </a:r>
          </a:p>
        </p:txBody>
      </p:sp>
      <p:sp>
        <p:nvSpPr>
          <p:cNvPr id="19477" name="Rectangle 28"/>
          <p:cNvSpPr>
            <a:spLocks noChangeArrowheads="1"/>
          </p:cNvSpPr>
          <p:nvPr/>
        </p:nvSpPr>
        <p:spPr bwMode="auto">
          <a:xfrm>
            <a:off x="2531534" y="3480198"/>
            <a:ext cx="798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Comp ON</a:t>
            </a:r>
          </a:p>
        </p:txBody>
      </p:sp>
      <p:sp>
        <p:nvSpPr>
          <p:cNvPr id="19478" name="Rectangle 29"/>
          <p:cNvSpPr>
            <a:spLocks noChangeArrowheads="1"/>
          </p:cNvSpPr>
          <p:nvPr/>
        </p:nvSpPr>
        <p:spPr bwMode="auto">
          <a:xfrm>
            <a:off x="2772833" y="3748087"/>
            <a:ext cx="5357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DC 5V</a:t>
            </a:r>
          </a:p>
        </p:txBody>
      </p:sp>
      <p:sp>
        <p:nvSpPr>
          <p:cNvPr id="19479" name="Rectangle 30"/>
          <p:cNvSpPr>
            <a:spLocks noChangeArrowheads="1"/>
          </p:cNvSpPr>
          <p:nvPr/>
        </p:nvSpPr>
        <p:spPr bwMode="auto">
          <a:xfrm>
            <a:off x="2774951" y="4029076"/>
            <a:ext cx="58221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Below </a:t>
            </a:r>
          </a:p>
          <a:p>
            <a:pPr>
              <a:spcBef>
                <a:spcPct val="50000"/>
              </a:spcBef>
            </a:pPr>
            <a:r>
              <a:rPr lang="en-US" altLang="ko-KR" sz="1100" b="1"/>
              <a:t>DC 1V</a:t>
            </a:r>
          </a:p>
        </p:txBody>
      </p:sp>
      <p:sp>
        <p:nvSpPr>
          <p:cNvPr id="19480" name="Rectangle 31"/>
          <p:cNvSpPr>
            <a:spLocks noChangeArrowheads="1"/>
          </p:cNvSpPr>
          <p:nvPr/>
        </p:nvSpPr>
        <p:spPr bwMode="auto">
          <a:xfrm>
            <a:off x="3511551" y="3476625"/>
            <a:ext cx="8386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Comp OFF</a:t>
            </a:r>
          </a:p>
        </p:txBody>
      </p:sp>
      <p:sp>
        <p:nvSpPr>
          <p:cNvPr id="19481" name="Rectangle 32"/>
          <p:cNvSpPr>
            <a:spLocks noChangeArrowheads="1"/>
          </p:cNvSpPr>
          <p:nvPr/>
        </p:nvSpPr>
        <p:spPr bwMode="auto">
          <a:xfrm>
            <a:off x="3740151" y="3768328"/>
            <a:ext cx="5357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DC 0V</a:t>
            </a:r>
          </a:p>
        </p:txBody>
      </p:sp>
      <p:sp>
        <p:nvSpPr>
          <p:cNvPr id="19482" name="Rectangle 33"/>
          <p:cNvSpPr>
            <a:spLocks noChangeArrowheads="1"/>
          </p:cNvSpPr>
          <p:nvPr/>
        </p:nvSpPr>
        <p:spPr bwMode="auto">
          <a:xfrm>
            <a:off x="3638551" y="4024313"/>
            <a:ext cx="910167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About </a:t>
            </a:r>
          </a:p>
          <a:p>
            <a:pPr>
              <a:spcBef>
                <a:spcPct val="50000"/>
              </a:spcBef>
            </a:pPr>
            <a:r>
              <a:rPr lang="en-US" altLang="ko-KR" sz="1100" b="1"/>
              <a:t>DC 12V</a:t>
            </a:r>
          </a:p>
        </p:txBody>
      </p:sp>
      <p:sp>
        <p:nvSpPr>
          <p:cNvPr id="19483" name="Rectangle 34"/>
          <p:cNvSpPr>
            <a:spLocks noChangeArrowheads="1"/>
          </p:cNvSpPr>
          <p:nvPr/>
        </p:nvSpPr>
        <p:spPr bwMode="auto">
          <a:xfrm>
            <a:off x="1225551" y="4832748"/>
            <a:ext cx="359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Between Micom(NO.51) and GND</a:t>
            </a:r>
          </a:p>
        </p:txBody>
      </p:sp>
      <p:sp>
        <p:nvSpPr>
          <p:cNvPr id="19484" name="Rectangle 35"/>
          <p:cNvSpPr>
            <a:spLocks noChangeArrowheads="1"/>
          </p:cNvSpPr>
          <p:nvPr/>
        </p:nvSpPr>
        <p:spPr bwMode="auto">
          <a:xfrm>
            <a:off x="2326218" y="4643437"/>
            <a:ext cx="939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Check point</a:t>
            </a:r>
          </a:p>
        </p:txBody>
      </p:sp>
      <p:sp>
        <p:nvSpPr>
          <p:cNvPr id="19485" name="Rectangle 36"/>
          <p:cNvSpPr>
            <a:spLocks noChangeArrowheads="1"/>
          </p:cNvSpPr>
          <p:nvPr/>
        </p:nvSpPr>
        <p:spPr bwMode="auto">
          <a:xfrm>
            <a:off x="1250951" y="5020866"/>
            <a:ext cx="3570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Between IC02M(NO.11) and GND</a:t>
            </a:r>
          </a:p>
        </p:txBody>
      </p:sp>
      <p:sp>
        <p:nvSpPr>
          <p:cNvPr id="19486" name="Rectangle 37"/>
          <p:cNvSpPr>
            <a:spLocks noChangeArrowheads="1"/>
          </p:cNvSpPr>
          <p:nvPr/>
        </p:nvSpPr>
        <p:spPr bwMode="auto">
          <a:xfrm>
            <a:off x="4933951" y="4643437"/>
            <a:ext cx="7973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4 way ON</a:t>
            </a:r>
          </a:p>
        </p:txBody>
      </p:sp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5035552" y="4814887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DC 5V</a:t>
            </a:r>
          </a:p>
        </p:txBody>
      </p:sp>
      <p:sp>
        <p:nvSpPr>
          <p:cNvPr id="19488" name="Rectangle 39"/>
          <p:cNvSpPr>
            <a:spLocks noChangeArrowheads="1"/>
          </p:cNvSpPr>
          <p:nvPr/>
        </p:nvSpPr>
        <p:spPr bwMode="auto">
          <a:xfrm>
            <a:off x="4821767" y="5000625"/>
            <a:ext cx="10050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Below DC 1V</a:t>
            </a:r>
          </a:p>
        </p:txBody>
      </p:sp>
      <p:sp>
        <p:nvSpPr>
          <p:cNvPr id="19489" name="Rectangle 40"/>
          <p:cNvSpPr>
            <a:spLocks noChangeArrowheads="1"/>
          </p:cNvSpPr>
          <p:nvPr/>
        </p:nvSpPr>
        <p:spPr bwMode="auto">
          <a:xfrm>
            <a:off x="6548966" y="4643437"/>
            <a:ext cx="837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4 way OFF</a:t>
            </a:r>
          </a:p>
        </p:txBody>
      </p:sp>
      <p:sp>
        <p:nvSpPr>
          <p:cNvPr id="19490" name="Rectangle 41"/>
          <p:cNvSpPr>
            <a:spLocks noChangeArrowheads="1"/>
          </p:cNvSpPr>
          <p:nvPr/>
        </p:nvSpPr>
        <p:spPr bwMode="auto">
          <a:xfrm>
            <a:off x="6684434" y="4814887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DC 0V</a:t>
            </a:r>
          </a:p>
        </p:txBody>
      </p:sp>
      <p:sp>
        <p:nvSpPr>
          <p:cNvPr id="19491" name="Rectangle 42"/>
          <p:cNvSpPr>
            <a:spLocks noChangeArrowheads="1"/>
          </p:cNvSpPr>
          <p:nvPr/>
        </p:nvSpPr>
        <p:spPr bwMode="auto">
          <a:xfrm>
            <a:off x="6358467" y="5000625"/>
            <a:ext cx="1079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About DC 12V</a:t>
            </a:r>
          </a:p>
        </p:txBody>
      </p:sp>
      <p:sp>
        <p:nvSpPr>
          <p:cNvPr id="19492" name="Rectangle 43"/>
          <p:cNvSpPr>
            <a:spLocks noChangeArrowheads="1"/>
          </p:cNvSpPr>
          <p:nvPr/>
        </p:nvSpPr>
        <p:spPr bwMode="auto">
          <a:xfrm>
            <a:off x="1329267" y="4457700"/>
            <a:ext cx="1048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• 4 way Relay</a:t>
            </a:r>
          </a:p>
        </p:txBody>
      </p:sp>
      <p:sp>
        <p:nvSpPr>
          <p:cNvPr id="19493" name="Rectangle 44"/>
          <p:cNvSpPr>
            <a:spLocks noChangeArrowheads="1"/>
          </p:cNvSpPr>
          <p:nvPr/>
        </p:nvSpPr>
        <p:spPr bwMode="auto">
          <a:xfrm>
            <a:off x="4741334" y="3296841"/>
            <a:ext cx="1459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• Outdoor fan Relay</a:t>
            </a:r>
          </a:p>
        </p:txBody>
      </p:sp>
      <p:sp>
        <p:nvSpPr>
          <p:cNvPr id="19494" name="Rectangle 45"/>
          <p:cNvSpPr>
            <a:spLocks noChangeArrowheads="1"/>
          </p:cNvSpPr>
          <p:nvPr/>
        </p:nvSpPr>
        <p:spPr bwMode="auto">
          <a:xfrm>
            <a:off x="4631267" y="3643313"/>
            <a:ext cx="182245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Between Micom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(NO.53) and GND</a:t>
            </a:r>
          </a:p>
        </p:txBody>
      </p:sp>
      <p:sp>
        <p:nvSpPr>
          <p:cNvPr id="19495" name="Rectangle 46"/>
          <p:cNvSpPr>
            <a:spLocks noChangeArrowheads="1"/>
          </p:cNvSpPr>
          <p:nvPr/>
        </p:nvSpPr>
        <p:spPr bwMode="auto">
          <a:xfrm>
            <a:off x="4665133" y="4020741"/>
            <a:ext cx="187325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Between IC02M</a:t>
            </a:r>
          </a:p>
          <a:p>
            <a:pPr algn="l">
              <a:spcBef>
                <a:spcPct val="50000"/>
              </a:spcBef>
            </a:pPr>
            <a:r>
              <a:rPr lang="en-US" altLang="ko-KR" sz="1100" b="1"/>
              <a:t>(NO.12) and GND</a:t>
            </a:r>
          </a:p>
        </p:txBody>
      </p:sp>
      <p:sp>
        <p:nvSpPr>
          <p:cNvPr id="19496" name="Rectangle 47"/>
          <p:cNvSpPr>
            <a:spLocks noChangeArrowheads="1"/>
          </p:cNvSpPr>
          <p:nvPr/>
        </p:nvSpPr>
        <p:spPr bwMode="auto">
          <a:xfrm>
            <a:off x="6252634" y="3490912"/>
            <a:ext cx="650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Fan ON</a:t>
            </a:r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6309784" y="3744516"/>
            <a:ext cx="5357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DC 5V</a:t>
            </a:r>
          </a:p>
        </p:txBody>
      </p:sp>
      <p:sp>
        <p:nvSpPr>
          <p:cNvPr id="19498" name="Rectangle 49"/>
          <p:cNvSpPr>
            <a:spLocks noChangeArrowheads="1"/>
          </p:cNvSpPr>
          <p:nvPr/>
        </p:nvSpPr>
        <p:spPr bwMode="auto">
          <a:xfrm>
            <a:off x="6309784" y="4042172"/>
            <a:ext cx="58221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/>
              <a:t>Below </a:t>
            </a:r>
          </a:p>
          <a:p>
            <a:pPr>
              <a:spcBef>
                <a:spcPct val="50000"/>
              </a:spcBef>
            </a:pPr>
            <a:r>
              <a:rPr lang="en-US" altLang="ko-KR" sz="1100" b="1"/>
              <a:t>DC 1V</a:t>
            </a:r>
          </a:p>
        </p:txBody>
      </p:sp>
      <p:sp>
        <p:nvSpPr>
          <p:cNvPr id="19499" name="Rectangle 50"/>
          <p:cNvSpPr>
            <a:spLocks noChangeArrowheads="1"/>
          </p:cNvSpPr>
          <p:nvPr/>
        </p:nvSpPr>
        <p:spPr bwMode="auto">
          <a:xfrm>
            <a:off x="7078134" y="3486150"/>
            <a:ext cx="690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Fan OFF</a:t>
            </a:r>
          </a:p>
        </p:txBody>
      </p:sp>
      <p:sp>
        <p:nvSpPr>
          <p:cNvPr id="19500" name="Rectangle 51"/>
          <p:cNvSpPr>
            <a:spLocks noChangeArrowheads="1"/>
          </p:cNvSpPr>
          <p:nvPr/>
        </p:nvSpPr>
        <p:spPr bwMode="auto">
          <a:xfrm>
            <a:off x="7160684" y="3748087"/>
            <a:ext cx="5357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100" b="1"/>
              <a:t>DC 0V</a:t>
            </a:r>
          </a:p>
        </p:txBody>
      </p:sp>
      <p:sp>
        <p:nvSpPr>
          <p:cNvPr id="19501" name="Rectangle 52"/>
          <p:cNvSpPr>
            <a:spLocks noChangeArrowheads="1"/>
          </p:cNvSpPr>
          <p:nvPr/>
        </p:nvSpPr>
        <p:spPr bwMode="auto">
          <a:xfrm>
            <a:off x="4726518" y="3490912"/>
            <a:ext cx="939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Check point</a:t>
            </a:r>
          </a:p>
        </p:txBody>
      </p:sp>
      <p:sp>
        <p:nvSpPr>
          <p:cNvPr id="19502" name="Rectangle 54"/>
          <p:cNvSpPr>
            <a:spLocks noChangeArrowheads="1"/>
          </p:cNvSpPr>
          <p:nvPr/>
        </p:nvSpPr>
        <p:spPr bwMode="auto">
          <a:xfrm>
            <a:off x="1077385" y="3490913"/>
            <a:ext cx="3600449" cy="934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503" name="Line 55"/>
          <p:cNvSpPr>
            <a:spLocks noChangeShapeType="1"/>
          </p:cNvSpPr>
          <p:nvPr/>
        </p:nvSpPr>
        <p:spPr bwMode="auto">
          <a:xfrm>
            <a:off x="1077385" y="3676650"/>
            <a:ext cx="356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04" name="Line 56"/>
          <p:cNvSpPr>
            <a:spLocks noChangeShapeType="1"/>
          </p:cNvSpPr>
          <p:nvPr/>
        </p:nvSpPr>
        <p:spPr bwMode="auto">
          <a:xfrm>
            <a:off x="2650067" y="3481388"/>
            <a:ext cx="0" cy="944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05" name="Line 57"/>
          <p:cNvSpPr>
            <a:spLocks noChangeShapeType="1"/>
          </p:cNvSpPr>
          <p:nvPr/>
        </p:nvSpPr>
        <p:spPr bwMode="auto">
          <a:xfrm>
            <a:off x="3632200" y="3490913"/>
            <a:ext cx="0" cy="934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06" name="Rectangle 58"/>
          <p:cNvSpPr>
            <a:spLocks noChangeArrowheads="1"/>
          </p:cNvSpPr>
          <p:nvPr/>
        </p:nvSpPr>
        <p:spPr bwMode="auto">
          <a:xfrm>
            <a:off x="4747684" y="3490913"/>
            <a:ext cx="3276600" cy="934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507" name="Line 59"/>
          <p:cNvSpPr>
            <a:spLocks noChangeShapeType="1"/>
          </p:cNvSpPr>
          <p:nvPr/>
        </p:nvSpPr>
        <p:spPr bwMode="auto">
          <a:xfrm>
            <a:off x="4709585" y="3676650"/>
            <a:ext cx="332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08" name="Line 60"/>
          <p:cNvSpPr>
            <a:spLocks noChangeShapeType="1"/>
          </p:cNvSpPr>
          <p:nvPr/>
        </p:nvSpPr>
        <p:spPr bwMode="auto">
          <a:xfrm>
            <a:off x="4709584" y="4052888"/>
            <a:ext cx="33358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09" name="Line 61"/>
          <p:cNvSpPr>
            <a:spLocks noChangeShapeType="1"/>
          </p:cNvSpPr>
          <p:nvPr/>
        </p:nvSpPr>
        <p:spPr bwMode="auto">
          <a:xfrm>
            <a:off x="6333067" y="349091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0" name="Line 62"/>
          <p:cNvSpPr>
            <a:spLocks noChangeShapeType="1"/>
          </p:cNvSpPr>
          <p:nvPr/>
        </p:nvSpPr>
        <p:spPr bwMode="auto">
          <a:xfrm>
            <a:off x="7137400" y="3490913"/>
            <a:ext cx="0" cy="934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1" name="Rectangle 63"/>
          <p:cNvSpPr>
            <a:spLocks noChangeArrowheads="1"/>
          </p:cNvSpPr>
          <p:nvPr/>
        </p:nvSpPr>
        <p:spPr bwMode="auto">
          <a:xfrm>
            <a:off x="1291167" y="4648200"/>
            <a:ext cx="6650567" cy="55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512" name="Line 64"/>
          <p:cNvSpPr>
            <a:spLocks noChangeShapeType="1"/>
          </p:cNvSpPr>
          <p:nvPr/>
        </p:nvSpPr>
        <p:spPr bwMode="auto">
          <a:xfrm>
            <a:off x="1291167" y="4833938"/>
            <a:ext cx="66505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3" name="Line 65"/>
          <p:cNvSpPr>
            <a:spLocks noChangeShapeType="1"/>
          </p:cNvSpPr>
          <p:nvPr/>
        </p:nvSpPr>
        <p:spPr bwMode="auto">
          <a:xfrm>
            <a:off x="1291167" y="5019675"/>
            <a:ext cx="66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4" name="Line 66"/>
          <p:cNvSpPr>
            <a:spLocks noChangeShapeType="1"/>
          </p:cNvSpPr>
          <p:nvPr/>
        </p:nvSpPr>
        <p:spPr bwMode="auto">
          <a:xfrm>
            <a:off x="4726517" y="4648200"/>
            <a:ext cx="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5" name="Line 67"/>
          <p:cNvSpPr>
            <a:spLocks noChangeShapeType="1"/>
          </p:cNvSpPr>
          <p:nvPr/>
        </p:nvSpPr>
        <p:spPr bwMode="auto">
          <a:xfrm>
            <a:off x="6358467" y="4661297"/>
            <a:ext cx="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6" name="Line 68"/>
          <p:cNvSpPr>
            <a:spLocks noChangeShapeType="1"/>
          </p:cNvSpPr>
          <p:nvPr/>
        </p:nvSpPr>
        <p:spPr bwMode="auto">
          <a:xfrm>
            <a:off x="1077385" y="4048125"/>
            <a:ext cx="356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517" name="Rectangle 69"/>
          <p:cNvSpPr>
            <a:spLocks noChangeArrowheads="1"/>
          </p:cNvSpPr>
          <p:nvPr/>
        </p:nvSpPr>
        <p:spPr bwMode="auto">
          <a:xfrm>
            <a:off x="967318" y="5573316"/>
            <a:ext cx="70993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/>
              <a:t>• Check the electrical wiring diagram of outdoor unit.</a:t>
            </a:r>
          </a:p>
          <a:p>
            <a:pPr algn="l">
              <a:spcBef>
                <a:spcPct val="50000"/>
              </a:spcBef>
            </a:pPr>
            <a:r>
              <a:rPr lang="en-US" altLang="ko-KR" sz="1200" b="1"/>
              <a:t>• Check if there is any abnormal condition concerning Compressor / Outdoor Fan Motor, 4 way.</a:t>
            </a:r>
          </a:p>
          <a:p>
            <a:pPr algn="l">
              <a:spcBef>
                <a:spcPct val="50000"/>
              </a:spcBef>
            </a:pPr>
            <a:r>
              <a:rPr lang="en-US" altLang="ko-KR" sz="1200" b="1"/>
              <a:t>• Check the connection wires between indoor and outdoor unit.</a:t>
            </a:r>
          </a:p>
        </p:txBody>
      </p:sp>
      <p:sp>
        <p:nvSpPr>
          <p:cNvPr id="19518" name="AutoShape 72"/>
          <p:cNvSpPr>
            <a:spLocks noChangeArrowheads="1"/>
          </p:cNvSpPr>
          <p:nvPr/>
        </p:nvSpPr>
        <p:spPr bwMode="auto">
          <a:xfrm>
            <a:off x="3253317" y="5362575"/>
            <a:ext cx="675216" cy="171450"/>
          </a:xfrm>
          <a:prstGeom prst="downArrow">
            <a:avLst>
              <a:gd name="adj1" fmla="val 57991"/>
              <a:gd name="adj2" fmla="val 52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sp>
        <p:nvSpPr>
          <p:cNvPr id="19519" name="Text Box 73"/>
          <p:cNvSpPr txBox="1">
            <a:spLocks noChangeArrowheads="1"/>
          </p:cNvSpPr>
          <p:nvPr/>
        </p:nvSpPr>
        <p:spPr bwMode="auto">
          <a:xfrm>
            <a:off x="3896784" y="5334000"/>
            <a:ext cx="1769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Turn Off the Main Power</a:t>
            </a:r>
          </a:p>
        </p:txBody>
      </p:sp>
      <p:cxnSp>
        <p:nvCxnSpPr>
          <p:cNvPr id="19520" name="AutoShape 74"/>
          <p:cNvCxnSpPr>
            <a:cxnSpLocks noChangeShapeType="1"/>
            <a:stCxn id="19468" idx="3"/>
            <a:endCxn id="19464" idx="0"/>
          </p:cNvCxnSpPr>
          <p:nvPr/>
        </p:nvCxnSpPr>
        <p:spPr bwMode="auto">
          <a:xfrm flipH="1">
            <a:off x="7023100" y="900157"/>
            <a:ext cx="304801" cy="480968"/>
          </a:xfrm>
          <a:prstGeom prst="bentConnector4">
            <a:avLst>
              <a:gd name="adj1" fmla="val -75000"/>
              <a:gd name="adj2" fmla="val 8119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521" name="AutoShape 75"/>
          <p:cNvCxnSpPr>
            <a:cxnSpLocks noChangeShapeType="1"/>
            <a:stCxn id="19464" idx="1"/>
            <a:endCxn id="19465" idx="3"/>
          </p:cNvCxnSpPr>
          <p:nvPr/>
        </p:nvCxnSpPr>
        <p:spPr bwMode="auto">
          <a:xfrm rot="10800000">
            <a:off x="4292600" y="1575033"/>
            <a:ext cx="787400" cy="215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522" name="AutoShape 76"/>
          <p:cNvCxnSpPr>
            <a:cxnSpLocks noChangeShapeType="1"/>
            <a:stCxn id="19465" idx="2"/>
            <a:endCxn id="19466" idx="0"/>
          </p:cNvCxnSpPr>
          <p:nvPr/>
        </p:nvCxnSpPr>
        <p:spPr bwMode="auto">
          <a:xfrm rot="16200000" flipH="1">
            <a:off x="2211290" y="1844047"/>
            <a:ext cx="284887" cy="84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523" name="Line 77"/>
          <p:cNvSpPr>
            <a:spLocks noChangeShapeType="1"/>
          </p:cNvSpPr>
          <p:nvPr/>
        </p:nvSpPr>
        <p:spPr bwMode="auto">
          <a:xfrm>
            <a:off x="982133" y="3181350"/>
            <a:ext cx="71458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cxnSp>
        <p:nvCxnSpPr>
          <p:cNvPr id="19524" name="AutoShape 78"/>
          <p:cNvCxnSpPr>
            <a:cxnSpLocks noChangeShapeType="1"/>
            <a:stCxn id="19466" idx="3"/>
          </p:cNvCxnSpPr>
          <p:nvPr/>
        </p:nvCxnSpPr>
        <p:spPr bwMode="auto">
          <a:xfrm>
            <a:off x="4326467" y="2460085"/>
            <a:ext cx="986367" cy="51409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525" name="Text Box 80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-67-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03200" y="700088"/>
            <a:ext cx="625042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>
                <a:sym typeface="Wingdings" pitchFamily="2" charset="2"/>
              </a:rPr>
              <a:t>• The function is to self-diagnosis air-conditioner and express the troubles identically if there is 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 any trouble.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• If more than two troubles occur simultaneously, primarily the highest trouble of error code is expressed.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• After error occurrence, if error is released, error LED is also released simultaneously.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• To operate again on the occurrence of error code, be sure to turn off the power and then turn on.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• Having or not of error code is different from Model.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54000" y="536973"/>
            <a:ext cx="123860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Error Indicator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254000" y="1552575"/>
            <a:ext cx="23318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Indoor unit error – Descriptions</a:t>
            </a:r>
          </a:p>
        </p:txBody>
      </p:sp>
      <p:graphicFrame>
        <p:nvGraphicFramePr>
          <p:cNvPr id="62563" name="Group 99"/>
          <p:cNvGraphicFramePr>
            <a:graphicFrameLocks noGrp="1"/>
          </p:cNvGraphicFramePr>
          <p:nvPr/>
        </p:nvGraphicFramePr>
        <p:xfrm>
          <a:off x="203200" y="1781175"/>
          <a:ext cx="8502650" cy="1997392"/>
        </p:xfrm>
        <a:graphic>
          <a:graphicData uri="http://schemas.openxmlformats.org/drawingml/2006/table">
            <a:tbl>
              <a:tblPr/>
              <a:tblGrid>
                <a:gridCol w="785284"/>
                <a:gridCol w="4802716"/>
                <a:gridCol w="1325033"/>
                <a:gridCol w="1589617"/>
              </a:tblGrid>
              <a:tr h="19431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Error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code</a:t>
                      </a:r>
                    </a:p>
                  </a:txBody>
                  <a:tcPr marL="121920" marR="12192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Description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Error indication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024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unit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a-I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LED1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LED2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Sensor (Air) open/short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Time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Sensor (Entry Pipe) open/short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 Times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Communication Failure (Indoor Unit  ↔ Outdoor Unit)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 Times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Sensor (Exit Pipe) open/short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 Times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EEPROM ERROR (Indoor Unit)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9 Times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Unit Fan Lock (Operation Failure)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Time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Sensor (Middle Pipe) open/short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 Times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Time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2" name="Rectangle 66"/>
          <p:cNvSpPr>
            <a:spLocks noChangeArrowheads="1"/>
          </p:cNvSpPr>
          <p:nvPr/>
        </p:nvSpPr>
        <p:spPr bwMode="auto">
          <a:xfrm>
            <a:off x="101601" y="314325"/>
            <a:ext cx="26949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6.1.5 Error Code &amp; Descriptions </a:t>
            </a:r>
          </a:p>
        </p:txBody>
      </p:sp>
      <p:sp>
        <p:nvSpPr>
          <p:cNvPr id="20543" name="Rectangle 69"/>
          <p:cNvSpPr>
            <a:spLocks noChangeArrowheads="1"/>
          </p:cNvSpPr>
          <p:nvPr/>
        </p:nvSpPr>
        <p:spPr bwMode="auto">
          <a:xfrm>
            <a:off x="118534" y="3914775"/>
            <a:ext cx="11766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1) SB,SC chassis</a:t>
            </a:r>
          </a:p>
        </p:txBody>
      </p:sp>
      <p:pic>
        <p:nvPicPr>
          <p:cNvPr id="20544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1" y="4095750"/>
            <a:ext cx="2857500" cy="1094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45" name="Rectangle 71"/>
          <p:cNvSpPr>
            <a:spLocks noChangeArrowheads="1"/>
          </p:cNvSpPr>
          <p:nvPr/>
        </p:nvSpPr>
        <p:spPr bwMode="auto">
          <a:xfrm>
            <a:off x="5405968" y="3895725"/>
            <a:ext cx="99578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2 )SH chassis</a:t>
            </a:r>
          </a:p>
        </p:txBody>
      </p:sp>
      <p:pic>
        <p:nvPicPr>
          <p:cNvPr id="20546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4800600"/>
            <a:ext cx="3352800" cy="401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47" name="Rectangle 73"/>
          <p:cNvSpPr>
            <a:spLocks noChangeArrowheads="1"/>
          </p:cNvSpPr>
          <p:nvPr/>
        </p:nvSpPr>
        <p:spPr bwMode="auto">
          <a:xfrm>
            <a:off x="118534" y="5295900"/>
            <a:ext cx="9300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3) SE,S8,SD </a:t>
            </a:r>
          </a:p>
        </p:txBody>
      </p:sp>
      <p:sp>
        <p:nvSpPr>
          <p:cNvPr id="20548" name="Text Box 81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-68-</a:t>
            </a:r>
          </a:p>
        </p:txBody>
      </p:sp>
      <p:pic>
        <p:nvPicPr>
          <p:cNvPr id="20549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4143375"/>
            <a:ext cx="2032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0" name="Rectangle 101"/>
          <p:cNvSpPr>
            <a:spLocks noChangeArrowheads="1"/>
          </p:cNvSpPr>
          <p:nvPr/>
        </p:nvSpPr>
        <p:spPr bwMode="auto">
          <a:xfrm>
            <a:off x="2099733" y="4410075"/>
            <a:ext cx="135467" cy="114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0551" name="Picture 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4114801"/>
            <a:ext cx="2546351" cy="5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2" name="Rectangle 106"/>
          <p:cNvSpPr>
            <a:spLocks noChangeArrowheads="1"/>
          </p:cNvSpPr>
          <p:nvPr/>
        </p:nvSpPr>
        <p:spPr bwMode="auto">
          <a:xfrm>
            <a:off x="6671733" y="4476750"/>
            <a:ext cx="812800" cy="57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0553" name="Picture 1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632848"/>
            <a:ext cx="2336800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4" name="Text Box 109"/>
          <p:cNvSpPr txBox="1">
            <a:spLocks noChangeArrowheads="1"/>
          </p:cNvSpPr>
          <p:nvPr/>
        </p:nvSpPr>
        <p:spPr bwMode="auto">
          <a:xfrm>
            <a:off x="1191685" y="6042423"/>
            <a:ext cx="654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200" b="1"/>
              <a:t>SE</a:t>
            </a:r>
          </a:p>
        </p:txBody>
      </p:sp>
      <p:sp>
        <p:nvSpPr>
          <p:cNvPr id="20555" name="Rectangle 110"/>
          <p:cNvSpPr>
            <a:spLocks noChangeArrowheads="1"/>
          </p:cNvSpPr>
          <p:nvPr/>
        </p:nvSpPr>
        <p:spPr bwMode="auto">
          <a:xfrm>
            <a:off x="2150533" y="5943600"/>
            <a:ext cx="508000" cy="750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0556" name="Picture 111"/>
          <p:cNvPicPr>
            <a:picLocks noChangeAspect="1" noChangeArrowheads="1"/>
          </p:cNvPicPr>
          <p:nvPr/>
        </p:nvPicPr>
        <p:blipFill>
          <a:blip r:embed="rId7" cstate="print"/>
          <a:srcRect t="18288" b="12192"/>
          <a:stretch>
            <a:fillRect/>
          </a:stretch>
        </p:blipFill>
        <p:spPr bwMode="auto">
          <a:xfrm>
            <a:off x="3251200" y="5629275"/>
            <a:ext cx="2336800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57" name="Line 112"/>
          <p:cNvSpPr>
            <a:spLocks noChangeShapeType="1"/>
          </p:cNvSpPr>
          <p:nvPr/>
        </p:nvSpPr>
        <p:spPr bwMode="auto">
          <a:xfrm>
            <a:off x="3471333" y="5791200"/>
            <a:ext cx="0" cy="285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558" name="Line 113"/>
          <p:cNvSpPr>
            <a:spLocks noChangeShapeType="1"/>
          </p:cNvSpPr>
          <p:nvPr/>
        </p:nvSpPr>
        <p:spPr bwMode="auto">
          <a:xfrm>
            <a:off x="4114800" y="5791200"/>
            <a:ext cx="0" cy="285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559" name="Text Box 115"/>
          <p:cNvSpPr txBox="1">
            <a:spLocks noChangeArrowheads="1"/>
          </p:cNvSpPr>
          <p:nvPr/>
        </p:nvSpPr>
        <p:spPr bwMode="auto">
          <a:xfrm>
            <a:off x="2963333" y="6048375"/>
            <a:ext cx="5645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/>
              <a:t>1 Digit</a:t>
            </a:r>
          </a:p>
        </p:txBody>
      </p:sp>
      <p:sp>
        <p:nvSpPr>
          <p:cNvPr id="20560" name="Text Box 116"/>
          <p:cNvSpPr txBox="1">
            <a:spLocks noChangeArrowheads="1"/>
          </p:cNvSpPr>
          <p:nvPr/>
        </p:nvSpPr>
        <p:spPr bwMode="auto">
          <a:xfrm>
            <a:off x="3725334" y="6048375"/>
            <a:ext cx="6367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/>
              <a:t>10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-69-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2" cstate="print"/>
          <a:srcRect r="33580"/>
          <a:stretch>
            <a:fillRect/>
          </a:stretch>
        </p:blipFill>
        <p:spPr bwMode="auto">
          <a:xfrm>
            <a:off x="406400" y="1038225"/>
            <a:ext cx="5283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5486400" y="1781175"/>
            <a:ext cx="304800" cy="102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5384800" y="1381125"/>
            <a:ext cx="304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3" cstate="print"/>
          <a:srcRect l="5089" t="3491" r="26901"/>
          <a:stretch>
            <a:fillRect/>
          </a:stretch>
        </p:blipFill>
        <p:spPr bwMode="auto">
          <a:xfrm>
            <a:off x="0" y="3794523"/>
            <a:ext cx="5892800" cy="2234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5588000" y="3993238"/>
            <a:ext cx="586317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21517" name="Rectangle 19"/>
          <p:cNvSpPr>
            <a:spLocks noChangeArrowheads="1"/>
          </p:cNvSpPr>
          <p:nvPr/>
        </p:nvSpPr>
        <p:spPr bwMode="auto">
          <a:xfrm>
            <a:off x="5283200" y="4015859"/>
            <a:ext cx="7112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pic>
        <p:nvPicPr>
          <p:cNvPr id="21518" name="Picture 20"/>
          <p:cNvPicPr>
            <a:picLocks noChangeAspect="1" noChangeArrowheads="1"/>
          </p:cNvPicPr>
          <p:nvPr/>
        </p:nvPicPr>
        <p:blipFill>
          <a:blip r:embed="rId2" cstate="print"/>
          <a:srcRect l="63469" t="14815" b="14075"/>
          <a:stretch>
            <a:fillRect/>
          </a:stretch>
        </p:blipFill>
        <p:spPr bwMode="auto">
          <a:xfrm>
            <a:off x="6223000" y="1495425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Rectangle 21"/>
          <p:cNvSpPr>
            <a:spLocks noChangeArrowheads="1"/>
          </p:cNvSpPr>
          <p:nvPr/>
        </p:nvSpPr>
        <p:spPr bwMode="auto">
          <a:xfrm>
            <a:off x="6028267" y="1676400"/>
            <a:ext cx="406400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5892800" y="2066925"/>
            <a:ext cx="406400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21" name="Rectangle 24"/>
          <p:cNvSpPr>
            <a:spLocks noChangeArrowheads="1"/>
          </p:cNvSpPr>
          <p:nvPr/>
        </p:nvSpPr>
        <p:spPr bwMode="auto">
          <a:xfrm>
            <a:off x="2133600" y="2981325"/>
            <a:ext cx="1219200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1522" name="Text Box 25"/>
          <p:cNvSpPr txBox="1">
            <a:spLocks noChangeArrowheads="1"/>
          </p:cNvSpPr>
          <p:nvPr/>
        </p:nvSpPr>
        <p:spPr bwMode="auto">
          <a:xfrm>
            <a:off x="1976968" y="5962650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[Main PCB]</a:t>
            </a:r>
          </a:p>
        </p:txBody>
      </p:sp>
      <p:sp>
        <p:nvSpPr>
          <p:cNvPr id="21523" name="Text Box 23"/>
          <p:cNvSpPr txBox="1">
            <a:spLocks noChangeArrowheads="1"/>
          </p:cNvSpPr>
          <p:nvPr/>
        </p:nvSpPr>
        <p:spPr bwMode="auto">
          <a:xfrm>
            <a:off x="2027768" y="2952750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[Main PCB]</a:t>
            </a: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6451600" y="295275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[Sub A PCB]</a:t>
            </a:r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86784" y="323850"/>
            <a:ext cx="151195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6.1.6 Indoor unit </a:t>
            </a:r>
          </a:p>
        </p:txBody>
      </p:sp>
      <p:pic>
        <p:nvPicPr>
          <p:cNvPr id="2152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1" y="4312444"/>
            <a:ext cx="2679700" cy="1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Text Box 29"/>
          <p:cNvSpPr txBox="1">
            <a:spLocks noChangeArrowheads="1"/>
          </p:cNvSpPr>
          <p:nvPr/>
        </p:nvSpPr>
        <p:spPr bwMode="auto">
          <a:xfrm>
            <a:off x="5943600" y="5934075"/>
            <a:ext cx="18982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[Sub A /  Sub B PCB]</a:t>
            </a:r>
          </a:p>
        </p:txBody>
      </p:sp>
      <p:sp>
        <p:nvSpPr>
          <p:cNvPr id="21528" name="Line 30"/>
          <p:cNvSpPr>
            <a:spLocks noChangeShapeType="1"/>
          </p:cNvSpPr>
          <p:nvPr/>
        </p:nvSpPr>
        <p:spPr bwMode="auto">
          <a:xfrm>
            <a:off x="304800" y="3343275"/>
            <a:ext cx="85344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1529" name="Text Box 31"/>
          <p:cNvSpPr txBox="1">
            <a:spLocks noChangeArrowheads="1"/>
          </p:cNvSpPr>
          <p:nvPr/>
        </p:nvSpPr>
        <p:spPr bwMode="auto">
          <a:xfrm>
            <a:off x="86785" y="600076"/>
            <a:ext cx="37044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400" b="1">
                <a:solidFill>
                  <a:srgbClr val="0066FF"/>
                </a:solidFill>
              </a:rPr>
              <a:t>SB Chassis Indoor PCB(Printed Circuit Board)</a:t>
            </a:r>
          </a:p>
          <a:p>
            <a:pPr algn="l"/>
            <a:r>
              <a:rPr lang="en-US" altLang="ko-KR" sz="1200" b="1"/>
              <a:t>-Picture: SB Libero R [Model Name:ASNH </a:t>
            </a:r>
            <a:r>
              <a:rPr lang="en-US" altLang="ko-KR" sz="1200" b="1" i="1"/>
              <a:t>09/12</a:t>
            </a:r>
            <a:r>
              <a:rPr lang="en-US" altLang="ko-KR" sz="1200" b="1"/>
              <a:t>GB1U0]</a:t>
            </a:r>
          </a:p>
        </p:txBody>
      </p:sp>
      <p:sp>
        <p:nvSpPr>
          <p:cNvPr id="21530" name="Text Box 32"/>
          <p:cNvSpPr txBox="1">
            <a:spLocks noChangeArrowheads="1"/>
          </p:cNvSpPr>
          <p:nvPr/>
        </p:nvSpPr>
        <p:spPr bwMode="auto">
          <a:xfrm>
            <a:off x="86785" y="3381376"/>
            <a:ext cx="37301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400" b="1">
                <a:solidFill>
                  <a:srgbClr val="0066FF"/>
                </a:solidFill>
              </a:rPr>
              <a:t>SC Chassis Indoor PCB(Printed Circuit Board)</a:t>
            </a:r>
          </a:p>
          <a:p>
            <a:pPr algn="l"/>
            <a:r>
              <a:rPr lang="en-US" altLang="ko-KR" sz="1200" b="1"/>
              <a:t>-Picture: SC Libero R [Model Name:ASNH </a:t>
            </a:r>
            <a:r>
              <a:rPr lang="en-US" altLang="ko-KR" sz="1200" b="1" i="1"/>
              <a:t>18/24</a:t>
            </a:r>
            <a:r>
              <a:rPr lang="en-US" altLang="ko-KR" sz="1200" b="1"/>
              <a:t> GC2U0]</a:t>
            </a:r>
          </a:p>
        </p:txBody>
      </p:sp>
      <p:sp>
        <p:nvSpPr>
          <p:cNvPr id="21531" name="Text Box 33"/>
          <p:cNvSpPr txBox="1">
            <a:spLocks noChangeArrowheads="1"/>
          </p:cNvSpPr>
          <p:nvPr/>
        </p:nvSpPr>
        <p:spPr bwMode="auto">
          <a:xfrm>
            <a:off x="33867" y="6306741"/>
            <a:ext cx="54890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>
                <a:solidFill>
                  <a:srgbClr val="FF3300"/>
                </a:solidFill>
                <a:latin typeface="굴림" pitchFamily="34" charset="-127"/>
              </a:rPr>
              <a:t>※For more details, refer to each model’s wiring diagram in Service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9"/>
          <p:cNvPicPr>
            <a:picLocks noChangeAspect="1" noChangeArrowheads="1"/>
          </p:cNvPicPr>
          <p:nvPr/>
        </p:nvPicPr>
        <p:blipFill>
          <a:blip r:embed="rId2" cstate="print"/>
          <a:srcRect l="44847" t="23933" b="59262"/>
          <a:stretch>
            <a:fillRect/>
          </a:stretch>
        </p:blipFill>
        <p:spPr bwMode="auto">
          <a:xfrm>
            <a:off x="5283201" y="3152775"/>
            <a:ext cx="3393017" cy="722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2" cstate="print"/>
          <a:srcRect t="23914" r="66495" b="59286"/>
          <a:stretch>
            <a:fillRect/>
          </a:stretch>
        </p:blipFill>
        <p:spPr bwMode="auto">
          <a:xfrm>
            <a:off x="5503333" y="2409825"/>
            <a:ext cx="2133600" cy="747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3513667" y="2909887"/>
            <a:ext cx="998350" cy="406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FF0000"/>
                </a:solidFill>
                <a:ea typeface="돋움" pitchFamily="34" charset="-127"/>
              </a:rPr>
              <a:t>LED2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FF0000"/>
                </a:solidFill>
                <a:ea typeface="돋움" pitchFamily="34" charset="-127"/>
              </a:rPr>
              <a:t>Red, 10 Digit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3513667" y="240982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33CC33"/>
                </a:solidFill>
                <a:ea typeface="돋움" pitchFamily="34" charset="-127"/>
              </a:rPr>
              <a:t>LED1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33CC33"/>
                </a:solidFill>
                <a:ea typeface="돋움" pitchFamily="34" charset="-127"/>
              </a:rPr>
              <a:t>Green,1 Digit</a:t>
            </a:r>
          </a:p>
        </p:txBody>
      </p:sp>
      <p:pic>
        <p:nvPicPr>
          <p:cNvPr id="22539" name="Picture 12" descr="IMG_0410"/>
          <p:cNvPicPr>
            <a:picLocks noChangeAspect="1" noChangeArrowheads="1"/>
          </p:cNvPicPr>
          <p:nvPr/>
        </p:nvPicPr>
        <p:blipFill>
          <a:blip r:embed="rId3" cstate="print"/>
          <a:srcRect l="52306" t="40146" r="31386" b="34268"/>
          <a:stretch>
            <a:fillRect/>
          </a:stretch>
        </p:blipFill>
        <p:spPr bwMode="auto">
          <a:xfrm>
            <a:off x="632884" y="2428876"/>
            <a:ext cx="2015067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1689100" y="2639616"/>
            <a:ext cx="230717" cy="130969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41" name="Oval 15"/>
          <p:cNvSpPr>
            <a:spLocks noChangeArrowheads="1"/>
          </p:cNvSpPr>
          <p:nvPr/>
        </p:nvSpPr>
        <p:spPr bwMode="auto">
          <a:xfrm>
            <a:off x="1689100" y="2801541"/>
            <a:ext cx="230717" cy="130969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42" name="Oval 17"/>
          <p:cNvSpPr>
            <a:spLocks noChangeArrowheads="1"/>
          </p:cNvSpPr>
          <p:nvPr/>
        </p:nvSpPr>
        <p:spPr bwMode="auto">
          <a:xfrm>
            <a:off x="6587067" y="2667000"/>
            <a:ext cx="230717" cy="12977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 flipH="1">
            <a:off x="5943600" y="2752725"/>
            <a:ext cx="660400" cy="466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>
            <a:off x="440267" y="2257426"/>
            <a:ext cx="783869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sz="1100" b="1"/>
              <a:t>1) 2 LED Type</a:t>
            </a: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469467" y="2247901"/>
            <a:ext cx="783869" cy="169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sz="1100" b="1"/>
              <a:t>2) 1 LED Type</a:t>
            </a:r>
          </a:p>
        </p:txBody>
      </p:sp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190501" y="365523"/>
            <a:ext cx="246945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Outdoor unit error – LED Location</a:t>
            </a:r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3526367" y="2352675"/>
            <a:ext cx="14859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254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067" y="3846910"/>
            <a:ext cx="6451600" cy="2572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49" name="Picture 41"/>
          <p:cNvPicPr>
            <a:picLocks noChangeAspect="1" noChangeArrowheads="1"/>
          </p:cNvPicPr>
          <p:nvPr/>
        </p:nvPicPr>
        <p:blipFill>
          <a:blip r:embed="rId5" cstate="print"/>
          <a:srcRect l="4446" t="8591" r="4446" b="8591"/>
          <a:stretch>
            <a:fillRect/>
          </a:stretch>
        </p:blipFill>
        <p:spPr bwMode="auto">
          <a:xfrm>
            <a:off x="4817534" y="4075510"/>
            <a:ext cx="656167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50" name="Picture 45"/>
          <p:cNvPicPr>
            <a:picLocks noChangeAspect="1" noChangeArrowheads="1"/>
          </p:cNvPicPr>
          <p:nvPr/>
        </p:nvPicPr>
        <p:blipFill>
          <a:blip r:embed="rId6" cstate="print"/>
          <a:srcRect l="4344" t="8211" r="4344" b="8211"/>
          <a:stretch>
            <a:fillRect/>
          </a:stretch>
        </p:blipFill>
        <p:spPr bwMode="auto">
          <a:xfrm>
            <a:off x="5547784" y="4067175"/>
            <a:ext cx="666749" cy="90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51" name="Rectangle 47"/>
          <p:cNvSpPr>
            <a:spLocks noChangeArrowheads="1"/>
          </p:cNvSpPr>
          <p:nvPr/>
        </p:nvSpPr>
        <p:spPr bwMode="auto">
          <a:xfrm>
            <a:off x="7071784" y="4082653"/>
            <a:ext cx="508000" cy="61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52" name="Rectangle 48"/>
          <p:cNvSpPr>
            <a:spLocks noChangeArrowheads="1"/>
          </p:cNvSpPr>
          <p:nvPr/>
        </p:nvSpPr>
        <p:spPr bwMode="auto">
          <a:xfrm>
            <a:off x="6333067" y="4081462"/>
            <a:ext cx="508000" cy="72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53" name="Text Box 43"/>
          <p:cNvSpPr txBox="1">
            <a:spLocks noChangeArrowheads="1"/>
          </p:cNvSpPr>
          <p:nvPr/>
        </p:nvSpPr>
        <p:spPr bwMode="auto">
          <a:xfrm>
            <a:off x="7054851" y="4065985"/>
            <a:ext cx="52916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Green</a:t>
            </a:r>
          </a:p>
        </p:txBody>
      </p:sp>
      <p:sp>
        <p:nvSpPr>
          <p:cNvPr id="22554" name="Text Box 44"/>
          <p:cNvSpPr txBox="1">
            <a:spLocks noChangeArrowheads="1"/>
          </p:cNvSpPr>
          <p:nvPr/>
        </p:nvSpPr>
        <p:spPr bwMode="auto">
          <a:xfrm>
            <a:off x="6320367" y="4070747"/>
            <a:ext cx="52916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Red</a:t>
            </a:r>
          </a:p>
        </p:txBody>
      </p:sp>
      <p:sp>
        <p:nvSpPr>
          <p:cNvPr id="22555" name="Rectangle 49"/>
          <p:cNvSpPr>
            <a:spLocks noChangeArrowheads="1"/>
          </p:cNvSpPr>
          <p:nvPr/>
        </p:nvSpPr>
        <p:spPr bwMode="auto">
          <a:xfrm>
            <a:off x="2658533" y="2409825"/>
            <a:ext cx="812800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cxnSp>
        <p:nvCxnSpPr>
          <p:cNvPr id="22556" name="AutoShape 14"/>
          <p:cNvCxnSpPr>
            <a:cxnSpLocks noChangeShapeType="1"/>
            <a:stCxn id="22540" idx="6"/>
            <a:endCxn id="22538" idx="1"/>
          </p:cNvCxnSpPr>
          <p:nvPr/>
        </p:nvCxnSpPr>
        <p:spPr bwMode="auto">
          <a:xfrm flipV="1">
            <a:off x="1919817" y="2594491"/>
            <a:ext cx="1593850" cy="110610"/>
          </a:xfrm>
          <a:prstGeom prst="straightConnector1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med"/>
          </a:ln>
        </p:spPr>
      </p:cxnSp>
      <p:cxnSp>
        <p:nvCxnSpPr>
          <p:cNvPr id="22557" name="AutoShape 16"/>
          <p:cNvCxnSpPr>
            <a:cxnSpLocks noChangeShapeType="1"/>
            <a:stCxn id="22541" idx="6"/>
            <a:endCxn id="22537" idx="1"/>
          </p:cNvCxnSpPr>
          <p:nvPr/>
        </p:nvCxnSpPr>
        <p:spPr bwMode="auto">
          <a:xfrm>
            <a:off x="1919817" y="2867026"/>
            <a:ext cx="1593850" cy="24599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2558" name="Picture 53" descr="IMG_0410"/>
          <p:cNvPicPr>
            <a:picLocks noChangeAspect="1" noChangeArrowheads="1"/>
          </p:cNvPicPr>
          <p:nvPr/>
        </p:nvPicPr>
        <p:blipFill>
          <a:blip r:embed="rId7" cstate="print"/>
          <a:srcRect r="2" b="-3"/>
          <a:stretch>
            <a:fillRect/>
          </a:stretch>
        </p:blipFill>
        <p:spPr bwMode="auto">
          <a:xfrm>
            <a:off x="3403600" y="1157288"/>
            <a:ext cx="2743200" cy="90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7733" y="1208485"/>
            <a:ext cx="2438400" cy="797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60" name="Rectangle 57"/>
          <p:cNvSpPr>
            <a:spLocks noChangeArrowheads="1"/>
          </p:cNvSpPr>
          <p:nvPr/>
        </p:nvSpPr>
        <p:spPr bwMode="auto">
          <a:xfrm>
            <a:off x="8358717" y="1295401"/>
            <a:ext cx="192616" cy="10834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61" name="Rectangle 58"/>
          <p:cNvSpPr>
            <a:spLocks noChangeArrowheads="1"/>
          </p:cNvSpPr>
          <p:nvPr/>
        </p:nvSpPr>
        <p:spPr bwMode="auto">
          <a:xfrm>
            <a:off x="4944533" y="1552575"/>
            <a:ext cx="349251" cy="1619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2562" name="Picture 60" descr="PCB"/>
          <p:cNvPicPr>
            <a:picLocks noChangeAspect="1" noChangeArrowheads="1"/>
          </p:cNvPicPr>
          <p:nvPr/>
        </p:nvPicPr>
        <p:blipFill>
          <a:blip r:embed="rId9" cstate="print"/>
          <a:srcRect l="2203" t="4289" r="2193" b="3"/>
          <a:stretch>
            <a:fillRect/>
          </a:stretch>
        </p:blipFill>
        <p:spPr bwMode="auto">
          <a:xfrm>
            <a:off x="304800" y="1028700"/>
            <a:ext cx="2844800" cy="10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3" name="Rectangle 61"/>
          <p:cNvSpPr>
            <a:spLocks noChangeArrowheads="1"/>
          </p:cNvSpPr>
          <p:nvPr/>
        </p:nvSpPr>
        <p:spPr bwMode="auto">
          <a:xfrm>
            <a:off x="1930400" y="1362075"/>
            <a:ext cx="349251" cy="161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64" name="Rectangle 63"/>
          <p:cNvSpPr>
            <a:spLocks noChangeArrowheads="1"/>
          </p:cNvSpPr>
          <p:nvPr/>
        </p:nvSpPr>
        <p:spPr bwMode="auto">
          <a:xfrm>
            <a:off x="1219201" y="3600450"/>
            <a:ext cx="149508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 Error Descriptions</a:t>
            </a:r>
          </a:p>
        </p:txBody>
      </p:sp>
      <p:sp>
        <p:nvSpPr>
          <p:cNvPr id="22565" name="Rectangle 64"/>
          <p:cNvSpPr>
            <a:spLocks noChangeArrowheads="1"/>
          </p:cNvSpPr>
          <p:nvPr/>
        </p:nvSpPr>
        <p:spPr bwMode="auto">
          <a:xfrm>
            <a:off x="152400" y="590550"/>
            <a:ext cx="8839200" cy="15430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66" name="Rectangle 65"/>
          <p:cNvSpPr>
            <a:spLocks noChangeArrowheads="1"/>
          </p:cNvSpPr>
          <p:nvPr/>
        </p:nvSpPr>
        <p:spPr bwMode="auto">
          <a:xfrm>
            <a:off x="152400" y="590550"/>
            <a:ext cx="8839200" cy="255985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67" name="Line 67"/>
          <p:cNvSpPr>
            <a:spLocks noChangeShapeType="1"/>
          </p:cNvSpPr>
          <p:nvPr/>
        </p:nvSpPr>
        <p:spPr bwMode="auto">
          <a:xfrm>
            <a:off x="3318933" y="590550"/>
            <a:ext cx="0" cy="1543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568" name="Line 68"/>
          <p:cNvSpPr>
            <a:spLocks noChangeShapeType="1"/>
          </p:cNvSpPr>
          <p:nvPr/>
        </p:nvSpPr>
        <p:spPr bwMode="auto">
          <a:xfrm>
            <a:off x="6333067" y="581025"/>
            <a:ext cx="0" cy="1543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569" name="Rectangle 69"/>
          <p:cNvSpPr>
            <a:spLocks noChangeArrowheads="1"/>
          </p:cNvSpPr>
          <p:nvPr/>
        </p:nvSpPr>
        <p:spPr bwMode="auto">
          <a:xfrm>
            <a:off x="423333" y="619125"/>
            <a:ext cx="1699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4kw Controller(UE,UE1)</a:t>
            </a:r>
          </a:p>
        </p:txBody>
      </p:sp>
      <p:sp>
        <p:nvSpPr>
          <p:cNvPr id="22570" name="Rectangle 70"/>
          <p:cNvSpPr>
            <a:spLocks noChangeArrowheads="1"/>
          </p:cNvSpPr>
          <p:nvPr/>
        </p:nvSpPr>
        <p:spPr bwMode="auto">
          <a:xfrm>
            <a:off x="3572934" y="609600"/>
            <a:ext cx="1682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2kw Controller(UL,UL2)</a:t>
            </a:r>
          </a:p>
        </p:txBody>
      </p:sp>
      <p:sp>
        <p:nvSpPr>
          <p:cNvPr id="22571" name="Rectangle 71"/>
          <p:cNvSpPr>
            <a:spLocks noChangeArrowheads="1"/>
          </p:cNvSpPr>
          <p:nvPr/>
        </p:nvSpPr>
        <p:spPr bwMode="auto">
          <a:xfrm>
            <a:off x="6472768" y="609600"/>
            <a:ext cx="1616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1.5kw Controller(UA3)</a:t>
            </a:r>
          </a:p>
        </p:txBody>
      </p:sp>
      <p:sp>
        <p:nvSpPr>
          <p:cNvPr id="22572" name="Rectangle 73"/>
          <p:cNvSpPr>
            <a:spLocks noChangeArrowheads="1"/>
          </p:cNvSpPr>
          <p:nvPr/>
        </p:nvSpPr>
        <p:spPr bwMode="auto">
          <a:xfrm>
            <a:off x="1989667" y="857250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/>
              <a:t>2 LED Type</a:t>
            </a:r>
          </a:p>
        </p:txBody>
      </p:sp>
      <p:sp>
        <p:nvSpPr>
          <p:cNvPr id="22573" name="Rectangle 74"/>
          <p:cNvSpPr>
            <a:spLocks noChangeArrowheads="1"/>
          </p:cNvSpPr>
          <p:nvPr/>
        </p:nvSpPr>
        <p:spPr bwMode="auto">
          <a:xfrm>
            <a:off x="5048251" y="857250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/>
              <a:t>2 LED Type</a:t>
            </a:r>
          </a:p>
        </p:txBody>
      </p:sp>
      <p:sp>
        <p:nvSpPr>
          <p:cNvPr id="22574" name="Rectangle 75"/>
          <p:cNvSpPr>
            <a:spLocks noChangeArrowheads="1"/>
          </p:cNvSpPr>
          <p:nvPr/>
        </p:nvSpPr>
        <p:spPr bwMode="auto">
          <a:xfrm>
            <a:off x="7679267" y="857250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b="1"/>
              <a:t>1 LED Type</a:t>
            </a:r>
          </a:p>
        </p:txBody>
      </p:sp>
      <p:sp>
        <p:nvSpPr>
          <p:cNvPr id="22575" name="Rectangle 76"/>
          <p:cNvSpPr>
            <a:spLocks noChangeArrowheads="1"/>
          </p:cNvSpPr>
          <p:nvPr/>
        </p:nvSpPr>
        <p:spPr bwMode="auto">
          <a:xfrm>
            <a:off x="4978400" y="3429000"/>
            <a:ext cx="15240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76" name="Rectangle 78"/>
          <p:cNvSpPr>
            <a:spLocks noChangeArrowheads="1"/>
          </p:cNvSpPr>
          <p:nvPr/>
        </p:nvSpPr>
        <p:spPr bwMode="auto">
          <a:xfrm>
            <a:off x="5181600" y="3209925"/>
            <a:ext cx="17272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77" name="Text Box 77"/>
          <p:cNvSpPr txBox="1">
            <a:spLocks noChangeArrowheads="1"/>
          </p:cNvSpPr>
          <p:nvPr/>
        </p:nvSpPr>
        <p:spPr bwMode="auto">
          <a:xfrm>
            <a:off x="5181601" y="3200400"/>
            <a:ext cx="13276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Ex) Error Code 21 (DC Peak)</a:t>
            </a:r>
          </a:p>
        </p:txBody>
      </p:sp>
      <p:sp>
        <p:nvSpPr>
          <p:cNvPr id="22578" name="Rectangle 79"/>
          <p:cNvSpPr>
            <a:spLocks noChangeArrowheads="1"/>
          </p:cNvSpPr>
          <p:nvPr/>
        </p:nvSpPr>
        <p:spPr bwMode="auto">
          <a:xfrm>
            <a:off x="5486400" y="3633788"/>
            <a:ext cx="3149600" cy="5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79" name="Text Box 80"/>
          <p:cNvSpPr txBox="1">
            <a:spLocks noChangeArrowheads="1"/>
          </p:cNvSpPr>
          <p:nvPr/>
        </p:nvSpPr>
        <p:spPr bwMode="auto">
          <a:xfrm>
            <a:off x="5384801" y="3594497"/>
            <a:ext cx="377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1Sec</a:t>
            </a:r>
          </a:p>
        </p:txBody>
      </p:sp>
      <p:sp>
        <p:nvSpPr>
          <p:cNvPr id="22580" name="Text Box 81"/>
          <p:cNvSpPr txBox="1">
            <a:spLocks noChangeArrowheads="1"/>
          </p:cNvSpPr>
          <p:nvPr/>
        </p:nvSpPr>
        <p:spPr bwMode="auto">
          <a:xfrm>
            <a:off x="5744634" y="3671888"/>
            <a:ext cx="417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2Secs</a:t>
            </a:r>
          </a:p>
        </p:txBody>
      </p:sp>
      <p:sp>
        <p:nvSpPr>
          <p:cNvPr id="22581" name="Text Box 82"/>
          <p:cNvSpPr txBox="1">
            <a:spLocks noChangeArrowheads="1"/>
          </p:cNvSpPr>
          <p:nvPr/>
        </p:nvSpPr>
        <p:spPr bwMode="auto">
          <a:xfrm>
            <a:off x="6474884" y="3671888"/>
            <a:ext cx="417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2Secs</a:t>
            </a:r>
          </a:p>
        </p:txBody>
      </p:sp>
      <p:sp>
        <p:nvSpPr>
          <p:cNvPr id="22582" name="Text Box 83"/>
          <p:cNvSpPr txBox="1">
            <a:spLocks noChangeArrowheads="1"/>
          </p:cNvSpPr>
          <p:nvPr/>
        </p:nvSpPr>
        <p:spPr bwMode="auto">
          <a:xfrm>
            <a:off x="7245351" y="3671888"/>
            <a:ext cx="417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2Secs</a:t>
            </a:r>
          </a:p>
        </p:txBody>
      </p:sp>
      <p:sp>
        <p:nvSpPr>
          <p:cNvPr id="22583" name="Text Box 84"/>
          <p:cNvSpPr txBox="1">
            <a:spLocks noChangeArrowheads="1"/>
          </p:cNvSpPr>
          <p:nvPr/>
        </p:nvSpPr>
        <p:spPr bwMode="auto">
          <a:xfrm>
            <a:off x="8053917" y="3667125"/>
            <a:ext cx="417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2Secs</a:t>
            </a:r>
          </a:p>
        </p:txBody>
      </p:sp>
      <p:sp>
        <p:nvSpPr>
          <p:cNvPr id="22584" name="Text Box 85"/>
          <p:cNvSpPr txBox="1">
            <a:spLocks noChangeArrowheads="1"/>
          </p:cNvSpPr>
          <p:nvPr/>
        </p:nvSpPr>
        <p:spPr bwMode="auto">
          <a:xfrm>
            <a:off x="6163734" y="3594497"/>
            <a:ext cx="377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1Sec</a:t>
            </a:r>
          </a:p>
        </p:txBody>
      </p:sp>
      <p:sp>
        <p:nvSpPr>
          <p:cNvPr id="22585" name="Text Box 86"/>
          <p:cNvSpPr txBox="1">
            <a:spLocks noChangeArrowheads="1"/>
          </p:cNvSpPr>
          <p:nvPr/>
        </p:nvSpPr>
        <p:spPr bwMode="auto">
          <a:xfrm>
            <a:off x="6961717" y="3594497"/>
            <a:ext cx="377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1Sec</a:t>
            </a:r>
          </a:p>
        </p:txBody>
      </p:sp>
      <p:sp>
        <p:nvSpPr>
          <p:cNvPr id="22586" name="Text Box 87"/>
          <p:cNvSpPr txBox="1">
            <a:spLocks noChangeArrowheads="1"/>
          </p:cNvSpPr>
          <p:nvPr/>
        </p:nvSpPr>
        <p:spPr bwMode="auto">
          <a:xfrm>
            <a:off x="7715251" y="3594497"/>
            <a:ext cx="377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1Sec</a:t>
            </a:r>
          </a:p>
        </p:txBody>
      </p:sp>
      <p:sp>
        <p:nvSpPr>
          <p:cNvPr id="22587" name="Text Box 88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-70-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01601" y="589360"/>
            <a:ext cx="2438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Error Code CH01, CH02, CH06,CH12</a:t>
            </a:r>
          </a:p>
        </p:txBody>
      </p:sp>
      <p:graphicFrame>
        <p:nvGraphicFramePr>
          <p:cNvPr id="70772" name="Group 116"/>
          <p:cNvGraphicFramePr>
            <a:graphicFrameLocks noGrp="1"/>
          </p:cNvGraphicFramePr>
          <p:nvPr/>
        </p:nvGraphicFramePr>
        <p:xfrm>
          <a:off x="203200" y="817960"/>
          <a:ext cx="8737600" cy="1639491"/>
        </p:xfrm>
        <a:graphic>
          <a:graphicData uri="http://schemas.openxmlformats.org/drawingml/2006/table">
            <a:tbl>
              <a:tblPr/>
              <a:tblGrid>
                <a:gridCol w="772584"/>
                <a:gridCol w="2419349"/>
                <a:gridCol w="2017184"/>
                <a:gridCol w="3528483"/>
              </a:tblGrid>
              <a:tr h="30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Error code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Title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Cause of error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Point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01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air sensor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Poor Connection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Open / Short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sensor connection status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Normal resistor : 10㏀ /at 25℃(77℉)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02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inlet pipe sensor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Poor Connection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Open / Short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sensor connection status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Normal resistor : 5㏀ /at 25℃(77℉)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06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outlet pipe sensor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Poor Connection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Open / Short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sensor connection status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Normal resistor : 5㏀ /at 25℃(77℉)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Indoor middle pipe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sensor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Poor Connection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 Open / Short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sensor connection status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Normal resistor : 5㏀ /at 25℃(77℉)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2" name="Rectangle 42"/>
          <p:cNvSpPr>
            <a:spLocks noChangeArrowheads="1"/>
          </p:cNvSpPr>
          <p:nvPr/>
        </p:nvSpPr>
        <p:spPr bwMode="auto">
          <a:xfrm>
            <a:off x="203200" y="2518173"/>
            <a:ext cx="8974667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1.Check if the temperature connection part is securely connected.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2.After disconnecting from temperature sensor PCB assembly, measure each sensor’s resistance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3.If the measurement indicates infinite or 0Ω please replace temperature sensor.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4.If the measurement is normal. then please check main indoor PCB and replace</a:t>
            </a:r>
          </a:p>
        </p:txBody>
      </p:sp>
      <p:pic>
        <p:nvPicPr>
          <p:cNvPr id="23593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34" y="3314700"/>
            <a:ext cx="1775884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01434" y="3338512"/>
            <a:ext cx="5905500" cy="1252538"/>
            <a:chOff x="2252" y="2867"/>
            <a:chExt cx="2790" cy="1052"/>
          </a:xfrm>
        </p:grpSpPr>
        <p:pic>
          <p:nvPicPr>
            <p:cNvPr id="23617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2" y="2867"/>
              <a:ext cx="2790" cy="1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618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0" y="2998"/>
              <a:ext cx="330" cy="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619" name="Text Box 47"/>
            <p:cNvSpPr txBox="1">
              <a:spLocks noChangeArrowheads="1"/>
            </p:cNvSpPr>
            <p:nvPr/>
          </p:nvSpPr>
          <p:spPr bwMode="auto">
            <a:xfrm>
              <a:off x="3999" y="2918"/>
              <a:ext cx="435" cy="1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Middle pipe sensor</a:t>
              </a:r>
            </a:p>
          </p:txBody>
        </p:sp>
        <p:sp>
          <p:nvSpPr>
            <p:cNvPr id="23620" name="Text Box 48"/>
            <p:cNvSpPr txBox="1">
              <a:spLocks noChangeArrowheads="1"/>
            </p:cNvSpPr>
            <p:nvPr/>
          </p:nvSpPr>
          <p:spPr bwMode="auto">
            <a:xfrm>
              <a:off x="4416" y="3179"/>
              <a:ext cx="420" cy="1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Outlet pipe sensor</a:t>
              </a:r>
            </a:p>
          </p:txBody>
        </p:sp>
        <p:sp>
          <p:nvSpPr>
            <p:cNvPr id="23621" name="Text Box 49"/>
            <p:cNvSpPr txBox="1">
              <a:spLocks noChangeArrowheads="1"/>
            </p:cNvSpPr>
            <p:nvPr/>
          </p:nvSpPr>
          <p:spPr bwMode="auto">
            <a:xfrm>
              <a:off x="2356" y="3003"/>
              <a:ext cx="572" cy="1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Inlet pipe sensor</a:t>
              </a:r>
            </a:p>
          </p:txBody>
        </p:sp>
        <p:sp>
          <p:nvSpPr>
            <p:cNvPr id="23622" name="Text Box 50"/>
            <p:cNvSpPr txBox="1">
              <a:spLocks noChangeArrowheads="1"/>
            </p:cNvSpPr>
            <p:nvPr/>
          </p:nvSpPr>
          <p:spPr bwMode="auto">
            <a:xfrm>
              <a:off x="3664" y="3699"/>
              <a:ext cx="229" cy="1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Air sensor</a:t>
              </a:r>
            </a:p>
          </p:txBody>
        </p:sp>
      </p:grpSp>
      <p:sp>
        <p:nvSpPr>
          <p:cNvPr id="23595" name="Rectangle 65"/>
          <p:cNvSpPr>
            <a:spLocks noChangeArrowheads="1"/>
          </p:cNvSpPr>
          <p:nvPr/>
        </p:nvSpPr>
        <p:spPr bwMode="auto">
          <a:xfrm>
            <a:off x="101601" y="314325"/>
            <a:ext cx="39725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6.1.6 Trouble Shooting / Error Code (Indoor Unit)</a:t>
            </a:r>
          </a:p>
        </p:txBody>
      </p:sp>
      <p:graphicFrame>
        <p:nvGraphicFramePr>
          <p:cNvPr id="70773" name="Group 117"/>
          <p:cNvGraphicFramePr>
            <a:graphicFrameLocks noGrp="1"/>
          </p:cNvGraphicFramePr>
          <p:nvPr/>
        </p:nvGraphicFramePr>
        <p:xfrm>
          <a:off x="186267" y="4953001"/>
          <a:ext cx="8839200" cy="546497"/>
        </p:xfrm>
        <a:graphic>
          <a:graphicData uri="http://schemas.openxmlformats.org/drawingml/2006/table">
            <a:tbl>
              <a:tblPr/>
              <a:tblGrid>
                <a:gridCol w="1134533"/>
                <a:gridCol w="1576917"/>
                <a:gridCol w="2205567"/>
                <a:gridCol w="3922183"/>
              </a:tblGrid>
              <a:tr h="23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Error code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Title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Cause of error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Point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</a:tr>
              <a:tr h="30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09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Option PCB error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Poor connection of option PCB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the connection status of the option PCB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3" name="Text Box 83"/>
          <p:cNvSpPr txBox="1">
            <a:spLocks noChangeArrowheads="1"/>
          </p:cNvSpPr>
          <p:nvPr/>
        </p:nvSpPr>
        <p:spPr bwMode="auto">
          <a:xfrm>
            <a:off x="3048000" y="5543550"/>
            <a:ext cx="4944533" cy="244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1. Check the option PCB is properly connected</a:t>
            </a:r>
          </a:p>
        </p:txBody>
      </p:sp>
      <p:pic>
        <p:nvPicPr>
          <p:cNvPr id="23614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43550"/>
            <a:ext cx="2624667" cy="857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615" name="Text Box 89"/>
          <p:cNvSpPr txBox="1">
            <a:spLocks noChangeArrowheads="1"/>
          </p:cNvSpPr>
          <p:nvPr/>
        </p:nvSpPr>
        <p:spPr bwMode="auto">
          <a:xfrm>
            <a:off x="101600" y="4737498"/>
            <a:ext cx="123758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Error Code CH09</a:t>
            </a:r>
          </a:p>
        </p:txBody>
      </p:sp>
      <p:sp>
        <p:nvSpPr>
          <p:cNvPr id="23616" name="Text Box 107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-71-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-2117" y="6466285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2" cstate="print"/>
          <a:srcRect l="18039" t="9892" r="3986" b="38132"/>
          <a:stretch>
            <a:fillRect/>
          </a:stretch>
        </p:blipFill>
        <p:spPr bwMode="auto">
          <a:xfrm>
            <a:off x="643467" y="1619250"/>
            <a:ext cx="782320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3471333" y="1971676"/>
            <a:ext cx="1253067" cy="11787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997201" y="1943100"/>
            <a:ext cx="44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b="1">
                <a:latin typeface="굴림" pitchFamily="34" charset="-127"/>
              </a:rPr>
              <a:t>①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101600" y="552450"/>
            <a:ext cx="4623382" cy="134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/>
            <a:r>
              <a:rPr lang="en-US" altLang="ko-KR" sz="1100" b="1">
                <a:ea typeface="돋움" pitchFamily="34" charset="-127"/>
                <a:sym typeface="Wingdings" pitchFamily="2" charset="2"/>
              </a:rPr>
              <a:t>You can find trouble shooting guide in General Service Manual on the web</a:t>
            </a:r>
          </a:p>
          <a:p>
            <a:pPr marL="342900" indent="-342900" algn="l">
              <a:lnSpc>
                <a:spcPct val="160000"/>
              </a:lnSpc>
            </a:pPr>
            <a:r>
              <a:rPr lang="en-US" altLang="ko-KR" sz="1100">
                <a:ea typeface="돋움" pitchFamily="34" charset="-127"/>
                <a:sym typeface="Wingdings" pitchFamily="2" charset="2"/>
              </a:rPr>
              <a:t>1. Go to Inventory &gt; Parts Portal</a:t>
            </a:r>
          </a:p>
          <a:p>
            <a:pPr marL="342900" indent="-342900" algn="l">
              <a:lnSpc>
                <a:spcPct val="160000"/>
              </a:lnSpc>
            </a:pPr>
            <a:r>
              <a:rPr lang="en-US" altLang="ko-KR" sz="1100">
                <a:ea typeface="돋움" pitchFamily="34" charset="-127"/>
                <a:sym typeface="Wingdings" pitchFamily="2" charset="2"/>
              </a:rPr>
              <a:t>2. Search the model name.</a:t>
            </a:r>
          </a:p>
          <a:p>
            <a:pPr marL="342900" indent="-342900" algn="l">
              <a:lnSpc>
                <a:spcPct val="160000"/>
              </a:lnSpc>
            </a:pPr>
            <a:r>
              <a:rPr lang="en-US" altLang="ko-KR" sz="1100">
                <a:ea typeface="돋움" pitchFamily="34" charset="-127"/>
                <a:sym typeface="Wingdings" pitchFamily="2" charset="2"/>
              </a:rPr>
              <a:t>3. Go to ‘Technical Pack’ and select ‘Service Manual’.</a:t>
            </a:r>
          </a:p>
          <a:p>
            <a:pPr marL="342900" indent="-342900" algn="l">
              <a:lnSpc>
                <a:spcPct val="160000"/>
              </a:lnSpc>
            </a:pPr>
            <a:r>
              <a:rPr lang="en-US" altLang="ko-KR" sz="1100">
                <a:ea typeface="돋움" pitchFamily="34" charset="-127"/>
                <a:sym typeface="Wingdings" pitchFamily="2" charset="2"/>
              </a:rPr>
              <a:t>4. From there, General Service Manual can be downloaded to your computer.</a:t>
            </a:r>
            <a:endParaRPr lang="en-US" altLang="ko-KR" sz="1100">
              <a:latin typeface="돋움" pitchFamily="34" charset="-127"/>
              <a:ea typeface="돋움" pitchFamily="34" charset="-127"/>
              <a:sym typeface="Wingdings" pitchFamily="2" charset="2"/>
            </a:endParaRP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101600" y="314325"/>
            <a:ext cx="341151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6.1.1 How to Download a Service Manual </a:t>
            </a:r>
          </a:p>
        </p:txBody>
      </p:sp>
      <p:pic>
        <p:nvPicPr>
          <p:cNvPr id="6156" name="Picture 16"/>
          <p:cNvPicPr>
            <a:picLocks noChangeAspect="1" noChangeArrowheads="1"/>
          </p:cNvPicPr>
          <p:nvPr/>
        </p:nvPicPr>
        <p:blipFill>
          <a:blip r:embed="rId3" cstate="print"/>
          <a:srcRect l="14673" t="26135" r="7056" b="18790"/>
          <a:stretch>
            <a:fillRect/>
          </a:stretch>
        </p:blipFill>
        <p:spPr bwMode="auto">
          <a:xfrm>
            <a:off x="643467" y="3819526"/>
            <a:ext cx="7821084" cy="2546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745067" y="4019550"/>
            <a:ext cx="1642533" cy="142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4605867" y="4714875"/>
            <a:ext cx="1524000" cy="1143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237067" y="39433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latin typeface="굴림" pitchFamily="34" charset="-127"/>
                <a:sym typeface="Wingdings" pitchFamily="2" charset="2"/>
              </a:rPr>
              <a:t>②</a:t>
            </a: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5992285" y="4373166"/>
            <a:ext cx="41549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b="1">
                <a:latin typeface="굴림" pitchFamily="34" charset="-127"/>
                <a:sym typeface="Wingdings" pitchFamily="2" charset="2"/>
              </a:rPr>
              <a:t>③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-54-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0801" y="536973"/>
            <a:ext cx="1649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/>
              <a:t>Error Code CH05, CH53</a:t>
            </a:r>
          </a:p>
        </p:txBody>
      </p:sp>
      <p:graphicFrame>
        <p:nvGraphicFramePr>
          <p:cNvPr id="71789" name="Group 109"/>
          <p:cNvGraphicFramePr>
            <a:graphicFrameLocks noGrp="1"/>
          </p:cNvGraphicFramePr>
          <p:nvPr/>
        </p:nvGraphicFramePr>
        <p:xfrm>
          <a:off x="118533" y="823913"/>
          <a:ext cx="8940801" cy="1755641"/>
        </p:xfrm>
        <a:graphic>
          <a:graphicData uri="http://schemas.openxmlformats.org/drawingml/2006/table">
            <a:tbl>
              <a:tblPr/>
              <a:tblGrid>
                <a:gridCol w="897467"/>
                <a:gridCol w="1581151"/>
                <a:gridCol w="2286000"/>
                <a:gridCol w="4176183"/>
              </a:tblGrid>
              <a:tr h="30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Error code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Title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Cause of error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 Point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</a:tr>
              <a:tr h="1450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05 / 53</a:t>
                      </a:r>
                    </a:p>
                  </a:txBody>
                  <a:tcPr marL="72000" marR="72000" marT="27000" marB="270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   Communication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(Indoor → Outdoor)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The communication between indoor&lt;-&gt; outdoor unit is stopped for more than 3 minutes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Power input AC 208~230V.(Outdoor, Indoor)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The connector for transmission is disconnected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The connecting wires are misconnected.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The GND 1,2 is not connected at main GND.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The communication line is shorted at GND.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Transmission circuit of outdoor PCB is abnormal.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Transmission circuit of indoor PCB is abnormal.</a:t>
                      </a:r>
                    </a:p>
                  </a:txBody>
                  <a:tcPr marL="72000" marR="72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1" name="Text Box 27"/>
          <p:cNvSpPr txBox="1">
            <a:spLocks noChangeArrowheads="1"/>
          </p:cNvSpPr>
          <p:nvPr/>
        </p:nvSpPr>
        <p:spPr bwMode="auto">
          <a:xfrm>
            <a:off x="169333" y="2641998"/>
            <a:ext cx="8534400" cy="1903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 b="1"/>
              <a:t>*CH05 is displayed at indoor unit, CH53 is displayed at outdoor unit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1. Check the input power AC 208~230V.(Outdoor, Indoor)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2. Check the communication wires are correctly connected.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  → Adjust the connection of wire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  → Confirm the wire of “Live”, “ Neutral”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3. Check the resistance between communication line and GND. (Normal : Over 2㏁)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4. Check the connector for communication is correctly connected.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100"/>
              <a:t>5. Check the connection of GND, GND2, and main GND.</a:t>
            </a:r>
          </a:p>
        </p:txBody>
      </p:sp>
      <p:sp>
        <p:nvSpPr>
          <p:cNvPr id="24602" name="Text Box 104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-72-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592667" y="2219325"/>
            <a:ext cx="8551333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ko-KR" sz="1000">
                <a:sym typeface="Wingdings" pitchFamily="2" charset="2"/>
              </a:rPr>
              <a:t> Operating frequency of compressor depends on  the load condition, like the difference between the room  </a:t>
            </a:r>
          </a:p>
          <a:p>
            <a:pPr algn="l">
              <a:lnSpc>
                <a:spcPct val="120000"/>
              </a:lnSpc>
            </a:pPr>
            <a:r>
              <a:rPr lang="en-US" altLang="ko-KR" sz="1000">
                <a:sym typeface="Wingdings" pitchFamily="2" charset="2"/>
              </a:rPr>
              <a:t>   temperature and the set temperature, frequency restrictions.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ko-KR" sz="1000">
                <a:sym typeface="Wingdings" pitchFamily="2" charset="2"/>
              </a:rPr>
              <a:t> If the compressor operates at some frequency, the operating frequency of compressor cannot be changed </a:t>
            </a:r>
          </a:p>
          <a:p>
            <a:pPr algn="l">
              <a:lnSpc>
                <a:spcPct val="120000"/>
              </a:lnSpc>
            </a:pPr>
            <a:r>
              <a:rPr lang="en-US" altLang="ko-KR" sz="1000">
                <a:sym typeface="Wingdings" pitchFamily="2" charset="2"/>
              </a:rPr>
              <a:t>   within 90 seconds(except in emergency conditions).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ko-KR" sz="1000">
                <a:sym typeface="Wingdings" pitchFamily="2" charset="2"/>
              </a:rPr>
              <a:t> Compressor turned off when;</a:t>
            </a:r>
          </a:p>
          <a:p>
            <a:pPr algn="l">
              <a:lnSpc>
                <a:spcPct val="120000"/>
              </a:lnSpc>
            </a:pPr>
            <a:r>
              <a:rPr lang="en-US" altLang="ko-KR" sz="1000">
                <a:sym typeface="Wingdings" pitchFamily="2" charset="2"/>
              </a:rPr>
              <a:t>   - Intake air temperature reaches below 0.5°C(1°F) of the setting temperature for 3 minutes continuously.</a:t>
            </a:r>
          </a:p>
          <a:p>
            <a:pPr algn="l">
              <a:lnSpc>
                <a:spcPct val="120000"/>
              </a:lnSpc>
            </a:pPr>
            <a:r>
              <a:rPr lang="en-US" altLang="ko-KR" sz="1000">
                <a:sym typeface="Wingdings" pitchFamily="2" charset="2"/>
              </a:rPr>
              <a:t>   - Intake air temperature reaches below 1.5°C(3°F) of the setting temperature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ko-KR" sz="1000">
                <a:sym typeface="Wingdings" pitchFamily="2" charset="2"/>
              </a:rPr>
              <a:t> Compressors 3 minutes time delay.</a:t>
            </a:r>
          </a:p>
          <a:p>
            <a:pPr algn="l">
              <a:lnSpc>
                <a:spcPct val="120000"/>
              </a:lnSpc>
            </a:pPr>
            <a:r>
              <a:rPr lang="en-US" altLang="ko-KR" sz="1000">
                <a:sym typeface="Wingdings" pitchFamily="2" charset="2"/>
              </a:rPr>
              <a:t>   - After compressor off, the compressor can restart minimum 3 minute later.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22400" y="696516"/>
            <a:ext cx="6502400" cy="1494234"/>
            <a:chOff x="749" y="514"/>
            <a:chExt cx="4164" cy="1170"/>
          </a:xfrm>
        </p:grpSpPr>
        <p:pic>
          <p:nvPicPr>
            <p:cNvPr id="718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9" y="514"/>
              <a:ext cx="4164" cy="1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189" name="Rectangle 15"/>
            <p:cNvSpPr>
              <a:spLocks noChangeArrowheads="1"/>
            </p:cNvSpPr>
            <p:nvPr/>
          </p:nvSpPr>
          <p:spPr bwMode="auto">
            <a:xfrm>
              <a:off x="1300" y="682"/>
              <a:ext cx="118" cy="28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7190" name="Rectangle 16"/>
            <p:cNvSpPr>
              <a:spLocks noChangeArrowheads="1"/>
            </p:cNvSpPr>
            <p:nvPr/>
          </p:nvSpPr>
          <p:spPr bwMode="auto">
            <a:xfrm>
              <a:off x="1284" y="1035"/>
              <a:ext cx="118" cy="28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</p:grp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101601" y="314325"/>
            <a:ext cx="34067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6.1.2 Introduction to Basic Mode Controls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39333" y="3733800"/>
            <a:ext cx="6502400" cy="1381125"/>
            <a:chOff x="761" y="2251"/>
            <a:chExt cx="4158" cy="1212"/>
          </a:xfrm>
        </p:grpSpPr>
        <p:pic>
          <p:nvPicPr>
            <p:cNvPr id="718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" y="2251"/>
              <a:ext cx="4158" cy="1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184" name="Rectangle 20"/>
            <p:cNvSpPr>
              <a:spLocks noChangeArrowheads="1"/>
            </p:cNvSpPr>
            <p:nvPr/>
          </p:nvSpPr>
          <p:spPr bwMode="auto">
            <a:xfrm>
              <a:off x="1275" y="2633"/>
              <a:ext cx="118" cy="3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7185" name="Rectangle 21"/>
            <p:cNvSpPr>
              <a:spLocks noChangeArrowheads="1"/>
            </p:cNvSpPr>
            <p:nvPr/>
          </p:nvSpPr>
          <p:spPr bwMode="auto">
            <a:xfrm>
              <a:off x="1260" y="2456"/>
              <a:ext cx="118" cy="3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pic>
          <p:nvPicPr>
            <p:cNvPr id="718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5" y="2568"/>
              <a:ext cx="91" cy="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187" name="Text Box 23"/>
            <p:cNvSpPr txBox="1">
              <a:spLocks noChangeArrowheads="1"/>
            </p:cNvSpPr>
            <p:nvPr/>
          </p:nvSpPr>
          <p:spPr bwMode="auto">
            <a:xfrm>
              <a:off x="1084" y="2528"/>
              <a:ext cx="176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>
                  <a:ea typeface="돋움" pitchFamily="34" charset="-127"/>
                  <a:sym typeface="Wingdings" pitchFamily="2" charset="2"/>
                </a:rPr>
                <a:t>3</a:t>
              </a:r>
            </a:p>
          </p:txBody>
        </p:sp>
      </p:grpSp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592667" y="5133976"/>
            <a:ext cx="8551333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buFontTx/>
              <a:buChar char="•"/>
            </a:pPr>
            <a:r>
              <a:rPr lang="en-US" altLang="ko-KR" sz="1000"/>
              <a:t> Operating frequency of compressor depends on the load condition, like the difference between the room </a:t>
            </a:r>
          </a:p>
          <a:p>
            <a:pPr algn="l">
              <a:lnSpc>
                <a:spcPct val="125000"/>
              </a:lnSpc>
            </a:pPr>
            <a:r>
              <a:rPr lang="en-US" altLang="ko-KR" sz="1000"/>
              <a:t>   temperature and the set temperature, frequency restrictions.</a:t>
            </a:r>
          </a:p>
          <a:p>
            <a:pPr algn="l">
              <a:lnSpc>
                <a:spcPct val="125000"/>
              </a:lnSpc>
              <a:buFontTx/>
              <a:buChar char="•"/>
            </a:pPr>
            <a:r>
              <a:rPr lang="en-US" altLang="ko-KR" sz="1000"/>
              <a:t> If the compressor operates at some frequency, the operating frequency of compressor cannot be changed  </a:t>
            </a:r>
          </a:p>
          <a:p>
            <a:pPr algn="l">
              <a:lnSpc>
                <a:spcPct val="125000"/>
              </a:lnSpc>
            </a:pPr>
            <a:r>
              <a:rPr lang="en-US" altLang="ko-KR" sz="1000"/>
              <a:t>   within 30 seconds.</a:t>
            </a:r>
          </a:p>
          <a:p>
            <a:pPr algn="l">
              <a:lnSpc>
                <a:spcPct val="125000"/>
              </a:lnSpc>
              <a:buFontTx/>
              <a:buChar char="•"/>
            </a:pPr>
            <a:r>
              <a:rPr lang="en-US" altLang="ko-KR" sz="1000"/>
              <a:t> Condition of  Compressor turned off when;</a:t>
            </a:r>
          </a:p>
          <a:p>
            <a:pPr algn="l">
              <a:lnSpc>
                <a:spcPct val="125000"/>
              </a:lnSpc>
            </a:pPr>
            <a:r>
              <a:rPr lang="en-US" altLang="ko-KR" sz="1000"/>
              <a:t>  - Intake air temperature reaches +3℃ above the setting temperature.</a:t>
            </a:r>
          </a:p>
          <a:p>
            <a:pPr algn="l">
              <a:lnSpc>
                <a:spcPct val="125000"/>
              </a:lnSpc>
              <a:buFontTx/>
              <a:buChar char="•"/>
            </a:pPr>
            <a:r>
              <a:rPr lang="en-US" altLang="ko-KR" sz="1000"/>
              <a:t> Condition of  Compressor turned on when;</a:t>
            </a:r>
          </a:p>
          <a:p>
            <a:pPr algn="l">
              <a:lnSpc>
                <a:spcPct val="125000"/>
              </a:lnSpc>
            </a:pPr>
            <a:r>
              <a:rPr lang="en-US" altLang="ko-KR" sz="1000"/>
              <a:t>  - Intake air temperature reaches +2℃above the setting temperature.</a:t>
            </a:r>
          </a:p>
          <a:p>
            <a:pPr algn="l">
              <a:lnSpc>
                <a:spcPct val="125000"/>
              </a:lnSpc>
              <a:buFontTx/>
              <a:buChar char="•"/>
            </a:pPr>
            <a:r>
              <a:rPr lang="en-US" altLang="ko-KR" sz="1000"/>
              <a:t> While in defrost control, the indoor and outdoor fans are turned off.</a:t>
            </a:r>
          </a:p>
        </p:txBody>
      </p:sp>
      <p:sp>
        <p:nvSpPr>
          <p:cNvPr id="7180" name="Text Box 25"/>
          <p:cNvSpPr txBox="1">
            <a:spLocks noChangeArrowheads="1"/>
          </p:cNvSpPr>
          <p:nvPr/>
        </p:nvSpPr>
        <p:spPr bwMode="auto">
          <a:xfrm>
            <a:off x="609601" y="3571875"/>
            <a:ext cx="12428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 </a:t>
            </a:r>
            <a:r>
              <a:rPr lang="en-US" altLang="ko-KR" sz="1200" b="1"/>
              <a:t>Heating Mode</a:t>
            </a: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609601" y="552450"/>
            <a:ext cx="125386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 Cooling Mode</a:t>
            </a:r>
          </a:p>
        </p:txBody>
      </p:sp>
      <p:sp>
        <p:nvSpPr>
          <p:cNvPr id="7182" name="Text Box 26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-55-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" y="304800"/>
            <a:ext cx="30021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400" b="1">
                <a:ea typeface="돋움" pitchFamily="34" charset="-127"/>
                <a:cs typeface="Arial" pitchFamily="34" charset="0"/>
              </a:rPr>
              <a:t>2.5 Compressor Frequency Restriction</a:t>
            </a:r>
          </a:p>
        </p:txBody>
      </p:sp>
      <p:graphicFrame>
        <p:nvGraphicFramePr>
          <p:cNvPr id="183305" name="Group 9"/>
          <p:cNvGraphicFramePr>
            <a:graphicFrameLocks noGrp="1"/>
          </p:cNvGraphicFramePr>
          <p:nvPr/>
        </p:nvGraphicFramePr>
        <p:xfrm>
          <a:off x="1219200" y="896542"/>
          <a:ext cx="6502400" cy="1962295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  <a:gridCol w="1625600"/>
              </a:tblGrid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Outdoor Temp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(℃)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Cooling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(Max Hz)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Outdoor Temp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(℃)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Heating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(Max Hz)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-7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0&lt;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≤10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-7&lt;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≤-2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23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43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-2&lt;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23&lt;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30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78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 10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97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30&lt;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≤40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82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10&lt;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≤21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87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46&lt;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≤10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75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21&lt; Outdoor </a:t>
                      </a: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≤27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46&lt; Outdoor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27&lt; Outdoor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6" name="Rectangle 56"/>
          <p:cNvSpPr>
            <a:spLocks noChangeArrowheads="1"/>
          </p:cNvSpPr>
          <p:nvPr/>
        </p:nvSpPr>
        <p:spPr bwMode="auto">
          <a:xfrm>
            <a:off x="101600" y="457200"/>
            <a:ext cx="9245600" cy="5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  <a:cs typeface="Arial" pitchFamily="34" charset="0"/>
              </a:rPr>
              <a:t>-One of the many frequency restrictions is outdoor temperature limit.Since every model has its own characteristics, Hz varied according to each models.Take Libero R(AS-W126B1U0) for example;</a:t>
            </a:r>
          </a:p>
        </p:txBody>
      </p:sp>
      <p:pic>
        <p:nvPicPr>
          <p:cNvPr id="8247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67" y="3102769"/>
            <a:ext cx="7721600" cy="29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" name="Text Box 58"/>
          <p:cNvSpPr txBox="1">
            <a:spLocks noChangeArrowheads="1"/>
          </p:cNvSpPr>
          <p:nvPr/>
        </p:nvSpPr>
        <p:spPr bwMode="auto">
          <a:xfrm>
            <a:off x="3132667" y="3159919"/>
            <a:ext cx="1986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>
                <a:latin typeface="굴림" pitchFamily="34" charset="-127"/>
              </a:rPr>
              <a:t> (Max Hz:107, Min Hz:39)</a:t>
            </a:r>
          </a:p>
        </p:txBody>
      </p:sp>
      <p:sp>
        <p:nvSpPr>
          <p:cNvPr id="8249" name="Text Box 59"/>
          <p:cNvSpPr txBox="1">
            <a:spLocks noChangeArrowheads="1"/>
          </p:cNvSpPr>
          <p:nvPr/>
        </p:nvSpPr>
        <p:spPr bwMode="auto">
          <a:xfrm>
            <a:off x="1" y="2855119"/>
            <a:ext cx="4589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400" b="1">
                <a:ea typeface="돋움" pitchFamily="34" charset="-127"/>
                <a:cs typeface="Arial" pitchFamily="34" charset="0"/>
              </a:rPr>
              <a:t>2.6 Comp Operating Hz / Variation of Outdoor Temperature</a:t>
            </a:r>
          </a:p>
        </p:txBody>
      </p:sp>
      <p:sp>
        <p:nvSpPr>
          <p:cNvPr id="8250" name="Text Box 60"/>
          <p:cNvSpPr txBox="1">
            <a:spLocks noChangeArrowheads="1"/>
          </p:cNvSpPr>
          <p:nvPr/>
        </p:nvSpPr>
        <p:spPr bwMode="auto">
          <a:xfrm>
            <a:off x="541867" y="6055519"/>
            <a:ext cx="707813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ko-KR" sz="1100"/>
              <a:t>1. Max Hz reach time(Heating/Standard Condition) : 330secs</a:t>
            </a:r>
          </a:p>
          <a:p>
            <a:pPr marL="342900" indent="-342900" algn="l"/>
            <a:r>
              <a:rPr lang="en-US" altLang="ko-KR" sz="1100"/>
              <a:t>2. High Pressure Condition : 39Hz</a:t>
            </a:r>
          </a:p>
          <a:p>
            <a:pPr marL="342900" indent="-342900" algn="l"/>
            <a:r>
              <a:rPr lang="en-US" altLang="ko-KR" sz="1100"/>
              <a:t>3. Preheating Mode(39Hz) Reach time(Low Ambient) : / Around 420secs</a:t>
            </a:r>
          </a:p>
        </p:txBody>
      </p:sp>
      <p:sp>
        <p:nvSpPr>
          <p:cNvPr id="8251" name="Rectangle 61"/>
          <p:cNvSpPr>
            <a:spLocks noChangeArrowheads="1"/>
          </p:cNvSpPr>
          <p:nvPr/>
        </p:nvSpPr>
        <p:spPr bwMode="auto">
          <a:xfrm>
            <a:off x="2743200" y="5579269"/>
            <a:ext cx="660400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252" name="Rectangle 62"/>
          <p:cNvSpPr>
            <a:spLocks noChangeArrowheads="1"/>
          </p:cNvSpPr>
          <p:nvPr/>
        </p:nvSpPr>
        <p:spPr bwMode="auto">
          <a:xfrm>
            <a:off x="4267200" y="5579269"/>
            <a:ext cx="660400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253" name="Rectangle 63"/>
          <p:cNvSpPr>
            <a:spLocks noChangeArrowheads="1"/>
          </p:cNvSpPr>
          <p:nvPr/>
        </p:nvSpPr>
        <p:spPr bwMode="auto">
          <a:xfrm>
            <a:off x="5791200" y="5579269"/>
            <a:ext cx="620184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254" name="Text Box 64"/>
          <p:cNvSpPr txBox="1">
            <a:spLocks noChangeArrowheads="1"/>
          </p:cNvSpPr>
          <p:nvPr/>
        </p:nvSpPr>
        <p:spPr bwMode="auto">
          <a:xfrm>
            <a:off x="2641601" y="5569744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Outdoor</a:t>
            </a:r>
          </a:p>
        </p:txBody>
      </p:sp>
      <p:sp>
        <p:nvSpPr>
          <p:cNvPr id="8255" name="Text Box 65"/>
          <p:cNvSpPr txBox="1">
            <a:spLocks noChangeArrowheads="1"/>
          </p:cNvSpPr>
          <p:nvPr/>
        </p:nvSpPr>
        <p:spPr bwMode="auto">
          <a:xfrm>
            <a:off x="2641601" y="5757863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Outdoor</a:t>
            </a:r>
          </a:p>
        </p:txBody>
      </p:sp>
      <p:sp>
        <p:nvSpPr>
          <p:cNvPr id="8256" name="Text Box 66"/>
          <p:cNvSpPr txBox="1">
            <a:spLocks noChangeArrowheads="1"/>
          </p:cNvSpPr>
          <p:nvPr/>
        </p:nvSpPr>
        <p:spPr bwMode="auto">
          <a:xfrm>
            <a:off x="4210051" y="5741194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Outdoor</a:t>
            </a:r>
          </a:p>
        </p:txBody>
      </p:sp>
      <p:sp>
        <p:nvSpPr>
          <p:cNvPr id="8257" name="Text Box 67"/>
          <p:cNvSpPr txBox="1">
            <a:spLocks noChangeArrowheads="1"/>
          </p:cNvSpPr>
          <p:nvPr/>
        </p:nvSpPr>
        <p:spPr bwMode="auto">
          <a:xfrm>
            <a:off x="4199468" y="5569744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Outdoor</a:t>
            </a:r>
          </a:p>
        </p:txBody>
      </p:sp>
      <p:sp>
        <p:nvSpPr>
          <p:cNvPr id="8258" name="Text Box 68"/>
          <p:cNvSpPr txBox="1">
            <a:spLocks noChangeArrowheads="1"/>
          </p:cNvSpPr>
          <p:nvPr/>
        </p:nvSpPr>
        <p:spPr bwMode="auto">
          <a:xfrm>
            <a:off x="5717117" y="5560219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Outdoor</a:t>
            </a:r>
          </a:p>
        </p:txBody>
      </p:sp>
      <p:sp>
        <p:nvSpPr>
          <p:cNvPr id="8259" name="Text Box 69"/>
          <p:cNvSpPr txBox="1">
            <a:spLocks noChangeArrowheads="1"/>
          </p:cNvSpPr>
          <p:nvPr/>
        </p:nvSpPr>
        <p:spPr bwMode="auto">
          <a:xfrm>
            <a:off x="5672667" y="5691188"/>
            <a:ext cx="635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/>
              <a:t>High</a:t>
            </a:r>
          </a:p>
          <a:p>
            <a:r>
              <a:rPr lang="en-US" altLang="ko-KR" sz="1000"/>
              <a:t>Pressure</a:t>
            </a:r>
          </a:p>
        </p:txBody>
      </p:sp>
      <p:sp>
        <p:nvSpPr>
          <p:cNvPr id="8260" name="Text Box 70"/>
          <p:cNvSpPr txBox="1">
            <a:spLocks noChangeArrowheads="1"/>
          </p:cNvSpPr>
          <p:nvPr/>
        </p:nvSpPr>
        <p:spPr bwMode="auto">
          <a:xfrm>
            <a:off x="84668" y="1"/>
            <a:ext cx="33297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2. Basic Operating System</a:t>
            </a:r>
          </a:p>
        </p:txBody>
      </p:sp>
      <p:sp>
        <p:nvSpPr>
          <p:cNvPr id="8261" name="Text Box 71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-56-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03201" y="342900"/>
            <a:ext cx="26081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Healthy dehumidification operation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203200" y="561975"/>
            <a:ext cx="8940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When the dehumidification operation is set by the remote controller, the intake air temperature is 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detected and the setting temp. is automatically set according to the intake air temperature.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03200" y="2447926"/>
            <a:ext cx="89408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When intake air temp. is 1°C (2°F) above the setting temp., condition of compressor is same as 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in cooling mode operation.</a:t>
            </a:r>
          </a:p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When intake air temperature reaches 1°C(2°F) below the setting temp., compressor operates in 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step1~step3 and the indoor fan speed again operates at low speed or comes to a stop.</a:t>
            </a:r>
          </a:p>
        </p:txBody>
      </p:sp>
      <p:graphicFrame>
        <p:nvGraphicFramePr>
          <p:cNvPr id="55362" name="Group 66"/>
          <p:cNvGraphicFramePr>
            <a:graphicFrameLocks noGrp="1"/>
          </p:cNvGraphicFramePr>
          <p:nvPr/>
        </p:nvGraphicFramePr>
        <p:xfrm>
          <a:off x="609600" y="923925"/>
          <a:ext cx="7416800" cy="1511620"/>
        </p:xfrm>
        <a:graphic>
          <a:graphicData uri="http://schemas.openxmlformats.org/drawingml/2006/table">
            <a:tbl>
              <a:tblPr/>
              <a:tblGrid>
                <a:gridCol w="3708400"/>
                <a:gridCol w="37084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Intake air Temp.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Setting Temp.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26°C(78.8°F) ≤ intake air temp.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25°C(77°F)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24°C(75.2°F) ≤ intake air temp.&lt; 26°C(78.8°F)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intake air temp. -1°C(-2°F)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22°C(71.6°F) ≤ intake air temp. &lt; 24°C(75.2°F)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intake air temp. -0.5°C(-1°F)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18°C(64.4°F)  ≤ intake air temp. &lt; 22°C(71.6°F)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intake air temp.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intake air temp. &lt; 18°C(64.4°F)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18°C(64.4°F)</a:t>
                      </a:r>
                    </a:p>
                  </a:txBody>
                  <a:tcPr marL="121920" marR="121920" marT="34290" marB="34290" anchor="ctr" horzOverflow="overflow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9" name="Rectangle 44"/>
          <p:cNvSpPr>
            <a:spLocks noChangeArrowheads="1"/>
          </p:cNvSpPr>
          <p:nvPr/>
        </p:nvSpPr>
        <p:spPr bwMode="auto">
          <a:xfrm>
            <a:off x="203200" y="3028950"/>
            <a:ext cx="192719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Cooling Intelligent Mode </a:t>
            </a:r>
          </a:p>
        </p:txBody>
      </p:sp>
      <p:sp>
        <p:nvSpPr>
          <p:cNvPr id="9250" name="Rectangle 45"/>
          <p:cNvSpPr>
            <a:spLocks noChangeArrowheads="1"/>
          </p:cNvSpPr>
          <p:nvPr/>
        </p:nvSpPr>
        <p:spPr bwMode="auto">
          <a:xfrm>
            <a:off x="203200" y="4505325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Hot start</a:t>
            </a:r>
          </a:p>
        </p:txBody>
      </p:sp>
      <p:sp>
        <p:nvSpPr>
          <p:cNvPr id="9251" name="Rectangle 47"/>
          <p:cNvSpPr>
            <a:spLocks noChangeArrowheads="1"/>
          </p:cNvSpPr>
          <p:nvPr/>
        </p:nvSpPr>
        <p:spPr bwMode="auto">
          <a:xfrm>
            <a:off x="203201" y="5172075"/>
            <a:ext cx="12273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Jet Cool/Heat </a:t>
            </a:r>
          </a:p>
        </p:txBody>
      </p:sp>
      <p:sp>
        <p:nvSpPr>
          <p:cNvPr id="9252" name="Text Box 48"/>
          <p:cNvSpPr txBox="1">
            <a:spLocks noChangeArrowheads="1"/>
          </p:cNvSpPr>
          <p:nvPr/>
        </p:nvSpPr>
        <p:spPr bwMode="auto">
          <a:xfrm>
            <a:off x="2286000" y="5486401"/>
            <a:ext cx="685800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100"/>
              <a:t>This mode allows you to cool indoor air quickly in summer or warm it quickly </a:t>
            </a:r>
          </a:p>
          <a:p>
            <a:pPr algn="l">
              <a:lnSpc>
                <a:spcPct val="110000"/>
              </a:lnSpc>
            </a:pPr>
            <a:r>
              <a:rPr lang="en-US" altLang="ko-KR" sz="1100"/>
              <a:t> in winter.</a:t>
            </a:r>
          </a:p>
          <a:p>
            <a:pPr algn="l">
              <a:lnSpc>
                <a:spcPct val="150000"/>
              </a:lnSpc>
            </a:pPr>
            <a:r>
              <a:rPr lang="en-US" altLang="ko-KR" sz="1100"/>
              <a:t>- In jet cooling mode, strong air blows out at a temp. of 18°C for 30 minutes.</a:t>
            </a:r>
          </a:p>
          <a:p>
            <a:pPr algn="l">
              <a:lnSpc>
                <a:spcPct val="150000"/>
              </a:lnSpc>
            </a:pPr>
            <a:r>
              <a:rPr lang="en-US" altLang="ko-KR" sz="1100"/>
              <a:t>- In jet heating mode, strong air blows out at a temp. of 30°C for 30 minutes.</a:t>
            </a:r>
          </a:p>
        </p:txBody>
      </p:sp>
      <p:pic>
        <p:nvPicPr>
          <p:cNvPr id="9253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5400675"/>
            <a:ext cx="2065867" cy="896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54" name="Rectangle 50"/>
          <p:cNvSpPr>
            <a:spLocks noChangeArrowheads="1"/>
          </p:cNvSpPr>
          <p:nvPr/>
        </p:nvSpPr>
        <p:spPr bwMode="auto">
          <a:xfrm>
            <a:off x="220133" y="3267075"/>
            <a:ext cx="89408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At the beginning of Fuzzy mode operation, the setting temperature is automatically selected  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 according to the   intake air temp at that time.</a:t>
            </a:r>
          </a:p>
          <a:p>
            <a:pPr algn="l"/>
            <a:endParaRPr lang="en-US" altLang="ko-KR" sz="1100">
              <a:sym typeface="Wingdings" pitchFamily="2" charset="2"/>
            </a:endParaRPr>
          </a:p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 </a:t>
            </a:r>
            <a:r>
              <a:rPr lang="en-US" altLang="ko-KR" sz="1100">
                <a:ea typeface="돋움" pitchFamily="34" charset="-127"/>
              </a:rPr>
              <a:t>When the Fuzzy key (Temperature Control key) is input, the initial setting temperature is selected,</a:t>
            </a:r>
          </a:p>
          <a:p>
            <a:pPr algn="l"/>
            <a:r>
              <a:rPr lang="en-US" altLang="ko-KR" sz="1100">
                <a:ea typeface="돋움" pitchFamily="34" charset="-127"/>
              </a:rPr>
              <a:t>   the Fuzzy key value and the intake air temperature at that time are compared to select  the setting   </a:t>
            </a:r>
          </a:p>
          <a:p>
            <a:pPr algn="l"/>
            <a:r>
              <a:rPr lang="en-US" altLang="ko-KR" sz="1100">
                <a:ea typeface="돋움" pitchFamily="34" charset="-127"/>
              </a:rPr>
              <a:t>   temperature automatically according to the Fuzzy rule.</a:t>
            </a:r>
          </a:p>
        </p:txBody>
      </p:sp>
      <p:sp>
        <p:nvSpPr>
          <p:cNvPr id="9255" name="Rectangle 52"/>
          <p:cNvSpPr>
            <a:spLocks noChangeArrowheads="1"/>
          </p:cNvSpPr>
          <p:nvPr/>
        </p:nvSpPr>
        <p:spPr bwMode="auto">
          <a:xfrm>
            <a:off x="220133" y="4143375"/>
            <a:ext cx="894080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 While in Fuzzy operation, the airflow speed of the indoor fan is automatically selected according</a:t>
            </a:r>
          </a:p>
          <a:p>
            <a:pPr algn="l"/>
            <a:r>
              <a:rPr lang="en-US" altLang="ko-KR" sz="1100">
                <a:sym typeface="Wingdings" pitchFamily="2" charset="2"/>
              </a:rPr>
              <a:t>   to the temperature. </a:t>
            </a:r>
          </a:p>
          <a:p>
            <a:pPr algn="l"/>
            <a:endParaRPr lang="en-US" altLang="ko-KR" sz="1100">
              <a:ea typeface="돋움" pitchFamily="34" charset="-127"/>
            </a:endParaRPr>
          </a:p>
        </p:txBody>
      </p:sp>
      <p:sp>
        <p:nvSpPr>
          <p:cNvPr id="9256" name="Rectangle 53"/>
          <p:cNvSpPr>
            <a:spLocks noChangeArrowheads="1"/>
          </p:cNvSpPr>
          <p:nvPr/>
        </p:nvSpPr>
        <p:spPr bwMode="auto">
          <a:xfrm>
            <a:off x="220133" y="4686300"/>
            <a:ext cx="8940800" cy="53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The indoor fan stops until the evaporator piping temp. reaches 29</a:t>
            </a:r>
            <a:r>
              <a:rPr lang="en-US" altLang="ko-KR" sz="1100">
                <a:ea typeface="돋움" pitchFamily="34" charset="-127"/>
              </a:rPr>
              <a:t>℃</a:t>
            </a:r>
            <a:r>
              <a:rPr lang="en-US" altLang="ko-KR" sz="1100">
                <a:sym typeface="Wingdings" pitchFamily="2" charset="2"/>
              </a:rPr>
              <a:t> (optional).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ko-KR" sz="1100">
                <a:sym typeface="Wingdings" pitchFamily="2" charset="2"/>
              </a:rPr>
              <a:t> During heating operation, if piping temp. falls below 26</a:t>
            </a:r>
            <a:r>
              <a:rPr lang="en-US" altLang="ko-KR" sz="1100">
                <a:ea typeface="돋움" pitchFamily="34" charset="-127"/>
              </a:rPr>
              <a:t>℃(optional) the indoor fan will stop.</a:t>
            </a:r>
          </a:p>
        </p:txBody>
      </p:sp>
      <p:sp>
        <p:nvSpPr>
          <p:cNvPr id="9257" name="Text Box 61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-57-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01601" y="341710"/>
            <a:ext cx="1123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Auto Restart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9766" y="552450"/>
            <a:ext cx="2538893" cy="1334836"/>
            <a:chOff x="3084" y="2228"/>
            <a:chExt cx="2177" cy="1870"/>
          </a:xfrm>
        </p:grpSpPr>
        <p:pic>
          <p:nvPicPr>
            <p:cNvPr id="1028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49562" t="48540" r="7140"/>
            <a:stretch>
              <a:fillRect/>
            </a:stretch>
          </p:blipFill>
          <p:spPr bwMode="auto">
            <a:xfrm>
              <a:off x="3084" y="2228"/>
              <a:ext cx="2177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6" name="Rectangle 13"/>
            <p:cNvSpPr>
              <a:spLocks noChangeArrowheads="1"/>
            </p:cNvSpPr>
            <p:nvPr/>
          </p:nvSpPr>
          <p:spPr bwMode="auto">
            <a:xfrm>
              <a:off x="4785" y="3521"/>
              <a:ext cx="38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287" name="Text Box 14"/>
            <p:cNvSpPr txBox="1">
              <a:spLocks noChangeArrowheads="1"/>
            </p:cNvSpPr>
            <p:nvPr/>
          </p:nvSpPr>
          <p:spPr bwMode="auto">
            <a:xfrm>
              <a:off x="4567" y="3451"/>
              <a:ext cx="601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/>
                <a:t>ON/OFF</a:t>
              </a:r>
            </a:p>
            <a:p>
              <a:r>
                <a:rPr lang="en-US" altLang="ko-KR" sz="1200" b="1"/>
                <a:t>Button</a:t>
              </a:r>
            </a:p>
          </p:txBody>
        </p:sp>
      </p:grp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2893485" y="490538"/>
            <a:ext cx="8011583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100"/>
              <a:t>-This function is useful in the situation of power failure.</a:t>
            </a:r>
          </a:p>
          <a:p>
            <a:pPr algn="l"/>
            <a:r>
              <a:rPr lang="en-US" altLang="ko-KR" sz="1100"/>
              <a:t> When power regains after a failure this feature restore the previous  </a:t>
            </a:r>
          </a:p>
          <a:p>
            <a:pPr algn="l"/>
            <a:r>
              <a:rPr lang="en-US" altLang="ko-KR" sz="1100"/>
              <a:t> operating condition and the air conditioner will run in the same settings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2853267" y="1137048"/>
            <a:ext cx="810260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n-US" altLang="ko-KR" sz="1100"/>
              <a:t>This function is enabled by factory default setting. But you can disable</a:t>
            </a:r>
          </a:p>
          <a:p>
            <a:pPr algn="l"/>
            <a:r>
              <a:rPr lang="en-US" altLang="ko-KR" sz="1100"/>
              <a:t>  it by pressing the ON/OFF button for 6 seconds. </a:t>
            </a:r>
          </a:p>
          <a:p>
            <a:pPr algn="l">
              <a:lnSpc>
                <a:spcPct val="120000"/>
              </a:lnSpc>
            </a:pPr>
            <a:r>
              <a:rPr lang="en-US" altLang="ko-KR" sz="1100"/>
              <a:t>-The unit will beep twice and the lamp will blink 6 times. To enable it, </a:t>
            </a:r>
          </a:p>
          <a:p>
            <a:pPr algn="l"/>
            <a:r>
              <a:rPr lang="en-US" altLang="ko-KR" sz="1100"/>
              <a:t>  press the button again for 6 seconds. The unit will beep twice and </a:t>
            </a:r>
          </a:p>
          <a:p>
            <a:pPr algn="l"/>
            <a:r>
              <a:rPr lang="en-US" altLang="ko-KR" sz="1100"/>
              <a:t>  the blue lamp will blink 4 times.</a:t>
            </a:r>
          </a:p>
        </p:txBody>
      </p:sp>
      <p:sp>
        <p:nvSpPr>
          <p:cNvPr id="10251" name="Rectangle 17"/>
          <p:cNvSpPr>
            <a:spLocks noChangeArrowheads="1"/>
          </p:cNvSpPr>
          <p:nvPr/>
        </p:nvSpPr>
        <p:spPr bwMode="auto">
          <a:xfrm>
            <a:off x="107951" y="2025254"/>
            <a:ext cx="10981267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 latinLnBrk="0">
              <a:lnSpc>
                <a:spcPct val="120000"/>
              </a:lnSpc>
            </a:pPr>
            <a:r>
              <a:rPr lang="en-US" altLang="ko-KR" sz="1100">
                <a:ea typeface="돋움" pitchFamily="34" charset="-127"/>
              </a:rPr>
              <a:t>- Comp and Outdoor fan stop when indoor evaporator pipe temperature is below 0℃ and restart </a:t>
            </a:r>
          </a:p>
          <a:p>
            <a:pPr algn="l" defTabSz="762000" latinLnBrk="0">
              <a:lnSpc>
                <a:spcPct val="120000"/>
              </a:lnSpc>
            </a:pPr>
            <a:r>
              <a:rPr lang="en-US" altLang="ko-KR" sz="1100">
                <a:ea typeface="돋움" pitchFamily="34" charset="-127"/>
              </a:rPr>
              <a:t>    when the pipe temperature is above 7℃.</a:t>
            </a:r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101600" y="1881187"/>
            <a:ext cx="182223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Eva Frosting Prevention</a:t>
            </a:r>
          </a:p>
        </p:txBody>
      </p:sp>
      <p:sp>
        <p:nvSpPr>
          <p:cNvPr id="10253" name="Rectangle 19"/>
          <p:cNvSpPr>
            <a:spLocks noChangeArrowheads="1"/>
          </p:cNvSpPr>
          <p:nvPr/>
        </p:nvSpPr>
        <p:spPr bwMode="auto">
          <a:xfrm>
            <a:off x="101600" y="2444354"/>
            <a:ext cx="239847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Compressor 2or 3 minutes Delay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107952" y="2571750"/>
            <a:ext cx="6061275" cy="532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- In the case when  the compressor restarts after compressor off, there is time delay of 3-min. in order </a:t>
            </a:r>
          </a:p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   to prevent damage to compressor due to frequent ON/OFF .</a:t>
            </a:r>
            <a:endParaRPr lang="en-US" altLang="ko-KR" sz="1100" b="1">
              <a:ea typeface="돋움" pitchFamily="34" charset="-127"/>
            </a:endParaRP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107951" y="3127773"/>
            <a:ext cx="5808000" cy="532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- Once OFF, the indoor unit fan will start with a delay of 5 seconds in order to prevent noise which </a:t>
            </a:r>
          </a:p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   may be caused if the vane opening time and the fan start time are the same.</a:t>
            </a:r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107951" y="3682604"/>
            <a:ext cx="5376793" cy="532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- Loads such as Fan speed control , Compressor, Timer etc are activated 2~ 3 seconds after </a:t>
            </a:r>
          </a:p>
          <a:p>
            <a:pPr algn="l" defTabSz="762000" latinLnBrk="0">
              <a:lnSpc>
                <a:spcPct val="130000"/>
              </a:lnSpc>
            </a:pPr>
            <a:r>
              <a:rPr lang="en-US" altLang="ko-KR" sz="1100">
                <a:ea typeface="돋움" pitchFamily="34" charset="-127"/>
              </a:rPr>
              <a:t>   the corresponding key is pressed on the Remote controller .</a:t>
            </a:r>
          </a:p>
        </p:txBody>
      </p:sp>
      <p:sp>
        <p:nvSpPr>
          <p:cNvPr id="10257" name="Rectangle 23"/>
          <p:cNvSpPr>
            <a:spLocks noChangeArrowheads="1"/>
          </p:cNvSpPr>
          <p:nvPr/>
        </p:nvSpPr>
        <p:spPr bwMode="auto">
          <a:xfrm>
            <a:off x="101601" y="3013473"/>
            <a:ext cx="239559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Indoor Fan Start 5 seconds Delay</a:t>
            </a:r>
          </a:p>
        </p:txBody>
      </p:sp>
      <p:sp>
        <p:nvSpPr>
          <p:cNvPr id="10258" name="Rectangle 24"/>
          <p:cNvSpPr>
            <a:spLocks noChangeArrowheads="1"/>
          </p:cNvSpPr>
          <p:nvPr/>
        </p:nvSpPr>
        <p:spPr bwMode="auto">
          <a:xfrm>
            <a:off x="101600" y="3580210"/>
            <a:ext cx="23487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</a:t>
            </a:r>
            <a:r>
              <a:rPr lang="en-US" altLang="ko-KR" sz="1200" b="1"/>
              <a:t> Function Activation Delay Time </a:t>
            </a:r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-58-</a:t>
            </a:r>
          </a:p>
        </p:txBody>
      </p:sp>
      <p:sp>
        <p:nvSpPr>
          <p:cNvPr id="10260" name="Rectangle 62"/>
          <p:cNvSpPr>
            <a:spLocks noChangeArrowheads="1"/>
          </p:cNvSpPr>
          <p:nvPr/>
        </p:nvSpPr>
        <p:spPr bwMode="auto">
          <a:xfrm>
            <a:off x="3168652" y="4485085"/>
            <a:ext cx="1157251" cy="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Dehumidification</a:t>
            </a:r>
          </a:p>
        </p:txBody>
      </p:sp>
      <p:sp>
        <p:nvSpPr>
          <p:cNvPr id="10261" name="Rectangle 63"/>
          <p:cNvSpPr>
            <a:spLocks noChangeArrowheads="1"/>
          </p:cNvSpPr>
          <p:nvPr/>
        </p:nvSpPr>
        <p:spPr bwMode="auto">
          <a:xfrm>
            <a:off x="5547784" y="4485085"/>
            <a:ext cx="649099" cy="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Heating</a:t>
            </a:r>
          </a:p>
        </p:txBody>
      </p:sp>
      <p:sp>
        <p:nvSpPr>
          <p:cNvPr id="10262" name="Rectangle 64"/>
          <p:cNvSpPr>
            <a:spLocks noChangeArrowheads="1"/>
          </p:cNvSpPr>
          <p:nvPr/>
        </p:nvSpPr>
        <p:spPr bwMode="auto">
          <a:xfrm>
            <a:off x="1001184" y="4485085"/>
            <a:ext cx="1222974" cy="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Cooling/Fan Mode</a:t>
            </a:r>
          </a:p>
        </p:txBody>
      </p:sp>
      <p:sp>
        <p:nvSpPr>
          <p:cNvPr id="10263" name="Rectangle 65"/>
          <p:cNvSpPr>
            <a:spLocks noChangeArrowheads="1"/>
          </p:cNvSpPr>
          <p:nvPr/>
        </p:nvSpPr>
        <p:spPr bwMode="auto">
          <a:xfrm>
            <a:off x="84667" y="4420791"/>
            <a:ext cx="9004300" cy="1947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64" name="Line 66"/>
          <p:cNvSpPr>
            <a:spLocks noChangeShapeType="1"/>
          </p:cNvSpPr>
          <p:nvPr/>
        </p:nvSpPr>
        <p:spPr bwMode="auto">
          <a:xfrm>
            <a:off x="103718" y="4685110"/>
            <a:ext cx="8985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65" name="Line 67"/>
          <p:cNvSpPr>
            <a:spLocks noChangeShapeType="1"/>
          </p:cNvSpPr>
          <p:nvPr/>
        </p:nvSpPr>
        <p:spPr bwMode="auto">
          <a:xfrm>
            <a:off x="2986617" y="4421982"/>
            <a:ext cx="0" cy="19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66" name="Line 68"/>
          <p:cNvSpPr>
            <a:spLocks noChangeShapeType="1"/>
          </p:cNvSpPr>
          <p:nvPr/>
        </p:nvSpPr>
        <p:spPr bwMode="auto">
          <a:xfrm>
            <a:off x="5044017" y="4421982"/>
            <a:ext cx="0" cy="19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67" name="Text Box 69"/>
          <p:cNvSpPr txBox="1">
            <a:spLocks noChangeArrowheads="1"/>
          </p:cNvSpPr>
          <p:nvPr/>
        </p:nvSpPr>
        <p:spPr bwMode="auto">
          <a:xfrm>
            <a:off x="33867" y="4133850"/>
            <a:ext cx="558588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FF3300"/>
                </a:solidFill>
              </a:rPr>
              <a:t> </a:t>
            </a:r>
            <a:r>
              <a:rPr lang="en-US" altLang="ko-KR" sz="800" b="1"/>
              <a:t>■</a:t>
            </a:r>
            <a:r>
              <a:rPr lang="en-US" altLang="ko-KR" sz="1200" b="1">
                <a:solidFill>
                  <a:srgbClr val="FF3300"/>
                </a:solidFill>
              </a:rPr>
              <a:t> </a:t>
            </a:r>
            <a:r>
              <a:rPr lang="en-US" altLang="ko-KR" sz="1200" b="1"/>
              <a:t>Different angle of vane for each operation mode</a:t>
            </a:r>
          </a:p>
        </p:txBody>
      </p:sp>
      <p:sp>
        <p:nvSpPr>
          <p:cNvPr id="10268" name="Line 70"/>
          <p:cNvSpPr>
            <a:spLocks noChangeShapeType="1"/>
          </p:cNvSpPr>
          <p:nvPr/>
        </p:nvSpPr>
        <p:spPr bwMode="auto">
          <a:xfrm>
            <a:off x="103718" y="6043613"/>
            <a:ext cx="8985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69" name="Line 71"/>
          <p:cNvSpPr>
            <a:spLocks noChangeShapeType="1"/>
          </p:cNvSpPr>
          <p:nvPr/>
        </p:nvSpPr>
        <p:spPr bwMode="auto">
          <a:xfrm>
            <a:off x="910167" y="4421982"/>
            <a:ext cx="0" cy="19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70" name="Line 72"/>
          <p:cNvSpPr>
            <a:spLocks noChangeShapeType="1"/>
          </p:cNvSpPr>
          <p:nvPr/>
        </p:nvSpPr>
        <p:spPr bwMode="auto">
          <a:xfrm>
            <a:off x="103718" y="6307931"/>
            <a:ext cx="898524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271" name="Rectangle 73"/>
          <p:cNvSpPr>
            <a:spLocks noChangeArrowheads="1"/>
          </p:cNvSpPr>
          <p:nvPr/>
        </p:nvSpPr>
        <p:spPr bwMode="auto">
          <a:xfrm>
            <a:off x="-118533" y="6017419"/>
            <a:ext cx="1270000" cy="4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R.Control </a:t>
            </a:r>
          </a:p>
          <a:p>
            <a:pPr defTabSz="1166813"/>
            <a:r>
              <a:rPr lang="en-US" altLang="ko-KR" sz="1000" b="1">
                <a:ea typeface="돋움" pitchFamily="34" charset="-127"/>
              </a:rPr>
              <a:t>Display</a:t>
            </a:r>
          </a:p>
        </p:txBody>
      </p:sp>
      <p:sp>
        <p:nvSpPr>
          <p:cNvPr id="10272" name="Rectangle 74"/>
          <p:cNvSpPr>
            <a:spLocks noChangeArrowheads="1"/>
          </p:cNvSpPr>
          <p:nvPr/>
        </p:nvSpPr>
        <p:spPr bwMode="auto">
          <a:xfrm>
            <a:off x="103717" y="4485085"/>
            <a:ext cx="549712" cy="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Mode</a:t>
            </a:r>
          </a:p>
        </p:txBody>
      </p:sp>
      <p:pic>
        <p:nvPicPr>
          <p:cNvPr id="10273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4827985"/>
            <a:ext cx="1680633" cy="1140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4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485" y="4827985"/>
            <a:ext cx="1680633" cy="1140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5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6634" y="4862513"/>
            <a:ext cx="161290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6" name="Rectangle 78"/>
          <p:cNvSpPr>
            <a:spLocks noChangeArrowheads="1"/>
          </p:cNvSpPr>
          <p:nvPr/>
        </p:nvSpPr>
        <p:spPr bwMode="auto">
          <a:xfrm>
            <a:off x="7029451" y="4485085"/>
            <a:ext cx="1477852" cy="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pPr defTabSz="1166813"/>
            <a:r>
              <a:rPr lang="en-US" altLang="ko-KR" sz="1000" b="1">
                <a:ea typeface="돋움" pitchFamily="34" charset="-127"/>
              </a:rPr>
              <a:t>Sleep Mode/AutoClean</a:t>
            </a:r>
          </a:p>
        </p:txBody>
      </p:sp>
      <p:pic>
        <p:nvPicPr>
          <p:cNvPr id="10277" name="Picture 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6733" y="4837510"/>
            <a:ext cx="1644651" cy="1131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8" name="Picture 8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5385" y="6025753"/>
            <a:ext cx="647700" cy="28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9" name="Picture 8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8351" y="6040042"/>
            <a:ext cx="586316" cy="288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0" name="Picture 8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0584" y="6059091"/>
            <a:ext cx="406400" cy="235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1" name="Picture 8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667" y="6060282"/>
            <a:ext cx="594784" cy="259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2" name="Picture 8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9818" y="6049566"/>
            <a:ext cx="569383" cy="26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3" name="Text Box 85"/>
          <p:cNvSpPr txBox="1">
            <a:spLocks noChangeArrowheads="1"/>
          </p:cNvSpPr>
          <p:nvPr/>
        </p:nvSpPr>
        <p:spPr bwMode="auto">
          <a:xfrm>
            <a:off x="7948084" y="6025754"/>
            <a:ext cx="279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latin typeface="굴림" pitchFamily="34" charset="-127"/>
              </a:rPr>
              <a:t>/</a:t>
            </a:r>
          </a:p>
        </p:txBody>
      </p:sp>
      <p:sp>
        <p:nvSpPr>
          <p:cNvPr id="10284" name="Line 86"/>
          <p:cNvSpPr>
            <a:spLocks noChangeShapeType="1"/>
          </p:cNvSpPr>
          <p:nvPr/>
        </p:nvSpPr>
        <p:spPr bwMode="auto">
          <a:xfrm>
            <a:off x="7078133" y="4425553"/>
            <a:ext cx="0" cy="19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84668" y="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03200" y="552450"/>
            <a:ext cx="10820400" cy="4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2" tIns="46022" rIns="92042" bIns="46022">
            <a:spAutoFit/>
          </a:bodyPr>
          <a:lstStyle/>
          <a:p>
            <a:pPr algn="l" defTabSz="762000"/>
            <a:r>
              <a:rPr lang="en-US" altLang="ko-KR" sz="1100">
                <a:ea typeface="돋움" pitchFamily="34" charset="-127"/>
              </a:rPr>
              <a:t>- </a:t>
            </a:r>
            <a:r>
              <a:rPr lang="en-US" altLang="ko-KR" sz="1100">
                <a:solidFill>
                  <a:schemeClr val="tx2"/>
                </a:solidFill>
                <a:ea typeface="굴림체" pitchFamily="49" charset="-127"/>
              </a:rPr>
              <a:t>With heat pump model, cooling and heating operation is changed automatically on the basis of the </a:t>
            </a:r>
          </a:p>
          <a:p>
            <a:pPr algn="l" defTabSz="762000"/>
            <a:r>
              <a:rPr lang="en-US" altLang="ko-KR" sz="1100">
                <a:solidFill>
                  <a:schemeClr val="tx2"/>
                </a:solidFill>
                <a:ea typeface="굴림체" pitchFamily="49" charset="-127"/>
              </a:rPr>
              <a:t>   room temp.</a:t>
            </a:r>
          </a:p>
        </p:txBody>
      </p:sp>
      <p:sp>
        <p:nvSpPr>
          <p:cNvPr id="11272" name="Rectangle 76"/>
          <p:cNvSpPr>
            <a:spLocks noChangeArrowheads="1"/>
          </p:cNvSpPr>
          <p:nvPr/>
        </p:nvSpPr>
        <p:spPr bwMode="auto">
          <a:xfrm>
            <a:off x="103718" y="323850"/>
            <a:ext cx="141397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800" b="1"/>
              <a:t>■ </a:t>
            </a:r>
            <a:r>
              <a:rPr lang="en-US" altLang="ko-KR" sz="1200" b="1"/>
              <a:t>Auto Changeover</a:t>
            </a:r>
          </a:p>
        </p:txBody>
      </p:sp>
      <p:pic>
        <p:nvPicPr>
          <p:cNvPr id="11273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1" y="885825"/>
            <a:ext cx="8676217" cy="21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79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-59-</a:t>
            </a:r>
          </a:p>
        </p:txBody>
      </p:sp>
      <p:sp>
        <p:nvSpPr>
          <p:cNvPr id="11275" name="Rectangle 115"/>
          <p:cNvSpPr>
            <a:spLocks noChangeArrowheads="1"/>
          </p:cNvSpPr>
          <p:nvPr/>
        </p:nvSpPr>
        <p:spPr bwMode="auto">
          <a:xfrm>
            <a:off x="203200" y="3067050"/>
            <a:ext cx="7509933" cy="65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lIns="92042" tIns="46022" rIns="92042" bIns="46022">
            <a:spAutoFit/>
          </a:bodyPr>
          <a:lstStyle/>
          <a:p>
            <a:pPr algn="l" defTabSz="762000">
              <a:lnSpc>
                <a:spcPct val="110000"/>
              </a:lnSpc>
              <a:buFontTx/>
              <a:buChar char="•"/>
            </a:pPr>
            <a:r>
              <a:rPr lang="ko-KR" altLang="ko-KR" sz="1100">
                <a:solidFill>
                  <a:schemeClr val="tx2"/>
                </a:solidFill>
                <a:ea typeface="굴림체" pitchFamily="49" charset="-127"/>
              </a:rPr>
              <a:t> </a:t>
            </a:r>
            <a:r>
              <a:rPr lang="en-US" altLang="ko-KR" sz="1100">
                <a:solidFill>
                  <a:schemeClr val="tx2"/>
                </a:solidFill>
                <a:ea typeface="굴림체" pitchFamily="49" charset="-127"/>
              </a:rPr>
              <a:t>Initial Setting Temp: 22℃ (Memorize the final setting temp) </a:t>
            </a:r>
          </a:p>
          <a:p>
            <a:pPr algn="l" defTabSz="762000">
              <a:lnSpc>
                <a:spcPct val="110000"/>
              </a:lnSpc>
              <a:buFontTx/>
              <a:buChar char="•"/>
            </a:pPr>
            <a:r>
              <a:rPr lang="en-US" altLang="ko-KR" sz="1100">
                <a:solidFill>
                  <a:schemeClr val="tx2"/>
                </a:solidFill>
                <a:ea typeface="굴림체" pitchFamily="49" charset="-127"/>
              </a:rPr>
              <a:t> Control of setting temp.  </a:t>
            </a:r>
          </a:p>
          <a:p>
            <a:pPr algn="l" defTabSz="762000">
              <a:lnSpc>
                <a:spcPct val="110000"/>
              </a:lnSpc>
            </a:pPr>
            <a:endParaRPr lang="en-US" altLang="ko-KR" sz="1100">
              <a:solidFill>
                <a:schemeClr val="tx2"/>
              </a:solidFill>
              <a:ea typeface="굴림체" pitchFamily="49" charset="-127"/>
            </a:endParaRPr>
          </a:p>
        </p:txBody>
      </p:sp>
      <p:sp>
        <p:nvSpPr>
          <p:cNvPr id="11276" name="Rectangle 116"/>
          <p:cNvSpPr>
            <a:spLocks noChangeArrowheads="1"/>
          </p:cNvSpPr>
          <p:nvPr/>
        </p:nvSpPr>
        <p:spPr bwMode="auto">
          <a:xfrm>
            <a:off x="2302933" y="3227785"/>
            <a:ext cx="5638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100">
                <a:solidFill>
                  <a:schemeClr val="tx2"/>
                </a:solidFill>
              </a:rPr>
              <a:t>- Wireless Remote Controller:  18-30 ℃.</a:t>
            </a:r>
          </a:p>
          <a:p>
            <a:pPr algn="l"/>
            <a:r>
              <a:rPr lang="en-US" altLang="ko-KR" sz="1100">
                <a:solidFill>
                  <a:schemeClr val="tx2"/>
                </a:solidFill>
              </a:rPr>
              <a:t>- Reset Button in indoor unit: memorized final temp.</a:t>
            </a:r>
          </a:p>
          <a:p>
            <a:pPr algn="l"/>
            <a:r>
              <a:rPr lang="en-US" altLang="ko-KR" sz="1100">
                <a:solidFill>
                  <a:schemeClr val="tx2"/>
                </a:solidFill>
              </a:rPr>
              <a:t>- Variation : -2 to + 2 ℃</a:t>
            </a:r>
            <a:r>
              <a:rPr lang="en-US" altLang="ko-KR" sz="11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48"/>
          <p:cNvSpPr txBox="1">
            <a:spLocks noChangeArrowheads="1"/>
          </p:cNvSpPr>
          <p:nvPr/>
        </p:nvSpPr>
        <p:spPr bwMode="auto">
          <a:xfrm rot="-5400000">
            <a:off x="8715621" y="3126373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-60-</a:t>
            </a:r>
          </a:p>
        </p:txBody>
      </p:sp>
      <p:sp>
        <p:nvSpPr>
          <p:cNvPr id="12291" name="Rectangle 249"/>
          <p:cNvSpPr>
            <a:spLocks noChangeArrowheads="1"/>
          </p:cNvSpPr>
          <p:nvPr/>
        </p:nvSpPr>
        <p:spPr bwMode="auto">
          <a:xfrm rot="-5400000">
            <a:off x="4803313" y="2158935"/>
            <a:ext cx="1160860" cy="58631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Check  the difference in the intake and outlet air temperature</a:t>
            </a:r>
          </a:p>
        </p:txBody>
      </p:sp>
      <p:sp>
        <p:nvSpPr>
          <p:cNvPr id="12292" name="Rectangle 250"/>
          <p:cNvSpPr>
            <a:spLocks noChangeArrowheads="1"/>
          </p:cNvSpPr>
          <p:nvPr/>
        </p:nvSpPr>
        <p:spPr bwMode="auto">
          <a:xfrm rot="-5400000">
            <a:off x="6397162" y="2211851"/>
            <a:ext cx="1160860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Check the gas side pressure</a:t>
            </a:r>
          </a:p>
        </p:txBody>
      </p:sp>
      <p:sp>
        <p:nvSpPr>
          <p:cNvPr id="12293" name="Rectangle 251"/>
          <p:cNvSpPr>
            <a:spLocks noChangeArrowheads="1"/>
          </p:cNvSpPr>
          <p:nvPr/>
        </p:nvSpPr>
        <p:spPr bwMode="auto">
          <a:xfrm rot="-5400000">
            <a:off x="4790613" y="405672"/>
            <a:ext cx="1160859" cy="4804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NORMAL</a:t>
            </a:r>
          </a:p>
        </p:txBody>
      </p:sp>
      <p:sp>
        <p:nvSpPr>
          <p:cNvPr id="12294" name="Rectangle 252"/>
          <p:cNvSpPr>
            <a:spLocks noChangeArrowheads="1"/>
          </p:cNvSpPr>
          <p:nvPr/>
        </p:nvSpPr>
        <p:spPr bwMode="auto">
          <a:xfrm rot="-5400000">
            <a:off x="5914563" y="405673"/>
            <a:ext cx="1160859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Inefficient compressor</a:t>
            </a:r>
          </a:p>
        </p:txBody>
      </p:sp>
      <p:sp>
        <p:nvSpPr>
          <p:cNvPr id="12295" name="Rectangle 253"/>
          <p:cNvSpPr>
            <a:spLocks noChangeArrowheads="1"/>
          </p:cNvSpPr>
          <p:nvPr/>
        </p:nvSpPr>
        <p:spPr bwMode="auto">
          <a:xfrm rot="-5400000">
            <a:off x="6889288" y="404614"/>
            <a:ext cx="1160859" cy="482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Insufficient refrigerant</a:t>
            </a:r>
          </a:p>
        </p:txBody>
      </p:sp>
      <p:sp>
        <p:nvSpPr>
          <p:cNvPr id="12296" name="Rectangle 254"/>
          <p:cNvSpPr>
            <a:spLocks noChangeArrowheads="1"/>
          </p:cNvSpPr>
          <p:nvPr/>
        </p:nvSpPr>
        <p:spPr bwMode="auto">
          <a:xfrm rot="-5400000">
            <a:off x="8048163" y="405673"/>
            <a:ext cx="1160859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Clogged EEV or capillary tube</a:t>
            </a:r>
          </a:p>
        </p:txBody>
      </p:sp>
      <p:cxnSp>
        <p:nvCxnSpPr>
          <p:cNvPr id="12297" name="AutoShape 255"/>
          <p:cNvCxnSpPr>
            <a:cxnSpLocks noChangeShapeType="1"/>
            <a:stCxn id="12291" idx="3"/>
            <a:endCxn id="12347" idx="1"/>
          </p:cNvCxnSpPr>
          <p:nvPr/>
        </p:nvCxnSpPr>
        <p:spPr bwMode="auto">
          <a:xfrm flipV="1">
            <a:off x="5384800" y="1051322"/>
            <a:ext cx="0" cy="82272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8" name="AutoShape 256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5676901" y="2453879"/>
            <a:ext cx="106256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9" name="AutoShape 257"/>
          <p:cNvCxnSpPr>
            <a:cxnSpLocks noChangeShapeType="1"/>
            <a:stCxn id="12292" idx="3"/>
            <a:endCxn id="12295" idx="1"/>
          </p:cNvCxnSpPr>
          <p:nvPr/>
        </p:nvCxnSpPr>
        <p:spPr bwMode="auto">
          <a:xfrm rot="-5400000">
            <a:off x="6901988" y="1304198"/>
            <a:ext cx="646509" cy="493183"/>
          </a:xfrm>
          <a:prstGeom prst="bentConnector3">
            <a:avLst>
              <a:gd name="adj1" fmla="val 5027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0" name="AutoShape 258"/>
          <p:cNvCxnSpPr>
            <a:cxnSpLocks noChangeShapeType="1"/>
            <a:stCxn id="12292" idx="3"/>
            <a:endCxn id="12296" idx="1"/>
          </p:cNvCxnSpPr>
          <p:nvPr/>
        </p:nvCxnSpPr>
        <p:spPr bwMode="auto">
          <a:xfrm rot="-5400000">
            <a:off x="7481491" y="725885"/>
            <a:ext cx="645319" cy="1651000"/>
          </a:xfrm>
          <a:prstGeom prst="bentConnector3">
            <a:avLst>
              <a:gd name="adj1" fmla="val 5037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01" name="Text Box 259"/>
          <p:cNvSpPr txBox="1">
            <a:spLocks noChangeArrowheads="1"/>
          </p:cNvSpPr>
          <p:nvPr/>
        </p:nvSpPr>
        <p:spPr bwMode="auto">
          <a:xfrm rot="-5400000">
            <a:off x="6183455" y="1364531"/>
            <a:ext cx="37542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Low</a:t>
            </a:r>
          </a:p>
        </p:txBody>
      </p:sp>
      <p:sp>
        <p:nvSpPr>
          <p:cNvPr id="12302" name="Text Box 260"/>
          <p:cNvSpPr txBox="1">
            <a:spLocks noChangeArrowheads="1"/>
          </p:cNvSpPr>
          <p:nvPr/>
        </p:nvSpPr>
        <p:spPr bwMode="auto">
          <a:xfrm rot="-5400000">
            <a:off x="7133839" y="1389534"/>
            <a:ext cx="37542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Low</a:t>
            </a:r>
          </a:p>
        </p:txBody>
      </p:sp>
      <p:sp>
        <p:nvSpPr>
          <p:cNvPr id="12303" name="Text Box 261"/>
          <p:cNvSpPr txBox="1">
            <a:spLocks noChangeArrowheads="1"/>
          </p:cNvSpPr>
          <p:nvPr/>
        </p:nvSpPr>
        <p:spPr bwMode="auto">
          <a:xfrm rot="-5400000">
            <a:off x="8304355" y="1382390"/>
            <a:ext cx="37542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Low</a:t>
            </a:r>
          </a:p>
        </p:txBody>
      </p:sp>
      <p:sp>
        <p:nvSpPr>
          <p:cNvPr id="12304" name="Rectangle 262"/>
          <p:cNvSpPr>
            <a:spLocks noChangeArrowheads="1"/>
          </p:cNvSpPr>
          <p:nvPr/>
        </p:nvSpPr>
        <p:spPr bwMode="auto">
          <a:xfrm rot="-5400000">
            <a:off x="-223771" y="3113154"/>
            <a:ext cx="1160859" cy="48048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solidFill>
                  <a:schemeClr val="bg1"/>
                </a:solidFill>
                <a:ea typeface="돋움" pitchFamily="34" charset="-127"/>
                <a:sym typeface="Wingdings" pitchFamily="2" charset="2"/>
              </a:rPr>
              <a:t>Turn On the Unit</a:t>
            </a:r>
          </a:p>
          <a:p>
            <a:r>
              <a:rPr lang="en-US" altLang="ko-KR" sz="900">
                <a:solidFill>
                  <a:schemeClr val="bg1"/>
                </a:solidFill>
                <a:ea typeface="돋움" pitchFamily="34" charset="-127"/>
                <a:sym typeface="Wingdings" pitchFamily="2" charset="2"/>
              </a:rPr>
              <a:t>(by Remote Controller)</a:t>
            </a:r>
          </a:p>
        </p:txBody>
      </p:sp>
      <p:sp>
        <p:nvSpPr>
          <p:cNvPr id="12305" name="Rectangle 263"/>
          <p:cNvSpPr>
            <a:spLocks noChangeArrowheads="1"/>
          </p:cNvSpPr>
          <p:nvPr/>
        </p:nvSpPr>
        <p:spPr bwMode="auto">
          <a:xfrm rot="-5400000">
            <a:off x="1508721" y="4427604"/>
            <a:ext cx="1160859" cy="57573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Open the front grille,try to turn on the unit by </a:t>
            </a:r>
            <a:r>
              <a:rPr lang="en-US" altLang="ko-KR" sz="900" b="1">
                <a:ea typeface="돋움" pitchFamily="34" charset="-127"/>
                <a:sym typeface="Wingdings" pitchFamily="2" charset="2"/>
              </a:rPr>
              <a:t>ON/OFF</a:t>
            </a:r>
            <a:r>
              <a:rPr lang="en-US" altLang="ko-KR" sz="900">
                <a:ea typeface="돋움" pitchFamily="34" charset="-127"/>
                <a:sym typeface="Wingdings" pitchFamily="2" charset="2"/>
              </a:rPr>
              <a:t> switch</a:t>
            </a:r>
          </a:p>
        </p:txBody>
      </p:sp>
      <p:sp>
        <p:nvSpPr>
          <p:cNvPr id="12306" name="Rectangle 264"/>
          <p:cNvSpPr>
            <a:spLocks noChangeArrowheads="1"/>
          </p:cNvSpPr>
          <p:nvPr/>
        </p:nvSpPr>
        <p:spPr bwMode="auto">
          <a:xfrm rot="-5400000">
            <a:off x="3626446" y="2211851"/>
            <a:ext cx="1160860" cy="48048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Is there a large operating noise &amp; vibration</a:t>
            </a:r>
          </a:p>
        </p:txBody>
      </p:sp>
      <p:cxnSp>
        <p:nvCxnSpPr>
          <p:cNvPr id="12307" name="AutoShape 265"/>
          <p:cNvCxnSpPr>
            <a:cxnSpLocks noChangeShapeType="1"/>
            <a:stCxn id="12306" idx="2"/>
            <a:endCxn id="12291" idx="0"/>
          </p:cNvCxnSpPr>
          <p:nvPr/>
        </p:nvCxnSpPr>
        <p:spPr bwMode="auto">
          <a:xfrm>
            <a:off x="4449233" y="2453879"/>
            <a:ext cx="64346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AutoShape 266"/>
          <p:cNvCxnSpPr>
            <a:cxnSpLocks noChangeShapeType="1"/>
            <a:stCxn id="12304" idx="3"/>
            <a:endCxn id="12396" idx="0"/>
          </p:cNvCxnSpPr>
          <p:nvPr/>
        </p:nvCxnSpPr>
        <p:spPr bwMode="auto">
          <a:xfrm rot="-5400000">
            <a:off x="424987" y="2385418"/>
            <a:ext cx="32266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9" name="AutoShape 267"/>
          <p:cNvCxnSpPr>
            <a:cxnSpLocks noChangeShapeType="1"/>
            <a:stCxn id="12379" idx="2"/>
            <a:endCxn id="12306" idx="0"/>
          </p:cNvCxnSpPr>
          <p:nvPr/>
        </p:nvCxnSpPr>
        <p:spPr bwMode="auto">
          <a:xfrm>
            <a:off x="3331634" y="2453879"/>
            <a:ext cx="63711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10" name="Text Box 268"/>
          <p:cNvSpPr txBox="1">
            <a:spLocks noChangeArrowheads="1"/>
          </p:cNvSpPr>
          <p:nvPr/>
        </p:nvSpPr>
        <p:spPr bwMode="auto">
          <a:xfrm rot="-5400000">
            <a:off x="4136475" y="1640756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sp>
        <p:nvSpPr>
          <p:cNvPr id="12311" name="Rectangle 269"/>
          <p:cNvSpPr>
            <a:spLocks noChangeArrowheads="1"/>
          </p:cNvSpPr>
          <p:nvPr/>
        </p:nvSpPr>
        <p:spPr bwMode="auto">
          <a:xfrm rot="-5400000">
            <a:off x="3082463" y="405673"/>
            <a:ext cx="1160859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Check the output voltage of power transistor</a:t>
            </a:r>
          </a:p>
        </p:txBody>
      </p:sp>
      <p:sp>
        <p:nvSpPr>
          <p:cNvPr id="12312" name="Rectangle 270"/>
          <p:cNvSpPr>
            <a:spLocks noChangeArrowheads="1"/>
          </p:cNvSpPr>
          <p:nvPr/>
        </p:nvSpPr>
        <p:spPr bwMode="auto">
          <a:xfrm rot="-5400000">
            <a:off x="3624329" y="405673"/>
            <a:ext cx="1160859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Check installation condition</a:t>
            </a:r>
          </a:p>
        </p:txBody>
      </p:sp>
      <p:cxnSp>
        <p:nvCxnSpPr>
          <p:cNvPr id="12313" name="AutoShape 271"/>
          <p:cNvCxnSpPr>
            <a:cxnSpLocks noChangeShapeType="1"/>
            <a:stCxn id="12306" idx="3"/>
            <a:endCxn id="12312" idx="1"/>
          </p:cNvCxnSpPr>
          <p:nvPr/>
        </p:nvCxnSpPr>
        <p:spPr bwMode="auto">
          <a:xfrm rot="5400000" flipH="1">
            <a:off x="3884217" y="1550327"/>
            <a:ext cx="645319" cy="2116"/>
          </a:xfrm>
          <a:prstGeom prst="bentConnector3">
            <a:avLst>
              <a:gd name="adj1" fmla="val 503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14" name="AutoShape 272"/>
          <p:cNvCxnSpPr>
            <a:cxnSpLocks noChangeShapeType="1"/>
            <a:stCxn id="12306" idx="3"/>
            <a:endCxn id="12311" idx="1"/>
          </p:cNvCxnSpPr>
          <p:nvPr/>
        </p:nvCxnSpPr>
        <p:spPr bwMode="auto">
          <a:xfrm rot="5400000" flipH="1">
            <a:off x="3613283" y="1279393"/>
            <a:ext cx="645319" cy="543983"/>
          </a:xfrm>
          <a:prstGeom prst="bentConnector3">
            <a:avLst>
              <a:gd name="adj1" fmla="val 503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15" name="Text Box 273"/>
          <p:cNvSpPr txBox="1">
            <a:spLocks noChangeArrowheads="1"/>
          </p:cNvSpPr>
          <p:nvPr/>
        </p:nvSpPr>
        <p:spPr bwMode="auto">
          <a:xfrm rot="-5400000">
            <a:off x="3826029" y="552926"/>
            <a:ext cx="168668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Make sure the required spaces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for installation[Refer page:25]</a:t>
            </a:r>
          </a:p>
        </p:txBody>
      </p:sp>
      <p:cxnSp>
        <p:nvCxnSpPr>
          <p:cNvPr id="12316" name="AutoShape 274"/>
          <p:cNvCxnSpPr>
            <a:cxnSpLocks noChangeShapeType="1"/>
            <a:stCxn id="12304" idx="1"/>
            <a:endCxn id="12398" idx="0"/>
          </p:cNvCxnSpPr>
          <p:nvPr/>
        </p:nvCxnSpPr>
        <p:spPr bwMode="auto">
          <a:xfrm rot="16200000" flipH="1">
            <a:off x="450652" y="3843272"/>
            <a:ext cx="375047" cy="56091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17" name="Rectangle 275"/>
          <p:cNvSpPr>
            <a:spLocks noChangeArrowheads="1"/>
          </p:cNvSpPr>
          <p:nvPr/>
        </p:nvSpPr>
        <p:spPr bwMode="auto">
          <a:xfrm rot="-5400000">
            <a:off x="5636221" y="3921721"/>
            <a:ext cx="1160859" cy="558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Check  the power supply.Is there a power failure?</a:t>
            </a:r>
          </a:p>
        </p:txBody>
      </p:sp>
      <p:sp>
        <p:nvSpPr>
          <p:cNvPr id="12318" name="Rectangle 276"/>
          <p:cNvSpPr>
            <a:spLocks noChangeArrowheads="1"/>
          </p:cNvSpPr>
          <p:nvPr/>
        </p:nvSpPr>
        <p:spPr bwMode="auto">
          <a:xfrm rot="-5400000">
            <a:off x="6669419" y="3842346"/>
            <a:ext cx="1175147" cy="717549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Has a breaker been turned off or a fuse blown?</a:t>
            </a:r>
          </a:p>
          <a:p>
            <a:endParaRPr lang="en-US" altLang="ko-KR" sz="900">
              <a:ea typeface="돋움" pitchFamily="34" charset="-127"/>
              <a:sym typeface="Wingdings" pitchFamily="2" charset="2"/>
            </a:endParaRPr>
          </a:p>
        </p:txBody>
      </p:sp>
      <p:sp>
        <p:nvSpPr>
          <p:cNvPr id="12319" name="Rectangle 277"/>
          <p:cNvSpPr>
            <a:spLocks noChangeArrowheads="1"/>
          </p:cNvSpPr>
          <p:nvPr/>
        </p:nvSpPr>
        <p:spPr bwMode="auto">
          <a:xfrm rot="-5400000">
            <a:off x="7878829" y="3960879"/>
            <a:ext cx="1160859" cy="48048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Possibility of damaged Outdoor Unit PCB.</a:t>
            </a:r>
          </a:p>
        </p:txBody>
      </p:sp>
      <p:cxnSp>
        <p:nvCxnSpPr>
          <p:cNvPr id="12320" name="AutoShape 278"/>
          <p:cNvCxnSpPr>
            <a:cxnSpLocks noChangeShapeType="1"/>
            <a:stCxn id="12398" idx="4"/>
            <a:endCxn id="12305" idx="0"/>
          </p:cNvCxnSpPr>
          <p:nvPr/>
        </p:nvCxnSpPr>
        <p:spPr bwMode="auto">
          <a:xfrm>
            <a:off x="1325034" y="4311253"/>
            <a:ext cx="478367" cy="404813"/>
          </a:xfrm>
          <a:prstGeom prst="bentConnector3">
            <a:avLst>
              <a:gd name="adj1" fmla="val 482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21" name="AutoShape 279"/>
          <p:cNvCxnSpPr>
            <a:cxnSpLocks noChangeShapeType="1"/>
            <a:stCxn id="12305" idx="2"/>
            <a:endCxn id="12400" idx="0"/>
          </p:cNvCxnSpPr>
          <p:nvPr/>
        </p:nvCxnSpPr>
        <p:spPr bwMode="auto">
          <a:xfrm flipV="1">
            <a:off x="2379133" y="4202907"/>
            <a:ext cx="577851" cy="513160"/>
          </a:xfrm>
          <a:prstGeom prst="bentConnector3">
            <a:avLst>
              <a:gd name="adj1" fmla="val 50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22" name="AutoShape 280"/>
          <p:cNvCxnSpPr>
            <a:cxnSpLocks noChangeShapeType="1"/>
            <a:stCxn id="12317" idx="2"/>
            <a:endCxn id="12318" idx="0"/>
          </p:cNvCxnSpPr>
          <p:nvPr/>
        </p:nvCxnSpPr>
        <p:spPr bwMode="auto">
          <a:xfrm>
            <a:off x="6496051" y="4201717"/>
            <a:ext cx="404283" cy="11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23" name="AutoShape 281"/>
          <p:cNvCxnSpPr>
            <a:cxnSpLocks noChangeShapeType="1"/>
            <a:stCxn id="12317" idx="1"/>
            <a:endCxn id="12325" idx="3"/>
          </p:cNvCxnSpPr>
          <p:nvPr/>
        </p:nvCxnSpPr>
        <p:spPr bwMode="auto">
          <a:xfrm rot="5400000">
            <a:off x="5982826" y="4994210"/>
            <a:ext cx="446484" cy="211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24" name="AutoShape 282"/>
          <p:cNvCxnSpPr>
            <a:cxnSpLocks noChangeShapeType="1"/>
            <a:stCxn id="12318" idx="2"/>
            <a:endCxn id="12319" idx="0"/>
          </p:cNvCxnSpPr>
          <p:nvPr/>
        </p:nvCxnSpPr>
        <p:spPr bwMode="auto">
          <a:xfrm>
            <a:off x="7617885" y="4202906"/>
            <a:ext cx="603249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5" name="Text Box 283"/>
          <p:cNvSpPr txBox="1">
            <a:spLocks noChangeArrowheads="1"/>
          </p:cNvSpPr>
          <p:nvPr/>
        </p:nvSpPr>
        <p:spPr bwMode="auto">
          <a:xfrm rot="-5400000">
            <a:off x="5418602" y="5681752"/>
            <a:ext cx="1553765" cy="6463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Make sure that the rated voltage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is supplied.[AC 208~230V, 60Hz ]</a:t>
            </a:r>
          </a:p>
        </p:txBody>
      </p:sp>
      <p:sp>
        <p:nvSpPr>
          <p:cNvPr id="12326" name="Text Box 284"/>
          <p:cNvSpPr txBox="1">
            <a:spLocks noChangeArrowheads="1"/>
          </p:cNvSpPr>
          <p:nvPr/>
        </p:nvSpPr>
        <p:spPr bwMode="auto">
          <a:xfrm rot="-5400000">
            <a:off x="6310711" y="5783015"/>
            <a:ext cx="1909497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ko-KR" sz="800">
                <a:ea typeface="돋움" pitchFamily="34" charset="-127"/>
                <a:sym typeface="Wingdings" pitchFamily="2" charset="2"/>
              </a:rPr>
              <a:t>Check fuse condition &amp; connection</a:t>
            </a:r>
          </a:p>
          <a:p>
            <a:pPr algn="l"/>
            <a:r>
              <a:rPr lang="en-US" altLang="ko-KR" sz="800">
                <a:ea typeface="돋움" pitchFamily="34" charset="-127"/>
                <a:sym typeface="Wingdings" pitchFamily="2" charset="2"/>
              </a:rPr>
              <a:t>wires.Make sure there is no electric short</a:t>
            </a:r>
          </a:p>
          <a:p>
            <a:pPr algn="l"/>
            <a:r>
              <a:rPr lang="en-US" altLang="ko-KR" sz="800">
                <a:ea typeface="돋움" pitchFamily="34" charset="-127"/>
                <a:sym typeface="Wingdings" pitchFamily="2" charset="2"/>
              </a:rPr>
              <a:t>[Refer page 34~36]</a:t>
            </a:r>
          </a:p>
        </p:txBody>
      </p:sp>
      <p:cxnSp>
        <p:nvCxnSpPr>
          <p:cNvPr id="12327" name="AutoShape 285"/>
          <p:cNvCxnSpPr>
            <a:cxnSpLocks noChangeShapeType="1"/>
            <a:stCxn id="12318" idx="1"/>
            <a:endCxn id="12326" idx="3"/>
          </p:cNvCxnSpPr>
          <p:nvPr/>
        </p:nvCxnSpPr>
        <p:spPr bwMode="auto">
          <a:xfrm rot="16200000" flipH="1">
            <a:off x="7126024" y="4919662"/>
            <a:ext cx="270405" cy="84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28" name="AutoShape 286"/>
          <p:cNvCxnSpPr>
            <a:cxnSpLocks noChangeShapeType="1"/>
            <a:stCxn id="12319" idx="1"/>
            <a:endCxn id="12346" idx="3"/>
          </p:cNvCxnSpPr>
          <p:nvPr/>
        </p:nvCxnSpPr>
        <p:spPr bwMode="auto">
          <a:xfrm rot="16200000" flipH="1">
            <a:off x="8336264" y="4904544"/>
            <a:ext cx="247048" cy="105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9" name="Rectangle 287"/>
          <p:cNvSpPr>
            <a:spLocks noChangeArrowheads="1"/>
          </p:cNvSpPr>
          <p:nvPr/>
        </p:nvSpPr>
        <p:spPr bwMode="auto">
          <a:xfrm rot="-5400000">
            <a:off x="5818652" y="2259476"/>
            <a:ext cx="486965" cy="385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30" name="Text Box 288"/>
          <p:cNvSpPr txBox="1">
            <a:spLocks noChangeArrowheads="1"/>
          </p:cNvSpPr>
          <p:nvPr/>
        </p:nvSpPr>
        <p:spPr bwMode="auto">
          <a:xfrm rot="-5400000">
            <a:off x="5437543" y="2267426"/>
            <a:ext cx="12618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Less than 8℃ (cooling)</a:t>
            </a:r>
          </a:p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Or 14℃ (heating)</a:t>
            </a:r>
          </a:p>
        </p:txBody>
      </p:sp>
      <p:sp>
        <p:nvSpPr>
          <p:cNvPr id="12331" name="Rectangle 289"/>
          <p:cNvSpPr>
            <a:spLocks noChangeArrowheads="1"/>
          </p:cNvSpPr>
          <p:nvPr/>
        </p:nvSpPr>
        <p:spPr bwMode="auto">
          <a:xfrm rot="-5400000">
            <a:off x="5116910" y="1364722"/>
            <a:ext cx="535781" cy="270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32" name="Text Box 290"/>
          <p:cNvSpPr txBox="1">
            <a:spLocks noChangeArrowheads="1"/>
          </p:cNvSpPr>
          <p:nvPr/>
        </p:nvSpPr>
        <p:spPr bwMode="auto">
          <a:xfrm rot="-5400000">
            <a:off x="4971800" y="1236152"/>
            <a:ext cx="1003801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More than</a:t>
            </a:r>
          </a:p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 8</a:t>
            </a:r>
            <a:r>
              <a:rPr lang="en-US" altLang="ko-KR" sz="900" b="1">
                <a:latin typeface="굴림" pitchFamily="34" charset="-127"/>
                <a:sym typeface="Wingdings" pitchFamily="2" charset="2"/>
              </a:rPr>
              <a:t>℃</a:t>
            </a:r>
            <a:r>
              <a:rPr lang="en-US" altLang="ko-KR" sz="900" b="1">
                <a:ea typeface="돋움" pitchFamily="34" charset="-127"/>
                <a:sym typeface="Wingdings" pitchFamily="2" charset="2"/>
              </a:rPr>
              <a:t>(cooling)</a:t>
            </a:r>
          </a:p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or 14 </a:t>
            </a:r>
            <a:r>
              <a:rPr lang="en-US" altLang="ko-KR" sz="900" b="1">
                <a:latin typeface="굴림" pitchFamily="34" charset="-127"/>
                <a:sym typeface="Wingdings" pitchFamily="2" charset="2"/>
              </a:rPr>
              <a:t>℃</a:t>
            </a:r>
            <a:r>
              <a:rPr lang="en-US" altLang="ko-KR" sz="900" b="1">
                <a:ea typeface="돋움" pitchFamily="34" charset="-127"/>
                <a:sym typeface="Wingdings" pitchFamily="2" charset="2"/>
              </a:rPr>
              <a:t>(heating)</a:t>
            </a:r>
          </a:p>
        </p:txBody>
      </p:sp>
      <p:sp>
        <p:nvSpPr>
          <p:cNvPr id="12333" name="Rectangle 291"/>
          <p:cNvSpPr>
            <a:spLocks noChangeArrowheads="1"/>
          </p:cNvSpPr>
          <p:nvPr/>
        </p:nvSpPr>
        <p:spPr bwMode="auto">
          <a:xfrm rot="-5400000">
            <a:off x="4575704" y="2309945"/>
            <a:ext cx="161925" cy="287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34" name="Text Box 292"/>
          <p:cNvSpPr txBox="1">
            <a:spLocks noChangeArrowheads="1"/>
          </p:cNvSpPr>
          <p:nvPr/>
        </p:nvSpPr>
        <p:spPr bwMode="auto">
          <a:xfrm rot="-5400000">
            <a:off x="4478923" y="2338463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sp>
        <p:nvSpPr>
          <p:cNvPr id="12335" name="Rectangle 293"/>
          <p:cNvSpPr>
            <a:spLocks noChangeArrowheads="1"/>
          </p:cNvSpPr>
          <p:nvPr/>
        </p:nvSpPr>
        <p:spPr bwMode="auto">
          <a:xfrm rot="-5400000">
            <a:off x="6587596" y="4068498"/>
            <a:ext cx="161925" cy="268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36" name="Text Box 294"/>
          <p:cNvSpPr txBox="1">
            <a:spLocks noChangeArrowheads="1"/>
          </p:cNvSpPr>
          <p:nvPr/>
        </p:nvSpPr>
        <p:spPr bwMode="auto">
          <a:xfrm rot="-5400000">
            <a:off x="6513040" y="4087490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sp>
        <p:nvSpPr>
          <p:cNvPr id="12337" name="Rectangle 295"/>
          <p:cNvSpPr>
            <a:spLocks noChangeArrowheads="1"/>
          </p:cNvSpPr>
          <p:nvPr/>
        </p:nvSpPr>
        <p:spPr bwMode="auto">
          <a:xfrm rot="-5400000">
            <a:off x="6158972" y="4873229"/>
            <a:ext cx="161925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38" name="Text Box 296"/>
          <p:cNvSpPr txBox="1">
            <a:spLocks noChangeArrowheads="1"/>
          </p:cNvSpPr>
          <p:nvPr/>
        </p:nvSpPr>
        <p:spPr bwMode="auto">
          <a:xfrm rot="-5400000">
            <a:off x="6030893" y="4839965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sp>
        <p:nvSpPr>
          <p:cNvPr id="12339" name="Rectangle 297"/>
          <p:cNvSpPr>
            <a:spLocks noChangeArrowheads="1"/>
          </p:cNvSpPr>
          <p:nvPr/>
        </p:nvSpPr>
        <p:spPr bwMode="auto">
          <a:xfrm rot="-5400000">
            <a:off x="7709430" y="4068498"/>
            <a:ext cx="161925" cy="2688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40" name="Text Box 298"/>
          <p:cNvSpPr txBox="1">
            <a:spLocks noChangeArrowheads="1"/>
          </p:cNvSpPr>
          <p:nvPr/>
        </p:nvSpPr>
        <p:spPr bwMode="auto">
          <a:xfrm rot="-5400000">
            <a:off x="7634874" y="4087490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sp>
        <p:nvSpPr>
          <p:cNvPr id="12341" name="Rectangle 299"/>
          <p:cNvSpPr>
            <a:spLocks noChangeArrowheads="1"/>
          </p:cNvSpPr>
          <p:nvPr/>
        </p:nvSpPr>
        <p:spPr bwMode="auto">
          <a:xfrm rot="-5400000">
            <a:off x="7234239" y="4862513"/>
            <a:ext cx="161925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42" name="Text Box 300"/>
          <p:cNvSpPr txBox="1">
            <a:spLocks noChangeArrowheads="1"/>
          </p:cNvSpPr>
          <p:nvPr/>
        </p:nvSpPr>
        <p:spPr bwMode="auto">
          <a:xfrm rot="-5400000">
            <a:off x="7087109" y="4829250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sp>
        <p:nvSpPr>
          <p:cNvPr id="12343" name="Text Box 301"/>
          <p:cNvSpPr txBox="1">
            <a:spLocks noChangeArrowheads="1"/>
          </p:cNvSpPr>
          <p:nvPr/>
        </p:nvSpPr>
        <p:spPr bwMode="auto">
          <a:xfrm rot="-5400000">
            <a:off x="5994580" y="579715"/>
            <a:ext cx="184537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Possibility of malfunction 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Compressor/fan motor[Page 73,74]</a:t>
            </a:r>
          </a:p>
        </p:txBody>
      </p:sp>
      <p:sp>
        <p:nvSpPr>
          <p:cNvPr id="12344" name="Text Box 302"/>
          <p:cNvSpPr txBox="1">
            <a:spLocks noChangeArrowheads="1"/>
          </p:cNvSpPr>
          <p:nvPr/>
        </p:nvSpPr>
        <p:spPr bwMode="auto">
          <a:xfrm rot="-5400000">
            <a:off x="7162695" y="508680"/>
            <a:ext cx="1685077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Make sure that the installation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process is properly done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[Refer page: 43]</a:t>
            </a:r>
          </a:p>
        </p:txBody>
      </p:sp>
      <p:pic>
        <p:nvPicPr>
          <p:cNvPr id="12345" name="Picture 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568" y="2130029"/>
            <a:ext cx="113241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46" name="Text Box 304"/>
          <p:cNvSpPr txBox="1">
            <a:spLocks noChangeArrowheads="1"/>
          </p:cNvSpPr>
          <p:nvPr/>
        </p:nvSpPr>
        <p:spPr bwMode="auto">
          <a:xfrm rot="-5400000">
            <a:off x="7491142" y="5743858"/>
            <a:ext cx="1938351" cy="5078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Make sure to check PCB condition &amp;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refer to page 75 on how to measure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IPM circuit </a:t>
            </a:r>
          </a:p>
        </p:txBody>
      </p:sp>
      <p:sp>
        <p:nvSpPr>
          <p:cNvPr id="12347" name="Rectangle 305"/>
          <p:cNvSpPr>
            <a:spLocks noChangeArrowheads="1"/>
          </p:cNvSpPr>
          <p:nvPr/>
        </p:nvSpPr>
        <p:spPr bwMode="auto">
          <a:xfrm rot="-5400000">
            <a:off x="4978335" y="403291"/>
            <a:ext cx="810816" cy="4804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cxnSp>
        <p:nvCxnSpPr>
          <p:cNvPr id="12348" name="AutoShape 306"/>
          <p:cNvCxnSpPr>
            <a:cxnSpLocks noChangeShapeType="1"/>
            <a:stCxn id="12389" idx="2"/>
            <a:endCxn id="12354" idx="0"/>
          </p:cNvCxnSpPr>
          <p:nvPr/>
        </p:nvCxnSpPr>
        <p:spPr bwMode="auto">
          <a:xfrm flipV="1">
            <a:off x="4506384" y="4201717"/>
            <a:ext cx="353483" cy="1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49" name="AutoShape 307"/>
          <p:cNvCxnSpPr>
            <a:cxnSpLocks noChangeShapeType="1"/>
            <a:stCxn id="12305" idx="2"/>
            <a:endCxn id="12402" idx="0"/>
          </p:cNvCxnSpPr>
          <p:nvPr/>
        </p:nvCxnSpPr>
        <p:spPr bwMode="auto">
          <a:xfrm>
            <a:off x="2379134" y="4716066"/>
            <a:ext cx="575733" cy="1362075"/>
          </a:xfrm>
          <a:prstGeom prst="bentConnector3">
            <a:avLst>
              <a:gd name="adj1" fmla="val 503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50" name="Text Box 308"/>
          <p:cNvSpPr txBox="1">
            <a:spLocks noChangeArrowheads="1"/>
          </p:cNvSpPr>
          <p:nvPr/>
        </p:nvSpPr>
        <p:spPr bwMode="auto">
          <a:xfrm rot="-5400000">
            <a:off x="8117764" y="601936"/>
            <a:ext cx="1701107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EEV:Electronic Expansion Valve</a:t>
            </a:r>
          </a:p>
        </p:txBody>
      </p:sp>
      <p:pic>
        <p:nvPicPr>
          <p:cNvPr id="12351" name="Picture 3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40" t="7140" b="49562"/>
          <a:stretch>
            <a:fillRect/>
          </a:stretch>
        </p:blipFill>
        <p:spPr bwMode="auto">
          <a:xfrm>
            <a:off x="1314451" y="5387578"/>
            <a:ext cx="1016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2" name="Rectangle 310"/>
          <p:cNvSpPr>
            <a:spLocks noChangeArrowheads="1"/>
          </p:cNvSpPr>
          <p:nvPr/>
        </p:nvSpPr>
        <p:spPr bwMode="auto">
          <a:xfrm rot="-5400000">
            <a:off x="2162307" y="5331222"/>
            <a:ext cx="188119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53" name="Rectangle 311"/>
          <p:cNvSpPr>
            <a:spLocks noChangeArrowheads="1"/>
          </p:cNvSpPr>
          <p:nvPr/>
        </p:nvSpPr>
        <p:spPr bwMode="auto">
          <a:xfrm>
            <a:off x="1314451" y="5330429"/>
            <a:ext cx="1083733" cy="7262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54" name="Rectangle 312"/>
          <p:cNvSpPr>
            <a:spLocks noChangeArrowheads="1"/>
          </p:cNvSpPr>
          <p:nvPr/>
        </p:nvSpPr>
        <p:spPr bwMode="auto">
          <a:xfrm rot="-5400000">
            <a:off x="4556721" y="3921721"/>
            <a:ext cx="1160859" cy="558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Is there any Error 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Code being displayed?</a:t>
            </a:r>
          </a:p>
        </p:txBody>
      </p:sp>
      <p:cxnSp>
        <p:nvCxnSpPr>
          <p:cNvPr id="12355" name="AutoShape 313"/>
          <p:cNvCxnSpPr>
            <a:cxnSpLocks noChangeShapeType="1"/>
            <a:stCxn id="12354" idx="1"/>
            <a:endCxn id="12356" idx="3"/>
          </p:cNvCxnSpPr>
          <p:nvPr/>
        </p:nvCxnSpPr>
        <p:spPr bwMode="auto">
          <a:xfrm rot="16200000" flipH="1">
            <a:off x="4918672" y="5000029"/>
            <a:ext cx="436959" cy="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56" name="Text Box 314"/>
          <p:cNvSpPr txBox="1">
            <a:spLocks noChangeArrowheads="1"/>
          </p:cNvSpPr>
          <p:nvPr/>
        </p:nvSpPr>
        <p:spPr bwMode="auto">
          <a:xfrm rot="-5400000">
            <a:off x="4355506" y="5676989"/>
            <a:ext cx="1563290" cy="6463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Check for the displayed error code.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Indoor Error: refer page 68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Outdoor Error: refer page 70</a:t>
            </a:r>
          </a:p>
        </p:txBody>
      </p:sp>
      <p:sp>
        <p:nvSpPr>
          <p:cNvPr id="12357" name="Rectangle 315"/>
          <p:cNvSpPr>
            <a:spLocks noChangeArrowheads="1"/>
          </p:cNvSpPr>
          <p:nvPr/>
        </p:nvSpPr>
        <p:spPr bwMode="auto">
          <a:xfrm rot="-5400000">
            <a:off x="5079472" y="4874419"/>
            <a:ext cx="161925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58" name="Text Box 316"/>
          <p:cNvSpPr txBox="1">
            <a:spLocks noChangeArrowheads="1"/>
          </p:cNvSpPr>
          <p:nvPr/>
        </p:nvSpPr>
        <p:spPr bwMode="auto">
          <a:xfrm rot="-5400000">
            <a:off x="4951393" y="4841156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cxnSp>
        <p:nvCxnSpPr>
          <p:cNvPr id="12359" name="AutoShape 317"/>
          <p:cNvCxnSpPr>
            <a:cxnSpLocks noChangeShapeType="1"/>
            <a:stCxn id="12354" idx="2"/>
            <a:endCxn id="12317" idx="0"/>
          </p:cNvCxnSpPr>
          <p:nvPr/>
        </p:nvCxnSpPr>
        <p:spPr bwMode="auto">
          <a:xfrm>
            <a:off x="5416551" y="4201716"/>
            <a:ext cx="522816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60" name="Rectangle 318"/>
          <p:cNvSpPr>
            <a:spLocks noChangeArrowheads="1"/>
          </p:cNvSpPr>
          <p:nvPr/>
        </p:nvSpPr>
        <p:spPr bwMode="auto">
          <a:xfrm rot="-5400000">
            <a:off x="5531380" y="4068498"/>
            <a:ext cx="161925" cy="2688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61" name="Text Box 319"/>
          <p:cNvSpPr txBox="1">
            <a:spLocks noChangeArrowheads="1"/>
          </p:cNvSpPr>
          <p:nvPr/>
        </p:nvSpPr>
        <p:spPr bwMode="auto">
          <a:xfrm rot="-5400000">
            <a:off x="5442007" y="4087490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pic>
        <p:nvPicPr>
          <p:cNvPr id="12362" name="Picture 320"/>
          <p:cNvPicPr>
            <a:picLocks noChangeAspect="1" noChangeArrowheads="1"/>
          </p:cNvPicPr>
          <p:nvPr/>
        </p:nvPicPr>
        <p:blipFill>
          <a:blip r:embed="rId4" cstate="print"/>
          <a:srcRect t="54222"/>
          <a:stretch>
            <a:fillRect/>
          </a:stretch>
        </p:blipFill>
        <p:spPr bwMode="auto">
          <a:xfrm>
            <a:off x="4878918" y="3633787"/>
            <a:ext cx="50376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63" name="Rectangle 321"/>
          <p:cNvSpPr>
            <a:spLocks noChangeArrowheads="1"/>
          </p:cNvSpPr>
          <p:nvPr/>
        </p:nvSpPr>
        <p:spPr bwMode="auto">
          <a:xfrm rot="-5400000">
            <a:off x="2186319" y="5420983"/>
            <a:ext cx="108347" cy="1248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64" name="Text Box 322"/>
          <p:cNvSpPr txBox="1">
            <a:spLocks noChangeArrowheads="1"/>
          </p:cNvSpPr>
          <p:nvPr/>
        </p:nvSpPr>
        <p:spPr bwMode="auto">
          <a:xfrm rot="-5400000">
            <a:off x="1979813" y="5301645"/>
            <a:ext cx="5277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 b="1"/>
              <a:t>ON/OFF</a:t>
            </a:r>
          </a:p>
          <a:p>
            <a:r>
              <a:rPr lang="en-US" altLang="ko-KR" sz="800" b="1"/>
              <a:t>Switch</a:t>
            </a:r>
          </a:p>
        </p:txBody>
      </p:sp>
      <p:cxnSp>
        <p:nvCxnSpPr>
          <p:cNvPr id="12365" name="AutoShape 323"/>
          <p:cNvCxnSpPr>
            <a:cxnSpLocks noChangeShapeType="1"/>
            <a:stCxn id="12292" idx="3"/>
            <a:endCxn id="12294" idx="1"/>
          </p:cNvCxnSpPr>
          <p:nvPr/>
        </p:nvCxnSpPr>
        <p:spPr bwMode="auto">
          <a:xfrm rot="5400000" flipH="1">
            <a:off x="6414691" y="1310085"/>
            <a:ext cx="645319" cy="482600"/>
          </a:xfrm>
          <a:prstGeom prst="bentConnector3">
            <a:avLst>
              <a:gd name="adj1" fmla="val 503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66" name="Line 324"/>
          <p:cNvSpPr>
            <a:spLocks noChangeShapeType="1"/>
          </p:cNvSpPr>
          <p:nvPr/>
        </p:nvSpPr>
        <p:spPr bwMode="auto">
          <a:xfrm rot="-5400000">
            <a:off x="4674659" y="-502180"/>
            <a:ext cx="0" cy="7681384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367" name="Text Box 325"/>
          <p:cNvSpPr txBox="1">
            <a:spLocks noChangeArrowheads="1"/>
          </p:cNvSpPr>
          <p:nvPr/>
        </p:nvSpPr>
        <p:spPr bwMode="auto">
          <a:xfrm rot="-5400000">
            <a:off x="-1374151" y="5487561"/>
            <a:ext cx="31758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</a:t>
            </a:r>
          </a:p>
        </p:txBody>
      </p:sp>
      <p:sp>
        <p:nvSpPr>
          <p:cNvPr id="12368" name="Rectangle 326"/>
          <p:cNvSpPr>
            <a:spLocks noChangeArrowheads="1"/>
          </p:cNvSpPr>
          <p:nvPr/>
        </p:nvSpPr>
        <p:spPr bwMode="auto">
          <a:xfrm rot="-5400000">
            <a:off x="-650750" y="5858128"/>
            <a:ext cx="229421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6.1.3  </a:t>
            </a:r>
            <a:r>
              <a:rPr lang="sv-SE" altLang="en-US" sz="1300" b="1">
                <a:latin typeface="굴림" pitchFamily="34" charset="-127"/>
              </a:rPr>
              <a:t>Sym</a:t>
            </a:r>
            <a:r>
              <a:rPr lang="sv-SE" altLang="ko-KR" sz="1300" b="1">
                <a:latin typeface="굴림" pitchFamily="34" charset="-127"/>
              </a:rPr>
              <a:t>p</a:t>
            </a:r>
            <a:r>
              <a:rPr lang="sv-SE" altLang="en-US" sz="1300" b="1">
                <a:latin typeface="굴림" pitchFamily="34" charset="-127"/>
              </a:rPr>
              <a:t>toms</a:t>
            </a:r>
            <a:r>
              <a:rPr lang="sv-SE" altLang="ko-KR" sz="1300" b="1">
                <a:latin typeface="굴림" pitchFamily="34" charset="-127"/>
              </a:rPr>
              <a:t> Overview </a:t>
            </a:r>
            <a:endParaRPr lang="en-US" altLang="ko-KR" sz="1300" b="1">
              <a:latin typeface="굴림" pitchFamily="34" charset="-127"/>
            </a:endParaRPr>
          </a:p>
        </p:txBody>
      </p:sp>
      <p:sp>
        <p:nvSpPr>
          <p:cNvPr id="12369" name="Rectangle 327"/>
          <p:cNvSpPr>
            <a:spLocks noChangeArrowheads="1"/>
          </p:cNvSpPr>
          <p:nvPr/>
        </p:nvSpPr>
        <p:spPr bwMode="auto">
          <a:xfrm rot="-5400000">
            <a:off x="1299170" y="2172693"/>
            <a:ext cx="1160860" cy="558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Is there any Error 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Code being displayed?</a:t>
            </a:r>
          </a:p>
        </p:txBody>
      </p:sp>
      <p:cxnSp>
        <p:nvCxnSpPr>
          <p:cNvPr id="12370" name="AutoShape 328"/>
          <p:cNvCxnSpPr>
            <a:cxnSpLocks noChangeShapeType="1"/>
            <a:stCxn id="12369" idx="2"/>
          </p:cNvCxnSpPr>
          <p:nvPr/>
        </p:nvCxnSpPr>
        <p:spPr bwMode="auto">
          <a:xfrm rot="-5400000">
            <a:off x="2420873" y="2191743"/>
            <a:ext cx="1190" cy="520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71" name="Rectangle 329"/>
          <p:cNvSpPr>
            <a:spLocks noChangeArrowheads="1"/>
          </p:cNvSpPr>
          <p:nvPr/>
        </p:nvSpPr>
        <p:spPr bwMode="auto">
          <a:xfrm rot="-5400000">
            <a:off x="2275947" y="2319470"/>
            <a:ext cx="161925" cy="2688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72" name="Text Box 330"/>
          <p:cNvSpPr txBox="1">
            <a:spLocks noChangeArrowheads="1"/>
          </p:cNvSpPr>
          <p:nvPr/>
        </p:nvSpPr>
        <p:spPr bwMode="auto">
          <a:xfrm rot="-5400000">
            <a:off x="2186574" y="2338463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pic>
        <p:nvPicPr>
          <p:cNvPr id="12373" name="Picture 331"/>
          <p:cNvPicPr>
            <a:picLocks noChangeAspect="1" noChangeArrowheads="1"/>
          </p:cNvPicPr>
          <p:nvPr/>
        </p:nvPicPr>
        <p:blipFill>
          <a:blip r:embed="rId4" cstate="print"/>
          <a:srcRect t="54222"/>
          <a:stretch>
            <a:fillRect/>
          </a:stretch>
        </p:blipFill>
        <p:spPr bwMode="auto">
          <a:xfrm>
            <a:off x="1608667" y="1888331"/>
            <a:ext cx="50376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74" name="Text Box 332"/>
          <p:cNvSpPr txBox="1">
            <a:spLocks noChangeArrowheads="1"/>
          </p:cNvSpPr>
          <p:nvPr/>
        </p:nvSpPr>
        <p:spPr bwMode="auto">
          <a:xfrm rot="-5400000">
            <a:off x="283039" y="523964"/>
            <a:ext cx="1563290" cy="6463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Check for the displayed error code.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Indoor Error: refer page 68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Outdoor Error: refer page 70</a:t>
            </a:r>
          </a:p>
        </p:txBody>
      </p:sp>
      <p:cxnSp>
        <p:nvCxnSpPr>
          <p:cNvPr id="12375" name="AutoShape 333"/>
          <p:cNvCxnSpPr>
            <a:cxnSpLocks noChangeShapeType="1"/>
            <a:stCxn id="12396" idx="4"/>
            <a:endCxn id="12369" idx="0"/>
          </p:cNvCxnSpPr>
          <p:nvPr/>
        </p:nvCxnSpPr>
        <p:spPr bwMode="auto">
          <a:xfrm>
            <a:off x="1221317" y="2452688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76" name="AutoShape 334"/>
          <p:cNvCxnSpPr>
            <a:cxnSpLocks noChangeShapeType="1"/>
            <a:stCxn id="12369" idx="3"/>
            <a:endCxn id="12374" idx="1"/>
          </p:cNvCxnSpPr>
          <p:nvPr/>
        </p:nvCxnSpPr>
        <p:spPr bwMode="auto">
          <a:xfrm rot="16200000" flipV="1">
            <a:off x="1350699" y="1342761"/>
            <a:ext cx="242888" cy="8149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77" name="Rectangle 335"/>
          <p:cNvSpPr>
            <a:spLocks noChangeArrowheads="1"/>
          </p:cNvSpPr>
          <p:nvPr/>
        </p:nvSpPr>
        <p:spPr bwMode="auto">
          <a:xfrm rot="10800000">
            <a:off x="1377951" y="1728788"/>
            <a:ext cx="287867" cy="107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78" name="Text Box 336"/>
          <p:cNvSpPr txBox="1">
            <a:spLocks noChangeArrowheads="1"/>
          </p:cNvSpPr>
          <p:nvPr/>
        </p:nvSpPr>
        <p:spPr bwMode="auto">
          <a:xfrm rot="-5400000">
            <a:off x="1338242" y="1660997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sp>
        <p:nvSpPr>
          <p:cNvPr id="12379" name="Rectangle 337"/>
          <p:cNvSpPr>
            <a:spLocks noChangeArrowheads="1"/>
          </p:cNvSpPr>
          <p:nvPr/>
        </p:nvSpPr>
        <p:spPr bwMode="auto">
          <a:xfrm rot="-5400000">
            <a:off x="2413595" y="2116601"/>
            <a:ext cx="1160860" cy="67098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Does Compressor/Outdoor Fan  operate?</a:t>
            </a:r>
          </a:p>
        </p:txBody>
      </p:sp>
      <p:sp>
        <p:nvSpPr>
          <p:cNvPr id="12380" name="Text Box 338"/>
          <p:cNvSpPr txBox="1">
            <a:spLocks noChangeArrowheads="1"/>
          </p:cNvSpPr>
          <p:nvPr/>
        </p:nvSpPr>
        <p:spPr bwMode="auto">
          <a:xfrm rot="-5400000">
            <a:off x="1794406" y="611862"/>
            <a:ext cx="1457325" cy="36933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Refer &lt;Trouble 3&gt; page 64  for further instruction</a:t>
            </a:r>
          </a:p>
        </p:txBody>
      </p:sp>
      <p:cxnSp>
        <p:nvCxnSpPr>
          <p:cNvPr id="12381" name="AutoShape 339"/>
          <p:cNvCxnSpPr>
            <a:cxnSpLocks noChangeShapeType="1"/>
            <a:stCxn id="12379" idx="3"/>
            <a:endCxn id="12380" idx="1"/>
          </p:cNvCxnSpPr>
          <p:nvPr/>
        </p:nvCxnSpPr>
        <p:spPr bwMode="auto">
          <a:xfrm rot="16200000" flipV="1">
            <a:off x="2585311" y="1462949"/>
            <a:ext cx="346472" cy="4709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2" name="Rectangle 340"/>
          <p:cNvSpPr>
            <a:spLocks noChangeArrowheads="1"/>
          </p:cNvSpPr>
          <p:nvPr/>
        </p:nvSpPr>
        <p:spPr bwMode="auto">
          <a:xfrm rot="10800000">
            <a:off x="2667000" y="1676401"/>
            <a:ext cx="287867" cy="107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83" name="Text Box 341"/>
          <p:cNvSpPr txBox="1">
            <a:spLocks noChangeArrowheads="1"/>
          </p:cNvSpPr>
          <p:nvPr/>
        </p:nvSpPr>
        <p:spPr bwMode="auto">
          <a:xfrm rot="-5400000">
            <a:off x="2633190" y="1608609"/>
            <a:ext cx="33855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NO</a:t>
            </a:r>
          </a:p>
        </p:txBody>
      </p:sp>
      <p:sp>
        <p:nvSpPr>
          <p:cNvPr id="12384" name="Rectangle 342"/>
          <p:cNvSpPr>
            <a:spLocks noChangeArrowheads="1"/>
          </p:cNvSpPr>
          <p:nvPr/>
        </p:nvSpPr>
        <p:spPr bwMode="auto">
          <a:xfrm rot="-5400000">
            <a:off x="3538538" y="2309945"/>
            <a:ext cx="161925" cy="287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385" name="Text Box 343"/>
          <p:cNvSpPr txBox="1">
            <a:spLocks noChangeArrowheads="1"/>
          </p:cNvSpPr>
          <p:nvPr/>
        </p:nvSpPr>
        <p:spPr bwMode="auto">
          <a:xfrm rot="-5400000">
            <a:off x="3433742" y="2338463"/>
            <a:ext cx="35458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>
                <a:ea typeface="돋움" pitchFamily="34" charset="-127"/>
                <a:sym typeface="Wingdings" pitchFamily="2" charset="2"/>
              </a:rPr>
              <a:t>YES</a:t>
            </a:r>
          </a:p>
        </p:txBody>
      </p:sp>
      <p:sp>
        <p:nvSpPr>
          <p:cNvPr id="12386" name="Text Box 344"/>
          <p:cNvSpPr txBox="1">
            <a:spLocks noChangeArrowheads="1"/>
          </p:cNvSpPr>
          <p:nvPr/>
        </p:nvSpPr>
        <p:spPr bwMode="auto">
          <a:xfrm rot="-5400000">
            <a:off x="7788964" y="2263854"/>
            <a:ext cx="163057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Refer page 46 on how to read</a:t>
            </a:r>
          </a:p>
          <a:p>
            <a:r>
              <a:rPr lang="en-US" altLang="ko-KR" sz="900">
                <a:ea typeface="돋움" pitchFamily="34" charset="-127"/>
                <a:sym typeface="Wingdings" pitchFamily="2" charset="2"/>
              </a:rPr>
              <a:t>a pressure manifold</a:t>
            </a:r>
          </a:p>
        </p:txBody>
      </p:sp>
      <p:sp>
        <p:nvSpPr>
          <p:cNvPr id="12387" name="Text Box 345"/>
          <p:cNvSpPr txBox="1">
            <a:spLocks noChangeArrowheads="1"/>
          </p:cNvSpPr>
          <p:nvPr/>
        </p:nvSpPr>
        <p:spPr bwMode="auto">
          <a:xfrm rot="-5400000">
            <a:off x="3338248" y="5756165"/>
            <a:ext cx="1404938" cy="6463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Refer to &lt;Trouble 2&gt; </a:t>
            </a:r>
          </a:p>
          <a:p>
            <a:pPr algn="l"/>
            <a:r>
              <a:rPr lang="en-US" altLang="ko-KR" sz="900">
                <a:ea typeface="돋움" pitchFamily="34" charset="-127"/>
                <a:sym typeface="Wingdings" pitchFamily="2" charset="2"/>
              </a:rPr>
              <a:t>Unit doesn’t operate according to remote controller (page 63)</a:t>
            </a:r>
          </a:p>
        </p:txBody>
      </p:sp>
      <p:cxnSp>
        <p:nvCxnSpPr>
          <p:cNvPr id="12388" name="AutoShape 346"/>
          <p:cNvCxnSpPr>
            <a:cxnSpLocks noChangeShapeType="1"/>
            <a:stCxn id="12402" idx="4"/>
            <a:endCxn id="12387" idx="0"/>
          </p:cNvCxnSpPr>
          <p:nvPr/>
        </p:nvCxnSpPr>
        <p:spPr bwMode="auto">
          <a:xfrm>
            <a:off x="3348568" y="6077546"/>
            <a:ext cx="368984" cy="1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89" name="Text Box 347"/>
          <p:cNvSpPr txBox="1">
            <a:spLocks noChangeArrowheads="1"/>
          </p:cNvSpPr>
          <p:nvPr/>
        </p:nvSpPr>
        <p:spPr bwMode="auto">
          <a:xfrm rot="-5400000">
            <a:off x="3552032" y="3951023"/>
            <a:ext cx="1404938" cy="50376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900">
                <a:ea typeface="돋움" pitchFamily="34" charset="-127"/>
                <a:sym typeface="Wingdings" pitchFamily="2" charset="2"/>
              </a:rPr>
              <a:t>Refer to &lt;Trouble 1&gt; Unit doesn’t operate at all(Page 63)</a:t>
            </a:r>
          </a:p>
        </p:txBody>
      </p:sp>
      <p:grpSp>
        <p:nvGrpSpPr>
          <p:cNvPr id="2" name="Group 348"/>
          <p:cNvGrpSpPr>
            <a:grpSpLocks/>
          </p:cNvGrpSpPr>
          <p:nvPr/>
        </p:nvGrpSpPr>
        <p:grpSpPr bwMode="auto">
          <a:xfrm rot="-5400000">
            <a:off x="2873773" y="5892668"/>
            <a:ext cx="564357" cy="385233"/>
            <a:chOff x="420" y="1422"/>
            <a:chExt cx="474" cy="182"/>
          </a:xfrm>
        </p:grpSpPr>
        <p:sp>
          <p:nvSpPr>
            <p:cNvPr id="12401" name="Rectangle 349"/>
            <p:cNvSpPr>
              <a:spLocks noChangeArrowheads="1"/>
            </p:cNvSpPr>
            <p:nvPr/>
          </p:nvSpPr>
          <p:spPr bwMode="auto">
            <a:xfrm>
              <a:off x="420" y="1463"/>
              <a:ext cx="47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ea typeface="돋움" pitchFamily="34" charset="-127"/>
                  <a:sym typeface="Wingdings" pitchFamily="2" charset="2"/>
                </a:rPr>
                <a:t>Unit </a:t>
              </a: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ON</a:t>
              </a:r>
              <a:endParaRPr lang="en-US" altLang="ko-KR" sz="900">
                <a:ea typeface="돋움" pitchFamily="34" charset="-127"/>
                <a:sym typeface="Wingdings" pitchFamily="2" charset="2"/>
              </a:endParaRPr>
            </a:p>
          </p:txBody>
        </p:sp>
        <p:sp>
          <p:nvSpPr>
            <p:cNvPr id="12402" name="Oval 350"/>
            <p:cNvSpPr>
              <a:spLocks noChangeArrowheads="1"/>
            </p:cNvSpPr>
            <p:nvPr/>
          </p:nvSpPr>
          <p:spPr bwMode="auto">
            <a:xfrm>
              <a:off x="437" y="1422"/>
              <a:ext cx="453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351"/>
          <p:cNvGrpSpPr>
            <a:grpSpLocks/>
          </p:cNvGrpSpPr>
          <p:nvPr/>
        </p:nvGrpSpPr>
        <p:grpSpPr bwMode="auto">
          <a:xfrm rot="-5400000">
            <a:off x="2906977" y="3970868"/>
            <a:ext cx="595312" cy="478366"/>
            <a:chOff x="407" y="1422"/>
            <a:chExt cx="500" cy="226"/>
          </a:xfrm>
        </p:grpSpPr>
        <p:sp>
          <p:nvSpPr>
            <p:cNvPr id="12399" name="Rectangle 352"/>
            <p:cNvSpPr>
              <a:spLocks noChangeArrowheads="1"/>
            </p:cNvSpPr>
            <p:nvPr/>
          </p:nvSpPr>
          <p:spPr bwMode="auto">
            <a:xfrm>
              <a:off x="407" y="1474"/>
              <a:ext cx="5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ea typeface="돋움" pitchFamily="34" charset="-127"/>
                  <a:sym typeface="Wingdings" pitchFamily="2" charset="2"/>
                </a:rPr>
                <a:t>Unit </a:t>
              </a: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OFF</a:t>
              </a:r>
              <a:endParaRPr lang="en-US" altLang="ko-KR" sz="900">
                <a:ea typeface="돋움" pitchFamily="34" charset="-127"/>
                <a:sym typeface="Wingdings" pitchFamily="2" charset="2"/>
              </a:endParaRPr>
            </a:p>
            <a:p>
              <a:endParaRPr lang="en-US" altLang="ko-KR" sz="900">
                <a:ea typeface="돋움" pitchFamily="34" charset="-127"/>
                <a:sym typeface="Wingdings" pitchFamily="2" charset="2"/>
              </a:endParaRPr>
            </a:p>
          </p:txBody>
        </p:sp>
        <p:sp>
          <p:nvSpPr>
            <p:cNvPr id="12400" name="Oval 353"/>
            <p:cNvSpPr>
              <a:spLocks noChangeArrowheads="1"/>
            </p:cNvSpPr>
            <p:nvPr/>
          </p:nvSpPr>
          <p:spPr bwMode="auto">
            <a:xfrm>
              <a:off x="437" y="1422"/>
              <a:ext cx="453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" name="Group 354"/>
          <p:cNvGrpSpPr>
            <a:grpSpLocks/>
          </p:cNvGrpSpPr>
          <p:nvPr/>
        </p:nvGrpSpPr>
        <p:grpSpPr bwMode="auto">
          <a:xfrm rot="-5400000">
            <a:off x="870743" y="4079215"/>
            <a:ext cx="595313" cy="478366"/>
            <a:chOff x="407" y="1422"/>
            <a:chExt cx="500" cy="226"/>
          </a:xfrm>
        </p:grpSpPr>
        <p:sp>
          <p:nvSpPr>
            <p:cNvPr id="12397" name="Rectangle 355"/>
            <p:cNvSpPr>
              <a:spLocks noChangeArrowheads="1"/>
            </p:cNvSpPr>
            <p:nvPr/>
          </p:nvSpPr>
          <p:spPr bwMode="auto">
            <a:xfrm>
              <a:off x="407" y="1474"/>
              <a:ext cx="5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ea typeface="돋움" pitchFamily="34" charset="-127"/>
                  <a:sym typeface="Wingdings" pitchFamily="2" charset="2"/>
                </a:rPr>
                <a:t>Unit </a:t>
              </a: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OFF</a:t>
              </a:r>
              <a:endParaRPr lang="en-US" altLang="ko-KR" sz="900">
                <a:ea typeface="돋움" pitchFamily="34" charset="-127"/>
                <a:sym typeface="Wingdings" pitchFamily="2" charset="2"/>
              </a:endParaRPr>
            </a:p>
            <a:p>
              <a:endParaRPr lang="en-US" altLang="ko-KR" sz="900">
                <a:ea typeface="돋움" pitchFamily="34" charset="-127"/>
                <a:sym typeface="Wingdings" pitchFamily="2" charset="2"/>
              </a:endParaRPr>
            </a:p>
          </p:txBody>
        </p:sp>
        <p:sp>
          <p:nvSpPr>
            <p:cNvPr id="12398" name="Oval 356"/>
            <p:cNvSpPr>
              <a:spLocks noChangeArrowheads="1"/>
            </p:cNvSpPr>
            <p:nvPr/>
          </p:nvSpPr>
          <p:spPr bwMode="auto">
            <a:xfrm>
              <a:off x="437" y="1422"/>
              <a:ext cx="453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5" name="Group 357"/>
          <p:cNvGrpSpPr>
            <a:grpSpLocks/>
          </p:cNvGrpSpPr>
          <p:nvPr/>
        </p:nvGrpSpPr>
        <p:grpSpPr bwMode="auto">
          <a:xfrm rot="-5400000">
            <a:off x="782504" y="2220649"/>
            <a:ext cx="564356" cy="478366"/>
            <a:chOff x="420" y="1422"/>
            <a:chExt cx="474" cy="226"/>
          </a:xfrm>
        </p:grpSpPr>
        <p:sp>
          <p:nvSpPr>
            <p:cNvPr id="12395" name="Rectangle 358"/>
            <p:cNvSpPr>
              <a:spLocks noChangeArrowheads="1"/>
            </p:cNvSpPr>
            <p:nvPr/>
          </p:nvSpPr>
          <p:spPr bwMode="auto">
            <a:xfrm>
              <a:off x="420" y="1474"/>
              <a:ext cx="4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ea typeface="돋움" pitchFamily="34" charset="-127"/>
                  <a:sym typeface="Wingdings" pitchFamily="2" charset="2"/>
                </a:rPr>
                <a:t>Unit </a:t>
              </a:r>
              <a:r>
                <a:rPr lang="en-US" altLang="ko-KR" sz="900" b="1">
                  <a:ea typeface="돋움" pitchFamily="34" charset="-127"/>
                  <a:sym typeface="Wingdings" pitchFamily="2" charset="2"/>
                </a:rPr>
                <a:t>ON</a:t>
              </a:r>
              <a:endParaRPr lang="en-US" altLang="ko-KR" sz="900">
                <a:ea typeface="돋움" pitchFamily="34" charset="-127"/>
                <a:sym typeface="Wingdings" pitchFamily="2" charset="2"/>
              </a:endParaRPr>
            </a:p>
            <a:p>
              <a:endParaRPr lang="en-US" altLang="ko-KR" sz="900">
                <a:ea typeface="돋움" pitchFamily="34" charset="-127"/>
                <a:sym typeface="Wingdings" pitchFamily="2" charset="2"/>
              </a:endParaRPr>
            </a:p>
          </p:txBody>
        </p:sp>
        <p:sp>
          <p:nvSpPr>
            <p:cNvPr id="12396" name="Oval 359"/>
            <p:cNvSpPr>
              <a:spLocks noChangeArrowheads="1"/>
            </p:cNvSpPr>
            <p:nvPr/>
          </p:nvSpPr>
          <p:spPr bwMode="auto">
            <a:xfrm>
              <a:off x="437" y="1422"/>
              <a:ext cx="453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cxnSp>
        <p:nvCxnSpPr>
          <p:cNvPr id="12394" name="AutoShape 360"/>
          <p:cNvCxnSpPr>
            <a:cxnSpLocks noChangeShapeType="1"/>
            <a:stCxn id="12400" idx="4"/>
            <a:endCxn id="12389" idx="0"/>
          </p:cNvCxnSpPr>
          <p:nvPr/>
        </p:nvCxnSpPr>
        <p:spPr bwMode="auto">
          <a:xfrm>
            <a:off x="3363385" y="4202906"/>
            <a:ext cx="63923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893508" y="6575823"/>
            <a:ext cx="179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Breakthrough Innovation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7387162" y="6575823"/>
            <a:ext cx="1722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ea typeface="돋움" pitchFamily="34" charset="-127"/>
              </a:rPr>
              <a:t>HVAC &amp; Energy Solution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-2117" y="6552010"/>
            <a:ext cx="9129184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4818" y="304800"/>
            <a:ext cx="91291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84667" y="1"/>
            <a:ext cx="640592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>
                <a:latin typeface="돋움" pitchFamily="34" charset="-127"/>
                <a:ea typeface="돋움" pitchFamily="34" charset="-127"/>
              </a:rPr>
              <a:t>6.Trouble Shooting Guide/</a:t>
            </a:r>
            <a:r>
              <a:rPr lang="en-US" altLang="ko-KR" sz="1300" b="1">
                <a:latin typeface="굴림" pitchFamily="34" charset="-127"/>
              </a:rPr>
              <a:t>6.1.3  </a:t>
            </a:r>
            <a:r>
              <a:rPr lang="sv-SE" altLang="en-US" sz="1300" b="1">
                <a:latin typeface="굴림" pitchFamily="34" charset="-127"/>
              </a:rPr>
              <a:t>Sym</a:t>
            </a:r>
            <a:r>
              <a:rPr lang="sv-SE" altLang="ko-KR" sz="1300" b="1">
                <a:latin typeface="굴림" pitchFamily="34" charset="-127"/>
              </a:rPr>
              <a:t>p</a:t>
            </a:r>
            <a:r>
              <a:rPr lang="sv-SE" altLang="en-US" sz="1300" b="1">
                <a:latin typeface="굴림" pitchFamily="34" charset="-127"/>
              </a:rPr>
              <a:t>toms</a:t>
            </a:r>
            <a:r>
              <a:rPr lang="sv-SE" altLang="ko-KR" sz="1300" b="1">
                <a:latin typeface="굴림" pitchFamily="34" charset="-127"/>
              </a:rPr>
              <a:t> Measures &amp; Diagnosis </a:t>
            </a:r>
            <a:endParaRPr lang="en-US" altLang="ko-KR" sz="1300" b="1">
              <a:latin typeface="굴림" pitchFamily="34" charset="-127"/>
            </a:endParaRPr>
          </a:p>
          <a:p>
            <a:pPr algn="l"/>
            <a:endParaRPr lang="en-US" altLang="ko-KR" sz="2000" b="1">
              <a:latin typeface="돋움" pitchFamily="34" charset="-127"/>
              <a:ea typeface="돋움" pitchFamily="34" charset="-127"/>
            </a:endParaRPr>
          </a:p>
        </p:txBody>
      </p:sp>
      <p:graphicFrame>
        <p:nvGraphicFramePr>
          <p:cNvPr id="61567" name="Group 127"/>
          <p:cNvGraphicFramePr>
            <a:graphicFrameLocks noGrp="1"/>
          </p:cNvGraphicFramePr>
          <p:nvPr/>
        </p:nvGraphicFramePr>
        <p:xfrm>
          <a:off x="186267" y="581025"/>
          <a:ext cx="8551334" cy="3017045"/>
        </p:xfrm>
        <a:graphic>
          <a:graphicData uri="http://schemas.openxmlformats.org/drawingml/2006/table">
            <a:tbl>
              <a:tblPr/>
              <a:tblGrid>
                <a:gridCol w="4224867"/>
                <a:gridCol w="4326467"/>
              </a:tblGrid>
              <a:tr h="21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Case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Explanation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7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Operation does not start immediately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When starting the unit just after it had been stopped.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When the mode(Cooling/Heating) was reselected.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This is to protect the air conditioner</a:t>
                      </a:r>
                      <a:b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</a:b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Wait for about 3 minutes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Hot air doesn’t come out at the start of heating operation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Air conditioner is warming up.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Wait for 1 to 3 minutes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(The system is designed to start discharging air only after it has reached a certain temperature)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Haze comes out of the indoor unit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Happens when the air in the room is cooled into mist by the cold airflow during cooling operation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Outdoor unit emits steam or water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Heating Mode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-The frost at outdoor unit melts into water or steam when the air conditioner is in defrost operation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Cooling Mode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 Moisture in the air condenses into water on the cool surface of outdoor unit piping and drops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71" name="Group 131"/>
          <p:cNvGraphicFramePr>
            <a:graphicFrameLocks noGrp="1"/>
          </p:cNvGraphicFramePr>
          <p:nvPr/>
        </p:nvGraphicFramePr>
        <p:xfrm>
          <a:off x="304800" y="3886200"/>
          <a:ext cx="8432800" cy="2512314"/>
        </p:xfrm>
        <a:graphic>
          <a:graphicData uri="http://schemas.openxmlformats.org/drawingml/2006/table">
            <a:tbl>
              <a:tblPr/>
              <a:tblGrid>
                <a:gridCol w="2461684"/>
                <a:gridCol w="5971116"/>
              </a:tblGrid>
              <a:tr h="194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Case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Check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The unit doesn’t operate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(Display LED is off)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Has a breaker been turned Off or a fuse blown?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Is there a power failure?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Are fresh batteries installed in the remote controller?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Is the timer setting correct?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Poor Cooling/Heating effect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Are the filters clean? </a:t>
                      </a:r>
                      <a:r>
                        <a:rPr kumimoji="1" lang="en-US" altLang="ko-KR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ko-KR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See page 115 on how to clean the filters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Is anything blocking the air inlet/outlet of the indoor&amp;outdoor units?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Is the temperature setting appropriately?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Are the windows and doors closed?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Are the airflow and its direction set properly?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Operation suddenly stops</a:t>
                      </a:r>
                      <a:b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</a:b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(Display LED is on)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Are the filters clean?</a:t>
                      </a:r>
                      <a:r>
                        <a:rPr kumimoji="1" lang="en-US" altLang="ko-KR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ko-KR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See page 115 on how to clean the filters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Is anything blocking the air inlet/outlet of the indoor&amp;outdoor units?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Turn the electric breaker off, clean the air filters or remove obstacles.Then turn the breaker on again &amp; try operating the unit with the remote controller.If the lamp still blinks, check for error code in Trouble Shooting section.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Rectangle 111"/>
          <p:cNvSpPr>
            <a:spLocks noChangeArrowheads="1"/>
          </p:cNvSpPr>
          <p:nvPr/>
        </p:nvSpPr>
        <p:spPr bwMode="auto">
          <a:xfrm>
            <a:off x="101601" y="3629025"/>
            <a:ext cx="13436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Re-Check List</a:t>
            </a:r>
            <a:r>
              <a:rPr lang="sv-SE" altLang="ko-KR" sz="1300" b="1">
                <a:latin typeface="굴림" pitchFamily="34" charset="-127"/>
              </a:rPr>
              <a:t> </a:t>
            </a:r>
            <a:endParaRPr lang="en-US" altLang="ko-KR" sz="1300" b="1">
              <a:latin typeface="굴림" pitchFamily="34" charset="-127"/>
            </a:endParaRPr>
          </a:p>
        </p:txBody>
      </p:sp>
      <p:sp>
        <p:nvSpPr>
          <p:cNvPr id="13357" name="Rectangle 112"/>
          <p:cNvSpPr>
            <a:spLocks noChangeArrowheads="1"/>
          </p:cNvSpPr>
          <p:nvPr/>
        </p:nvSpPr>
        <p:spPr bwMode="auto">
          <a:xfrm>
            <a:off x="84667" y="323850"/>
            <a:ext cx="38090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300" b="1">
                <a:latin typeface="굴림" pitchFamily="34" charset="-127"/>
              </a:rPr>
              <a:t>Symptoms which are not operational problems</a:t>
            </a:r>
            <a:r>
              <a:rPr lang="sv-SE" altLang="ko-KR" sz="1300" b="1">
                <a:latin typeface="굴림" pitchFamily="34" charset="-127"/>
              </a:rPr>
              <a:t> </a:t>
            </a:r>
            <a:endParaRPr lang="en-US" altLang="ko-KR" sz="1300" b="1">
              <a:latin typeface="굴림" pitchFamily="34" charset="-127"/>
            </a:endParaRPr>
          </a:p>
        </p:txBody>
      </p:sp>
      <p:sp>
        <p:nvSpPr>
          <p:cNvPr id="13358" name="Text Box 113"/>
          <p:cNvSpPr txBox="1">
            <a:spLocks noChangeArrowheads="1"/>
          </p:cNvSpPr>
          <p:nvPr/>
        </p:nvSpPr>
        <p:spPr bwMode="auto">
          <a:xfrm>
            <a:off x="4258734" y="6552010"/>
            <a:ext cx="518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-61-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3976</Words>
  <Application>Microsoft Office PowerPoint</Application>
  <PresentationFormat>On-screen Show (4:3)</PresentationFormat>
  <Paragraphs>701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Datis</dc:creator>
  <cp:lastModifiedBy>Datis</cp:lastModifiedBy>
  <cp:revision>1</cp:revision>
  <dcterms:created xsi:type="dcterms:W3CDTF">2006-08-16T00:00:00Z</dcterms:created>
  <dcterms:modified xsi:type="dcterms:W3CDTF">2015-12-15T12:11:18Z</dcterms:modified>
</cp:coreProperties>
</file>