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45" r:id="rId2"/>
    <p:sldId id="367" r:id="rId3"/>
    <p:sldId id="368" r:id="rId4"/>
    <p:sldId id="366" r:id="rId5"/>
  </p:sldIdLst>
  <p:sldSz cx="9144000" cy="6858000" type="screen4x3"/>
  <p:notesSz cx="9923463" cy="6788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34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34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34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34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굴림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굴림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굴림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CC"/>
    <a:srgbClr val="F1DB7F"/>
    <a:srgbClr val="FFFFCC"/>
    <a:srgbClr val="CC9900"/>
    <a:srgbClr val="FFFF99"/>
    <a:srgbClr val="CCECFF"/>
    <a:srgbClr val="CCCCFF"/>
    <a:srgbClr val="FF99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5" autoAdjust="0"/>
    <p:restoredTop sz="92769" autoAdjust="0"/>
  </p:normalViewPr>
  <p:slideViewPr>
    <p:cSldViewPr>
      <p:cViewPr>
        <p:scale>
          <a:sx n="60" d="100"/>
          <a:sy n="60" d="100"/>
        </p:scale>
        <p:origin x="-123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770" y="-96"/>
      </p:cViewPr>
      <p:guideLst>
        <p:guide orient="horz" pos="2138"/>
        <p:guide pos="312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latinLnBrk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0537" cy="339725"/>
          </a:xfrm>
          <a:prstGeom prst="rect">
            <a:avLst/>
          </a:prstGeom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 latinLnBrk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F85F935-1FF2-400F-833C-07730B9227E4}" type="datetimeFigureOut">
              <a:rPr lang="ko-KR" altLang="en-US"/>
              <a:pPr>
                <a:defRPr/>
              </a:pPr>
              <a:t>2012-06-27</a:t>
            </a:fld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6838"/>
            <a:ext cx="4300538" cy="339725"/>
          </a:xfrm>
          <a:prstGeom prst="rect">
            <a:avLst/>
          </a:prstGeom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latinLnBrk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1338" y="6446838"/>
            <a:ext cx="4300537" cy="339725"/>
          </a:xfrm>
          <a:prstGeom prst="rect">
            <a:avLst/>
          </a:prstGeom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 latinLnBrk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9EC5ED0-C62A-4D2B-B925-788BE536F78A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5621338" y="6446838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12E06E8-3F6F-4715-BD83-E4B1D6AE0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5488" y="509588"/>
            <a:ext cx="3392487" cy="254476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3224213"/>
            <a:ext cx="7942263" cy="305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67" tIns="45683" rIns="91367" bIns="45683"/>
          <a:lstStyle/>
          <a:p>
            <a:endParaRPr lang="tr-TR" altLang="ko-KR" smtClean="0">
              <a:cs typeface="맑은 고딕"/>
            </a:endParaRPr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5621338" y="6446838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7" tIns="45683" rIns="91367" bIns="45683" anchor="b"/>
          <a:lstStyle/>
          <a:p>
            <a:pPr algn="r" latinLnBrk="1"/>
            <a:r>
              <a:rPr lang="en-US" altLang="ko-KR" sz="1200" dirty="0">
                <a:latin typeface="Calibri" pitchFamily="34" charset="0"/>
              </a:rPr>
              <a:t>(#/#)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188" y="3224213"/>
            <a:ext cx="7939087" cy="30543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2188" y="3224213"/>
            <a:ext cx="7939087" cy="30543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692150"/>
            <a:ext cx="9144000" cy="73025"/>
          </a:xfrm>
          <a:prstGeom prst="rect">
            <a:avLst/>
          </a:prstGeom>
          <a:gradFill rotWithShape="1">
            <a:gsLst>
              <a:gs pos="0">
                <a:srgbClr val="996600"/>
              </a:gs>
              <a:gs pos="100000">
                <a:srgbClr val="996600">
                  <a:gamma/>
                  <a:tint val="23922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ko-KR" altLang="en-US">
              <a:latin typeface="굴림" pitchFamily="34" charset="-127"/>
            </a:endParaRPr>
          </a:p>
        </p:txBody>
      </p:sp>
      <p:pic>
        <p:nvPicPr>
          <p:cNvPr id="3" name="Picture 10" descr="logo2"/>
          <p:cNvPicPr>
            <a:picLocks noChangeAspect="1" noChangeArrowheads="1"/>
          </p:cNvPicPr>
          <p:nvPr userDrawn="1"/>
        </p:nvPicPr>
        <p:blipFill>
          <a:blip r:embed="rId2" cstate="print">
            <a:lum contrast="6000"/>
            <a:grayscl/>
          </a:blip>
          <a:srcRect/>
          <a:stretch>
            <a:fillRect/>
          </a:stretch>
        </p:blipFill>
        <p:spPr bwMode="auto">
          <a:xfrm>
            <a:off x="8126413" y="230188"/>
            <a:ext cx="8636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6559550"/>
            <a:ext cx="9144000" cy="698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0" lang="ko-KR" altLang="en-US">
              <a:latin typeface="굴림" pitchFamily="34" charset="-127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 userDrawn="1"/>
        </p:nvSpPr>
        <p:spPr bwMode="auto">
          <a:xfrm>
            <a:off x="7358063" y="6669088"/>
            <a:ext cx="1657350" cy="192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tIns="10800" anchor="b">
            <a:spAutoFit/>
          </a:bodyPr>
          <a:lstStyle/>
          <a:p>
            <a:pPr algn="r" latinLnBrk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ko-KR" sz="1050" i="1" dirty="0">
                <a:latin typeface="Times New Roman" pitchFamily="18" charset="0"/>
                <a:ea typeface="SinMyungJo Symbol" pitchFamily="18" charset="-127"/>
                <a:cs typeface="Times New Roman" pitchFamily="18" charset="0"/>
              </a:rPr>
              <a:t>GCS </a:t>
            </a:r>
          </a:p>
        </p:txBody>
      </p:sp>
      <p:sp>
        <p:nvSpPr>
          <p:cNvPr id="6" name="Text Box 23"/>
          <p:cNvSpPr txBox="1">
            <a:spLocks noChangeArrowheads="1"/>
          </p:cNvSpPr>
          <p:nvPr userDrawn="1"/>
        </p:nvSpPr>
        <p:spPr bwMode="auto">
          <a:xfrm>
            <a:off x="-1588" y="6675438"/>
            <a:ext cx="4608513" cy="185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tIns="10800">
            <a:spAutoFit/>
          </a:bodyPr>
          <a:lstStyle/>
          <a:p>
            <a:pPr latinLnBrk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ko-KR" sz="1000" i="1" dirty="0">
                <a:latin typeface="Times New Roman" pitchFamily="18" charset="0"/>
                <a:ea typeface="돋움" pitchFamily="50" charset="-127"/>
                <a:cs typeface="Times New Roman" pitchFamily="18" charset="0"/>
              </a:rPr>
              <a:t>MENA Top CS Competitiveness through Speed, Quality and Differentiation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2"/>
          <p:cNvPicPr>
            <a:picLocks noChangeAspect="1" noChangeArrowheads="1"/>
          </p:cNvPicPr>
          <p:nvPr/>
        </p:nvPicPr>
        <p:blipFill>
          <a:blip r:embed="rId3" cstate="print">
            <a:lum contrast="6000"/>
            <a:grayscl/>
          </a:blip>
          <a:srcRect/>
          <a:stretch>
            <a:fillRect/>
          </a:stretch>
        </p:blipFill>
        <p:spPr bwMode="auto">
          <a:xfrm>
            <a:off x="8126413" y="230188"/>
            <a:ext cx="8636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9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orld_map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0" y="396240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endParaRPr lang="en-US" altLang="ko-KR" sz="2000" dirty="0">
              <a:solidFill>
                <a:srgbClr val="19194D"/>
              </a:solidFill>
              <a:ea typeface="HY헤드라인M"/>
              <a:cs typeface="HY헤드라인M"/>
            </a:endParaRPr>
          </a:p>
          <a:p>
            <a:pPr algn="ctr" latinLnBrk="1"/>
            <a:r>
              <a:rPr lang="en-US" altLang="ko-KR" sz="2000" dirty="0">
                <a:solidFill>
                  <a:srgbClr val="19194D"/>
                </a:solidFill>
                <a:ea typeface="HY헤드라인M"/>
                <a:cs typeface="HY헤드라인M"/>
              </a:rPr>
              <a:t>GCS </a:t>
            </a:r>
            <a:r>
              <a:rPr lang="en-US" altLang="ko-KR" sz="2000" dirty="0" smtClean="0">
                <a:solidFill>
                  <a:srgbClr val="19194D"/>
                </a:solidFill>
                <a:ea typeface="HY헤드라인M"/>
                <a:cs typeface="HY헤드라인M"/>
              </a:rPr>
              <a:t>RHQ, MENA</a:t>
            </a:r>
          </a:p>
          <a:p>
            <a:pPr algn="ctr" latinLnBrk="1"/>
            <a:endParaRPr lang="en-US" altLang="ko-KR" sz="2000" dirty="0" smtClean="0">
              <a:solidFill>
                <a:srgbClr val="19194D"/>
              </a:solidFill>
              <a:ea typeface="HY헤드라인M"/>
              <a:cs typeface="HY헤드라인M"/>
            </a:endParaRPr>
          </a:p>
          <a:p>
            <a:pPr algn="ctr" latinLnBrk="1"/>
            <a:r>
              <a:rPr lang="en-US" altLang="ko-KR" sz="2000" dirty="0" smtClean="0">
                <a:solidFill>
                  <a:srgbClr val="19194D"/>
                </a:solidFill>
                <a:ea typeface="HY헤드라인M"/>
                <a:cs typeface="HY헤드라인M"/>
              </a:rPr>
              <a:t>June , 2012</a:t>
            </a:r>
          </a:p>
          <a:p>
            <a:pPr algn="ctr" latinLnBrk="1"/>
            <a:endParaRPr lang="en-US" altLang="ko-KR" sz="2000" dirty="0">
              <a:solidFill>
                <a:srgbClr val="19194D"/>
              </a:solidFill>
              <a:ea typeface="HY헤드라인M"/>
              <a:cs typeface="HY헤드라인M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0" y="1219201"/>
            <a:ext cx="9144000" cy="1981200"/>
          </a:xfrm>
          <a:prstGeom prst="roundRect">
            <a:avLst>
              <a:gd name="adj" fmla="val 1574"/>
            </a:avLst>
          </a:prstGeom>
          <a:gradFill rotWithShape="1">
            <a:gsLst>
              <a:gs pos="0">
                <a:srgbClr val="00005E"/>
              </a:gs>
              <a:gs pos="50000">
                <a:srgbClr val="0000CC"/>
              </a:gs>
              <a:gs pos="100000">
                <a:srgbClr val="00005E"/>
              </a:gs>
            </a:gsLst>
            <a:lin ang="2700000" scaled="1"/>
          </a:gradFill>
          <a:ln w="317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lang="en-US" altLang="ko-KR" sz="3200" dirty="0" smtClean="0">
                <a:solidFill>
                  <a:schemeClr val="bg1"/>
                </a:solidFill>
                <a:ea typeface="맑은 고딕" pitchFamily="50" charset="-127"/>
                <a:cs typeface="Arial" pitchFamily="34" charset="0"/>
              </a:rPr>
              <a:t>How to check Wireless Remote Controller</a:t>
            </a:r>
            <a:endParaRPr lang="en-US" altLang="ko-KR" sz="3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/>
              <a:ea typeface="HY헤드라인M"/>
              <a:cs typeface="HY헤드라인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524000"/>
            <a:ext cx="16698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2000" dirty="0" smtClean="0">
                <a:solidFill>
                  <a:srgbClr val="FFFF00"/>
                </a:solidFill>
                <a:ea typeface="HY헤드라인M"/>
                <a:cs typeface="Arial" pitchFamily="34" charset="0"/>
              </a:rPr>
              <a:t>Technical Tip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80975" y="188913"/>
            <a:ext cx="65659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lang="en-US" altLang="ko-KR" sz="2400" b="1" dirty="0" smtClean="0">
                <a:cs typeface="Arial" pitchFamily="34" charset="0"/>
              </a:rPr>
              <a:t>Issue Details &amp; Solution</a:t>
            </a:r>
            <a:endParaRPr lang="ko-KR" altLang="en-US" sz="2400" b="1" dirty="0"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04800" y="1143000"/>
            <a:ext cx="8610600" cy="5334000"/>
          </a:xfrm>
          <a:prstGeom prst="roundRect">
            <a:avLst>
              <a:gd name="adj" fmla="val 1539"/>
            </a:avLst>
          </a:prstGeom>
          <a:noFill/>
          <a:ln w="9525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3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57200" y="1219200"/>
            <a:ext cx="2057400" cy="381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1" i="0" u="sng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ea typeface="HY헤드라인M" pitchFamily="18" charset="-127"/>
                <a:cs typeface="Arial" pitchFamily="34" charset="0"/>
              </a:rPr>
              <a:t>Symptom:</a:t>
            </a:r>
            <a:endParaRPr kumimoji="1" lang="en-US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457200" y="3429000"/>
            <a:ext cx="2895600" cy="381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HY헤드라인M" pitchFamily="18" charset="-127"/>
                <a:cs typeface="Arial" pitchFamily="34" charset="0"/>
              </a:rPr>
              <a:t>Solution: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457200" y="1600200"/>
            <a:ext cx="8153400" cy="381000"/>
          </a:xfrm>
          <a:prstGeom prst="roundRect">
            <a:avLst>
              <a:gd name="adj" fmla="val 10697"/>
            </a:avLst>
          </a:prstGeom>
          <a:noFill/>
          <a:ln w="9525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ko-KR" sz="1400" dirty="0" smtClean="0">
                <a:ea typeface="맑은 고딕" pitchFamily="50" charset="-127"/>
                <a:cs typeface="Arial" pitchFamily="34" charset="0"/>
              </a:rPr>
              <a:t>Remote is not working</a:t>
            </a:r>
            <a:endParaRPr lang="en-US" altLang="ko-KR" sz="1400" dirty="0" smtClean="0">
              <a:ea typeface="맑은 고딕" pitchFamily="50" charset="-127"/>
              <a:cs typeface="Arial" pitchFamily="34" charset="0"/>
            </a:endParaRPr>
          </a:p>
          <a:p>
            <a:endParaRPr lang="en-US" altLang="ko-KR" sz="1400" dirty="0" smtClean="0">
              <a:ea typeface="맑은 고딕" pitchFamily="50" charset="-127"/>
              <a:cs typeface="Arial" pitchFamily="34" charset="0"/>
            </a:endParaRPr>
          </a:p>
          <a:p>
            <a:endParaRPr lang="en-US" altLang="ko-KR" sz="1400" dirty="0" smtClean="0">
              <a:ea typeface="맑은 고딕" pitchFamily="50" charset="-127"/>
              <a:cs typeface="Arial" pitchFamily="34" charset="0"/>
            </a:endParaRPr>
          </a:p>
          <a:p>
            <a:endParaRPr lang="en-US" altLang="ko-KR" sz="1400" dirty="0" smtClean="0">
              <a:ea typeface="맑은 고딕" pitchFamily="50" charset="-127"/>
              <a:cs typeface="Arial" pitchFamily="34" charset="0"/>
            </a:endParaRPr>
          </a:p>
          <a:p>
            <a:endParaRPr lang="en-US" altLang="ko-KR" sz="1400" dirty="0" smtClean="0">
              <a:ea typeface="맑은 고딕" pitchFamily="50" charset="-127"/>
              <a:cs typeface="Arial" pitchFamily="34" charset="0"/>
            </a:endParaRPr>
          </a:p>
          <a:p>
            <a:endParaRPr lang="en-US" altLang="ko-KR" sz="1400" dirty="0" smtClean="0">
              <a:ea typeface="맑은 고딕" pitchFamily="50" charset="-127"/>
              <a:cs typeface="Arial" pitchFamily="34" charset="0"/>
            </a:endParaRPr>
          </a:p>
          <a:p>
            <a:endParaRPr lang="en-US" altLang="ko-KR" sz="1400" dirty="0" smtClean="0"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457200" y="3810000"/>
            <a:ext cx="8153400" cy="2362200"/>
          </a:xfrm>
          <a:prstGeom prst="roundRect">
            <a:avLst>
              <a:gd name="adj" fmla="val 10697"/>
            </a:avLst>
          </a:prstGeom>
          <a:noFill/>
          <a:ln w="9525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ko-KR" sz="1400" dirty="0" smtClean="0">
                <a:ea typeface="견고딕" pitchFamily="18" charset="-127"/>
                <a:cs typeface="Arial" pitchFamily="34" charset="0"/>
              </a:rPr>
              <a:t>Check if IDU is working or </a:t>
            </a:r>
            <a:r>
              <a:rPr lang="en-US" altLang="ko-KR" sz="1400" dirty="0" smtClean="0">
                <a:ea typeface="견고딕" pitchFamily="18" charset="-127"/>
                <a:cs typeface="Arial" pitchFamily="34" charset="0"/>
              </a:rPr>
              <a:t>not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Check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if remote controller or Indoor unit is malfunction </a:t>
            </a:r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       by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using Forced operation KEY </a:t>
            </a:r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altLang="ko-KR" sz="1400" dirty="0" smtClean="0">
                <a:solidFill>
                  <a:srgbClr val="0000FF"/>
                </a:solidFill>
                <a:cs typeface="Arial" pitchFamily="34" charset="0"/>
              </a:rPr>
              <a:t>※ </a:t>
            </a:r>
            <a:r>
              <a:rPr lang="en-US" altLang="ko-KR" sz="1400" dirty="0" smtClean="0">
                <a:solidFill>
                  <a:srgbClr val="0066CC"/>
                </a:solidFill>
                <a:cs typeface="Arial" pitchFamily="34" charset="0"/>
              </a:rPr>
              <a:t>If it’s not working by Forced operation key, indoor unit is </a:t>
            </a:r>
          </a:p>
          <a:p>
            <a:r>
              <a:rPr lang="en-US" altLang="ko-KR" sz="1400" dirty="0" smtClean="0">
                <a:solidFill>
                  <a:srgbClr val="0066CC"/>
                </a:solidFill>
                <a:cs typeface="Arial" pitchFamily="34" charset="0"/>
              </a:rPr>
              <a:t>    defective.</a:t>
            </a:r>
          </a:p>
          <a:p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/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57200" y="2133600"/>
            <a:ext cx="3505200" cy="381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atinLnBrk="1">
              <a:lnSpc>
                <a:spcPct val="80000"/>
              </a:lnSpc>
              <a:spcBef>
                <a:spcPct val="50000"/>
              </a:spcBef>
            </a:pPr>
            <a:r>
              <a:rPr lang="en-US" altLang="ko-KR" b="1" u="sng" dirty="0" smtClean="0">
                <a:solidFill>
                  <a:srgbClr val="0000FF"/>
                </a:solidFill>
                <a:ea typeface="HY헤드라인M" pitchFamily="18" charset="-127"/>
                <a:cs typeface="Arial" pitchFamily="34" charset="0"/>
              </a:rPr>
              <a:t>Causes</a:t>
            </a:r>
            <a:r>
              <a:rPr lang="en-US" altLang="ko-KR" dirty="0" smtClean="0">
                <a:solidFill>
                  <a:srgbClr val="7030A0"/>
                </a:solidFill>
                <a:cs typeface="Arial" pitchFamily="34" charset="0"/>
              </a:rPr>
              <a:t>:</a:t>
            </a:r>
            <a:endParaRPr kumimoji="1" lang="en-US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33400" y="2543502"/>
            <a:ext cx="8153400" cy="733098"/>
          </a:xfrm>
          <a:prstGeom prst="roundRect">
            <a:avLst>
              <a:gd name="adj" fmla="val 10697"/>
            </a:avLst>
          </a:prstGeom>
          <a:noFill/>
          <a:ln w="9525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ko-KR" altLang="en-US" sz="1400" dirty="0" smtClean="0"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400" dirty="0" smtClean="0">
                <a:ea typeface="맑은 고딕" pitchFamily="50" charset="-127"/>
                <a:cs typeface="Arial" pitchFamily="34" charset="0"/>
              </a:rPr>
              <a:t>Defective </a:t>
            </a:r>
            <a:r>
              <a:rPr lang="en-US" altLang="ko-KR" sz="1400" dirty="0" smtClean="0">
                <a:ea typeface="맑은 고딕" pitchFamily="50" charset="-127"/>
                <a:cs typeface="Arial" pitchFamily="34" charset="0"/>
              </a:rPr>
              <a:t>Module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ko-KR" altLang="en-US" sz="1400" dirty="0" smtClean="0"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400" dirty="0" smtClean="0">
                <a:ea typeface="맑은 고딕" pitchFamily="50" charset="-127"/>
                <a:cs typeface="Arial" pitchFamily="34" charset="0"/>
              </a:rPr>
              <a:t>Defective </a:t>
            </a:r>
            <a:r>
              <a:rPr lang="en-US" altLang="ko-KR" sz="1400" dirty="0" smtClean="0">
                <a:ea typeface="맑은 고딕" pitchFamily="50" charset="-127"/>
                <a:cs typeface="Arial" pitchFamily="34" charset="0"/>
              </a:rPr>
              <a:t>PBA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altLang="ko-KR" sz="1400" dirty="0" smtClean="0">
                <a:ea typeface="맑은 고딕" pitchFamily="50" charset="-127"/>
                <a:cs typeface="Arial" pitchFamily="34" charset="0"/>
              </a:rPr>
              <a:t>Defective </a:t>
            </a:r>
            <a:r>
              <a:rPr lang="en-US" altLang="ko-KR" sz="1400" dirty="0" smtClean="0">
                <a:ea typeface="맑은 고딕" pitchFamily="50" charset="-127"/>
                <a:cs typeface="Arial" pitchFamily="34" charset="0"/>
              </a:rPr>
              <a:t>remote controller</a:t>
            </a:r>
            <a:endParaRPr lang="ko-KR" altLang="en-US" sz="1400" dirty="0"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604" y="4044657"/>
            <a:ext cx="2214196" cy="151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직사각형 65"/>
          <p:cNvSpPr/>
          <p:nvPr/>
        </p:nvSpPr>
        <p:spPr bwMode="auto">
          <a:xfrm>
            <a:off x="7257550" y="4448239"/>
            <a:ext cx="747464" cy="64807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굴림" pitchFamily="50" charset="-127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9264" y="4001677"/>
            <a:ext cx="14257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chemeClr val="bg1"/>
                </a:solidFill>
                <a:cs typeface="Arial" pitchFamily="34" charset="0"/>
              </a:rPr>
              <a:t>Force operation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cs typeface="Arial" pitchFamily="34" charset="0"/>
              </a:rPr>
              <a:t> key</a:t>
            </a:r>
            <a:endParaRPr lang="ko-KR" altLang="en-US" sz="11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8" name="직선 화살표 연결선 61"/>
          <p:cNvCxnSpPr/>
          <p:nvPr/>
        </p:nvCxnSpPr>
        <p:spPr bwMode="auto">
          <a:xfrm rot="16200000" flipH="1">
            <a:off x="6521312" y="4433725"/>
            <a:ext cx="360040" cy="720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80975" y="188913"/>
            <a:ext cx="65659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lang="en-US" altLang="ko-KR" sz="2400" b="1" dirty="0" smtClean="0">
                <a:cs typeface="Arial" pitchFamily="34" charset="0"/>
              </a:rPr>
              <a:t>Issue Details &amp; Solution</a:t>
            </a:r>
            <a:endParaRPr lang="ko-KR" altLang="en-US" sz="2400" b="1" dirty="0"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04800" y="1143000"/>
            <a:ext cx="8610600" cy="5334000"/>
          </a:xfrm>
          <a:prstGeom prst="roundRect">
            <a:avLst>
              <a:gd name="adj" fmla="val 1539"/>
            </a:avLst>
          </a:prstGeom>
          <a:noFill/>
          <a:ln w="9525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3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219200"/>
            <a:ext cx="2057400" cy="381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1" i="0" u="sng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ea typeface="HY헤드라인M" pitchFamily="18" charset="-127"/>
                <a:cs typeface="Arial" pitchFamily="34" charset="0"/>
              </a:rPr>
              <a:t>Solution:</a:t>
            </a:r>
            <a:endParaRPr kumimoji="1" lang="en-US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676400"/>
            <a:ext cx="8153400" cy="4572000"/>
          </a:xfrm>
          <a:prstGeom prst="roundRect">
            <a:avLst>
              <a:gd name="adj" fmla="val 10697"/>
            </a:avLst>
          </a:prstGeom>
          <a:noFill/>
          <a:ln w="9525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ko-KR" sz="1400" dirty="0" smtClean="0">
                <a:ea typeface="견고딕" pitchFamily="18" charset="-127"/>
                <a:cs typeface="Arial" pitchFamily="34" charset="0"/>
              </a:rPr>
              <a:t>Check if remote is working or </a:t>
            </a:r>
            <a:r>
              <a:rPr lang="en-US" altLang="ko-KR" sz="1400" dirty="0" smtClean="0">
                <a:ea typeface="견고딕" pitchFamily="18" charset="-127"/>
                <a:cs typeface="Arial" pitchFamily="34" charset="0"/>
              </a:rPr>
              <a:t>not</a:t>
            </a:r>
          </a:p>
          <a:p>
            <a:r>
              <a:rPr lang="en-US" altLang="ko-KR" sz="1400" dirty="0" smtClean="0">
                <a:solidFill>
                  <a:srgbClr val="000000"/>
                </a:solidFill>
                <a:ea typeface="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ea typeface="견고딕" pitchFamily="18" charset="-127"/>
                <a:cs typeface="Arial" pitchFamily="34" charset="0"/>
              </a:rPr>
              <a:t>      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When you check remote by using camera or some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lens,  Remote</a:t>
            </a:r>
          </a:p>
          <a:p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       output the violet signal (if remote is normal)</a:t>
            </a:r>
          </a:p>
          <a:p>
            <a:pPr marL="342900" indent="-342900"/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/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/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/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/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altLang="ko-KR" sz="1400" dirty="0" smtClean="0">
                <a:ea typeface="견고딕" pitchFamily="18" charset="-127"/>
                <a:cs typeface="Arial" pitchFamily="34" charset="0"/>
              </a:rPr>
              <a:t>Check </a:t>
            </a:r>
            <a:r>
              <a:rPr lang="en-US" altLang="ko-KR" sz="1400" dirty="0" smtClean="0">
                <a:ea typeface="견고딕" pitchFamily="18" charset="-127"/>
                <a:cs typeface="Arial" pitchFamily="34" charset="0"/>
              </a:rPr>
              <a:t>Module(VCC</a:t>
            </a:r>
            <a:r>
              <a:rPr lang="en-US" altLang="ko-KR" sz="1400" dirty="0" smtClean="0">
                <a:ea typeface="견고딕" pitchFamily="18" charset="-127"/>
                <a:cs typeface="Arial" pitchFamily="34" charset="0"/>
              </a:rPr>
              <a:t>)</a:t>
            </a:r>
          </a:p>
          <a:p>
            <a:r>
              <a:rPr lang="en-US" altLang="ko-KR" sz="1400" dirty="0" smtClean="0">
                <a:solidFill>
                  <a:srgbClr val="000000"/>
                </a:solidFill>
                <a:ea typeface="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ea typeface="견고딕" pitchFamily="18" charset="-127"/>
                <a:cs typeface="Arial" pitchFamily="34" charset="0"/>
              </a:rPr>
              <a:t>     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Check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receiver module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. 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Check VCC(DC 5V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)</a:t>
            </a:r>
          </a:p>
          <a:p>
            <a:r>
              <a:rPr lang="en-US" altLang="ko-KR" sz="1400" dirty="0" smtClean="0">
                <a:solidFill>
                  <a:srgbClr val="FF0000"/>
                </a:solidFill>
                <a:cs typeface="Arial" pitchFamily="34" charset="0"/>
              </a:rPr>
              <a:t>※ If DC 5V is not applied, Main PBA and Panel PBA</a:t>
            </a:r>
          </a:p>
          <a:p>
            <a:r>
              <a:rPr lang="en-US" altLang="ko-KR" sz="1400" dirty="0" smtClean="0">
                <a:solidFill>
                  <a:srgbClr val="FF0000"/>
                </a:solidFill>
                <a:cs typeface="Arial" pitchFamily="34" charset="0"/>
              </a:rPr>
              <a:t>       are defective.</a:t>
            </a:r>
            <a:endParaRPr lang="ko-KR" altLang="en-US" sz="1400" dirty="0" smtClean="0">
              <a:solidFill>
                <a:srgbClr val="FF0000"/>
              </a:solidFill>
              <a:cs typeface="Arial" pitchFamily="34" charset="0"/>
            </a:endParaRPr>
          </a:p>
          <a:p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ko-KR" sz="1400" dirty="0" smtClean="0">
                <a:ea typeface="견고딕" pitchFamily="18" charset="-127"/>
                <a:cs typeface="Arial" pitchFamily="34" charset="0"/>
              </a:rPr>
              <a:t>Check </a:t>
            </a:r>
            <a:r>
              <a:rPr lang="en-US" altLang="ko-KR" sz="1400" dirty="0" smtClean="0">
                <a:ea typeface="견고딕" pitchFamily="18" charset="-127"/>
                <a:cs typeface="Arial" pitchFamily="34" charset="0"/>
              </a:rPr>
              <a:t>method for normal module(VOUT)</a:t>
            </a:r>
          </a:p>
          <a:p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      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If Module VCC is normal, Check VOUT operation.</a:t>
            </a:r>
          </a:p>
          <a:p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    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  When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input remote controller signal, less than DC    </a:t>
            </a:r>
          </a:p>
          <a:p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     </a:t>
            </a:r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voltage variable operation, those are good.</a:t>
            </a:r>
            <a:endParaRPr lang="ko-KR" altLang="en-US" sz="1400" dirty="0" smtClean="0">
              <a:solidFill>
                <a:srgbClr val="FF0000"/>
              </a:solidFill>
              <a:cs typeface="Arial" pitchFamily="34" charset="0"/>
            </a:endParaRPr>
          </a:p>
          <a:p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altLang="ko-KR" sz="14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</a:p>
          <a:p>
            <a:pPr marL="342900" indent="-342900"/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/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/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/>
            <a:endParaRPr lang="en-US" altLang="ko-KR" sz="1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/>
            <a:endParaRPr lang="ko-KR" altLang="en-US" sz="1400" dirty="0">
              <a:cs typeface="Arial" pitchFamily="34" charset="0"/>
            </a:endParaRPr>
          </a:p>
        </p:txBody>
      </p:sp>
      <p:pic>
        <p:nvPicPr>
          <p:cNvPr id="6" name="Picture 5" descr="DSC007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905000"/>
            <a:ext cx="2209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2358" y="3657600"/>
            <a:ext cx="2225842" cy="149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457688" y="4026360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Vout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57688" y="424238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Vcc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57688" y="445840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GND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3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143000" y="1676400"/>
            <a:ext cx="7010400" cy="2895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3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80238" y="1600200"/>
            <a:ext cx="53735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Thank you</a:t>
            </a:r>
            <a:endParaRPr lang="en-US" sz="8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233431" y="3886200"/>
            <a:ext cx="4267200" cy="1524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GCS</a:t>
            </a:r>
          </a:p>
          <a:p>
            <a:pPr marL="0" marR="0" indent="0" algn="ctr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Technical support – CE P.</a:t>
            </a:r>
            <a:endParaRPr kumimoji="1" lang="en-US" sz="1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marR="0" indent="0" algn="ctr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System</a:t>
            </a:r>
            <a:r>
              <a:rPr kumimoji="1" lang="en-US" sz="14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Air conditioning</a:t>
            </a:r>
            <a:endParaRPr kumimoji="1" 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marR="0" indent="0" algn="ctr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Malek</a:t>
            </a:r>
            <a:r>
              <a:rPr kumimoji="1" lang="en-US" sz="14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A. Al Nimer</a:t>
            </a:r>
          </a:p>
          <a:p>
            <a:pPr marL="0" marR="0" indent="0" algn="ctr" defTabSz="914400" rtl="0" eaLnBrk="1" fontAlgn="base" latinLnBrk="1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aseline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Malek.n@samsung.com</a:t>
            </a:r>
            <a:endParaRPr kumimoji="1" 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기본 디자인">
  <a:themeElements>
    <a:clrScheme name="2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2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35130</TotalTime>
  <Words>206</Words>
  <Application>Microsoft Office PowerPoint</Application>
  <PresentationFormat>On-screen Show (4:3)</PresentationFormat>
  <Paragraphs>61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2_기본 디자인</vt:lpstr>
      <vt:lpstr>Slide 1</vt:lpstr>
      <vt:lpstr>Slide 2</vt:lpstr>
      <vt:lpstr>Slide 3</vt:lpstr>
      <vt:lpstr>Slide 4</vt:lpstr>
    </vt:vector>
  </TitlesOfParts>
  <Company>GCS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lOoOlSewarati</cp:lastModifiedBy>
  <cp:revision>2106</cp:revision>
  <dcterms:created xsi:type="dcterms:W3CDTF">2010-01-14T05:14:53Z</dcterms:created>
  <dcterms:modified xsi:type="dcterms:W3CDTF">2012-06-27T07:06:34Z</dcterms:modified>
</cp:coreProperties>
</file>